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3" r:id="rId4"/>
    <p:sldId id="260" r:id="rId5"/>
    <p:sldId id="264" r:id="rId6"/>
    <p:sldId id="259" r:id="rId7"/>
    <p:sldId id="265" r:id="rId8"/>
    <p:sldId id="269" r:id="rId9"/>
    <p:sldId id="268" r:id="rId10"/>
    <p:sldId id="267" r:id="rId11"/>
    <p:sldId id="270" r:id="rId12"/>
    <p:sldId id="271" r:id="rId13"/>
    <p:sldId id="272" r:id="rId14"/>
    <p:sldId id="273" r:id="rId15"/>
    <p:sldId id="274" r:id="rId16"/>
    <p:sldId id="359" r:id="rId17"/>
    <p:sldId id="360" r:id="rId18"/>
    <p:sldId id="275" r:id="rId19"/>
    <p:sldId id="277" r:id="rId20"/>
    <p:sldId id="278" r:id="rId21"/>
    <p:sldId id="361" r:id="rId22"/>
    <p:sldId id="279" r:id="rId23"/>
    <p:sldId id="280" r:id="rId24"/>
    <p:sldId id="281" r:id="rId25"/>
    <p:sldId id="282" r:id="rId26"/>
    <p:sldId id="362" r:id="rId27"/>
    <p:sldId id="363" r:id="rId28"/>
    <p:sldId id="285" r:id="rId29"/>
    <p:sldId id="287" r:id="rId30"/>
    <p:sldId id="365" r:id="rId31"/>
    <p:sldId id="366" r:id="rId32"/>
    <p:sldId id="364" r:id="rId33"/>
    <p:sldId id="29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81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021E6-3796-45A7-9BB1-52DA2DEF464E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02E45-3BB1-4E01-AAA9-321EC217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5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Chinese Biggest</a:t>
            </a:r>
            <a:r>
              <a:rPr lang="en-US" altLang="zh-CN" baseline="0" dirty="0"/>
              <a:t> </a:t>
            </a:r>
            <a:r>
              <a:rPr lang="en-US" altLang="zh-CN" dirty="0"/>
              <a:t>Network security company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2E45-3BB1-4E01-AAA9-321EC21783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53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fuzz .</a:t>
            </a:r>
            <a:r>
              <a:rPr lang="en-US" altLang="zh-CN" dirty="0" err="1"/>
              <a:t>jnt</a:t>
            </a:r>
            <a:r>
              <a:rPr lang="en-US" altLang="zh-CN" dirty="0"/>
              <a:t> and .</a:t>
            </a:r>
            <a:r>
              <a:rPr lang="en-US" altLang="zh-CN" dirty="0" err="1"/>
              <a:t>ico</a:t>
            </a:r>
            <a:r>
              <a:rPr lang="en-US" altLang="zh-CN" dirty="0"/>
              <a:t> file. Need a method to update my </a:t>
            </a:r>
            <a:r>
              <a:rPr lang="en-US" altLang="zh-CN" dirty="0" err="1"/>
              <a:t>fuzzer</a:t>
            </a:r>
            <a:r>
              <a:rPr lang="en-US" altLang="zh-CN" dirty="0"/>
              <a:t> source code quickly.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2E45-3BB1-4E01-AAA9-321EC21783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fuzz .</a:t>
            </a:r>
            <a:r>
              <a:rPr lang="en-US" altLang="zh-CN" dirty="0" err="1"/>
              <a:t>jnt</a:t>
            </a:r>
            <a:r>
              <a:rPr lang="en-US" altLang="zh-CN" dirty="0"/>
              <a:t> and .</a:t>
            </a:r>
            <a:r>
              <a:rPr lang="en-US" altLang="zh-CN" dirty="0" err="1"/>
              <a:t>ico</a:t>
            </a:r>
            <a:r>
              <a:rPr lang="en-US" altLang="zh-CN" dirty="0"/>
              <a:t> file. Need a method to update my </a:t>
            </a:r>
            <a:r>
              <a:rPr lang="en-US" altLang="zh-CN" dirty="0" err="1"/>
              <a:t>fuzzer</a:t>
            </a:r>
            <a:r>
              <a:rPr lang="en-US" altLang="zh-CN" dirty="0"/>
              <a:t> source code quickly.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2E45-3BB1-4E01-AAA9-321EC21783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2E45-3BB1-4E01-AAA9-321EC21783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9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2E45-3BB1-4E01-AAA9-321EC217834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Fuzz Windows Kernel Via </a:t>
            </a:r>
            <a:r>
              <a:rPr lang="en-US" altLang="zh-CN" dirty="0" err="1"/>
              <a:t>Javascript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fanxiaocao</a:t>
            </a:r>
            <a:r>
              <a:rPr lang="en-US" altLang="zh-CN" dirty="0"/>
              <a:t>(</a:t>
            </a:r>
            <a:r>
              <a:rPr lang="en-US" altLang="zh-CN" dirty="0" err="1"/>
              <a:t>TinySec</a:t>
            </a:r>
            <a:r>
              <a:rPr lang="en-US" altLang="zh-CN" dirty="0"/>
              <a:t>) and </a:t>
            </a:r>
            <a:r>
              <a:rPr lang="en-US" altLang="zh-CN" dirty="0" err="1"/>
              <a:t>pjf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6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Chose </a:t>
            </a:r>
            <a:r>
              <a:rPr lang="en-US" altLang="zh-CN" dirty="0" err="1"/>
              <a:t>Javascript</a:t>
            </a:r>
            <a:r>
              <a:rPr lang="en-US" altLang="zh-CN" dirty="0"/>
              <a:t> Engine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546" y="2852936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Mozilla </a:t>
            </a:r>
            <a:r>
              <a:rPr lang="en-US" altLang="zh-CN" dirty="0" err="1"/>
              <a:t>SpiderMonkey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546" y="1525554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Microsoft Active Script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0546" y="4293096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Google V8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02831" y="1516832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Slow and hard to use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04048" y="2924944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Slow and can’t do callback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76056" y="4437112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Fast but hard to use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203848" y="1772816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203848" y="3268554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187012" y="4653136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1520" y="5589240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Microsoft Chakra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3131840" y="5805264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87451" y="57890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32040" y="5654373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Fast but only on IE11 and Edge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12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 </a:t>
            </a:r>
            <a:r>
              <a:rPr lang="en-US" altLang="zh-CN" dirty="0" err="1"/>
              <a:t>choise</a:t>
            </a:r>
            <a:r>
              <a:rPr lang="en-US" altLang="zh-CN" dirty="0"/>
              <a:t> - Chakra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065" y="1484784"/>
            <a:ext cx="2520280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Easy to embed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3829810"/>
            <a:ext cx="2520280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Build-in after win8.1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2636912"/>
            <a:ext cx="2520280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Fast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90" y="1372360"/>
            <a:ext cx="2765891" cy="36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JSRT Project goal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525554"/>
            <a:ext cx="4248472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Directly call any win32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636912"/>
            <a:ext cx="4248472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Directly do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3861048"/>
            <a:ext cx="4248472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Directly access memory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52" y="4941168"/>
            <a:ext cx="4248472" cy="75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Easy to binding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JSRT – 3 version and 4 roles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51120"/>
            <a:ext cx="2962688" cy="2381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07395"/>
            <a:ext cx="4896545" cy="2333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792" y="1625576"/>
            <a:ext cx="2304256" cy="48461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84784"/>
            <a:ext cx="3943900" cy="2372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1168"/>
            <a:ext cx="6039693" cy="6125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632" y="1451120"/>
            <a:ext cx="5180952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Directly access memory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1245" y="1544012"/>
            <a:ext cx="3414652" cy="94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number to simulation pointer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0211" y="2708920"/>
            <a:ext cx="344568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 base </a:t>
            </a:r>
            <a:r>
              <a:rPr lang="en-US" altLang="zh-CN" dirty="0" err="1"/>
              <a:t>stdanard</a:t>
            </a:r>
            <a:r>
              <a:rPr lang="en-US" altLang="zh-CN" dirty="0"/>
              <a:t> library</a:t>
            </a:r>
          </a:p>
          <a:p>
            <a:pPr algn="ctr"/>
            <a:r>
              <a:rPr lang="en-US" altLang="zh-CN" dirty="0"/>
              <a:t>Provide memory </a:t>
            </a:r>
            <a:r>
              <a:rPr lang="en-US" altLang="zh-CN" dirty="0" err="1"/>
              <a:t>fucntion</a:t>
            </a:r>
            <a:r>
              <a:rPr lang="en-US" altLang="zh-CN" dirty="0"/>
              <a:t>  binding like: </a:t>
            </a:r>
          </a:p>
          <a:p>
            <a:pPr algn="ctr"/>
            <a:r>
              <a:rPr lang="en-US" altLang="zh-CN" dirty="0" err="1"/>
              <a:t>Malloc</a:t>
            </a:r>
            <a:r>
              <a:rPr lang="en-US" altLang="zh-CN" dirty="0"/>
              <a:t> ,</a:t>
            </a:r>
            <a:r>
              <a:rPr lang="en-US" altLang="zh-CN" dirty="0" err="1"/>
              <a:t>free,setuchar</a:t>
            </a:r>
            <a:r>
              <a:rPr lang="en-US" altLang="zh-CN" dirty="0"/>
              <a:t>/</a:t>
            </a:r>
            <a:r>
              <a:rPr lang="en-US" altLang="zh-CN" dirty="0" err="1"/>
              <a:t>getuchar</a:t>
            </a:r>
            <a:r>
              <a:rPr lang="en-US" altLang="zh-CN" dirty="0"/>
              <a:t>…</a:t>
            </a:r>
            <a:endParaRPr lang="zh-CN" altLang="en-US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44012"/>
            <a:ext cx="4968552" cy="32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win32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546" y="1339955"/>
            <a:ext cx="2520280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GetModuleHandle</a:t>
            </a:r>
            <a:r>
              <a:rPr lang="en-US" altLang="zh-CN" dirty="0"/>
              <a:t> ,</a:t>
            </a:r>
          </a:p>
          <a:p>
            <a:pPr algn="ctr"/>
            <a:r>
              <a:rPr lang="en-US" altLang="zh-CN" dirty="0" err="1"/>
              <a:t>GetProcAddress</a:t>
            </a:r>
            <a:r>
              <a:rPr lang="en-US" altLang="zh-CN" dirty="0"/>
              <a:t> , </a:t>
            </a:r>
            <a:r>
              <a:rPr lang="en-US" altLang="zh-CN" dirty="0" err="1"/>
              <a:t>LoadLibrary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059832" y="1512875"/>
            <a:ext cx="1152128" cy="66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31027" y="1349587"/>
            <a:ext cx="3528392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var</a:t>
            </a:r>
            <a:r>
              <a:rPr lang="en-US" altLang="zh-CN" dirty="0"/>
              <a:t> hKernek32  = </a:t>
            </a:r>
            <a:r>
              <a:rPr lang="en-US" altLang="zh-CN" dirty="0" err="1"/>
              <a:t>GetModuleHandle</a:t>
            </a:r>
            <a:r>
              <a:rPr lang="en-US" altLang="zh-CN" dirty="0"/>
              <a:t>(“kernel32”) ;</a:t>
            </a: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0546" y="2780928"/>
            <a:ext cx="2411254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Invoke/</a:t>
            </a:r>
            <a:r>
              <a:rPr lang="en-US" altLang="zh-CN" dirty="0" err="1"/>
              <a:t>cInvoke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043199" y="3004761"/>
            <a:ext cx="1152128" cy="66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2184" y="2652530"/>
            <a:ext cx="3370176" cy="1239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pBeep</a:t>
            </a:r>
            <a:r>
              <a:rPr lang="en-US" altLang="zh-CN" dirty="0"/>
              <a:t> = </a:t>
            </a:r>
            <a:r>
              <a:rPr lang="en-US" altLang="zh-CN" dirty="0" err="1"/>
              <a:t>GetProcAddress</a:t>
            </a:r>
            <a:r>
              <a:rPr lang="en-US" altLang="zh-CN" dirty="0"/>
              <a:t>(hKernel32 , “Beep”);</a:t>
            </a:r>
          </a:p>
          <a:p>
            <a:pPr algn="ctr"/>
            <a:r>
              <a:rPr lang="en-US" altLang="zh-CN" dirty="0"/>
              <a:t>Invoke(</a:t>
            </a:r>
            <a:r>
              <a:rPr lang="en-US" altLang="zh-CN" dirty="0" err="1"/>
              <a:t>pBeep</a:t>
            </a:r>
            <a:r>
              <a:rPr lang="en-US" altLang="zh-CN" dirty="0"/>
              <a:t> , 100 , 1000);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0546" y="4163279"/>
            <a:ext cx="2411254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Bind/</a:t>
            </a:r>
            <a:r>
              <a:rPr lang="en-US" altLang="zh-CN" dirty="0" err="1"/>
              <a:t>cBind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2987824" y="4365104"/>
            <a:ext cx="1206488" cy="66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12974" y="4156889"/>
            <a:ext cx="3370176" cy="1239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fnBeep</a:t>
            </a:r>
            <a:r>
              <a:rPr lang="en-US" altLang="zh-CN" dirty="0"/>
              <a:t> = Bind(hKernel32 , “Beep" , “</a:t>
            </a:r>
            <a:r>
              <a:rPr lang="en-US" altLang="zh-CN" dirty="0" err="1"/>
              <a:t>nn</a:t>
            </a:r>
            <a:r>
              <a:rPr lang="en-US" altLang="zh-CN" dirty="0"/>
              <a:t>");</a:t>
            </a:r>
          </a:p>
          <a:p>
            <a:pPr algn="ctr"/>
            <a:r>
              <a:rPr lang="en-US" altLang="zh-CN" dirty="0" err="1"/>
              <a:t>fnBeep</a:t>
            </a:r>
            <a:r>
              <a:rPr lang="en-US" altLang="zh-CN" dirty="0"/>
              <a:t>(100 , 1000);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3528" y="5589240"/>
            <a:ext cx="2411254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Thunk</a:t>
            </a:r>
            <a:r>
              <a:rPr lang="en-US" altLang="zh-CN" dirty="0"/>
              <a:t>/</a:t>
            </a:r>
            <a:r>
              <a:rPr lang="en-US" altLang="zh-CN" dirty="0" err="1"/>
              <a:t>cThunk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880826" y="5813073"/>
            <a:ext cx="1152128" cy="66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74435" y="5586198"/>
            <a:ext cx="3484984" cy="111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Support Callback function like user32!EnumWindow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Invoke any function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0142" y="1409125"/>
            <a:ext cx="3456384" cy="132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Translate all </a:t>
            </a:r>
            <a:r>
              <a:rPr lang="en-US" altLang="zh-CN" dirty="0" err="1"/>
              <a:t>param</a:t>
            </a:r>
            <a:r>
              <a:rPr lang="en-US" altLang="zh-CN" dirty="0"/>
              <a:t> to basic type : number and pointer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2924944"/>
            <a:ext cx="3487014" cy="132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Only push number and pointer address to stack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71193"/>
            <a:ext cx="5081938" cy="44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7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binding any function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011378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1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412776"/>
            <a:ext cx="43924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 </a:t>
            </a:r>
            <a:r>
              <a:rPr lang="en-US" altLang="zh-CN" dirty="0" err="1"/>
              <a:t>asm</a:t>
            </a:r>
            <a:r>
              <a:rPr lang="en-US" altLang="zh-CN" dirty="0"/>
              <a:t> instruction in memory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8" y="2564904"/>
            <a:ext cx="4334480" cy="9907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4005064"/>
            <a:ext cx="4572638" cy="10860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8" y="5445224"/>
            <a:ext cx="3029373" cy="743054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5179302" y="2420888"/>
            <a:ext cx="1584176" cy="990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I386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5220072" y="4052696"/>
            <a:ext cx="1584176" cy="990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WOW64</a:t>
            </a:r>
            <a:endParaRPr lang="zh-CN" altLang="en-US" dirty="0"/>
          </a:p>
        </p:txBody>
      </p:sp>
      <p:sp>
        <p:nvSpPr>
          <p:cNvPr id="12" name="椭圆形标注 11"/>
          <p:cNvSpPr/>
          <p:nvPr/>
        </p:nvSpPr>
        <p:spPr>
          <a:xfrm>
            <a:off x="5179302" y="5321382"/>
            <a:ext cx="1584176" cy="9907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AMD64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JS base </a:t>
            </a:r>
            <a:r>
              <a:rPr lang="en-US" altLang="zh-CN" dirty="0" err="1"/>
              <a:t>libraray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31843"/>
            <a:ext cx="1524213" cy="1362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307974"/>
            <a:ext cx="1514686" cy="1810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1047896" cy="25149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528" y="1340768"/>
            <a:ext cx="13359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39752" y="1385494"/>
            <a:ext cx="13359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shadowssdt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385494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 routine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work for (NYSE:QIHU)</a:t>
            </a:r>
          </a:p>
          <a:p>
            <a:r>
              <a:rPr lang="en-US" altLang="zh-CN" dirty="0"/>
              <a:t>Finder of :</a:t>
            </a:r>
            <a:br>
              <a:rPr lang="en-US" altLang="zh-CN" dirty="0"/>
            </a:br>
            <a:r>
              <a:rPr lang="en-US" altLang="zh-CN" dirty="0"/>
              <a:t>MS16-018/CVE-2016-0048</a:t>
            </a:r>
            <a:br>
              <a:rPr lang="en-US" altLang="zh-CN" dirty="0"/>
            </a:br>
            <a:r>
              <a:rPr lang="en-US" altLang="zh-CN" dirty="0"/>
              <a:t>MS16-034/CVE-2016-0096</a:t>
            </a:r>
            <a:br>
              <a:rPr lang="en-US" altLang="zh-CN" dirty="0"/>
            </a:br>
            <a:r>
              <a:rPr lang="en-US" altLang="zh-CN" dirty="0"/>
              <a:t>MS16-090/CVE-2016-3252</a:t>
            </a:r>
          </a:p>
          <a:p>
            <a:pPr marL="0" indent="0">
              <a:buNone/>
            </a:pPr>
            <a:r>
              <a:rPr lang="en-US" altLang="zh-CN"/>
              <a:t>    MS16-123/CVE-2016-7211</a:t>
            </a:r>
            <a:br>
              <a:rPr lang="en-US" altLang="zh-CN" dirty="0"/>
            </a:br>
            <a:r>
              <a:rPr lang="en-US" altLang="zh-CN" dirty="0"/>
              <a:t>    more is coming…</a:t>
            </a:r>
          </a:p>
          <a:p>
            <a:r>
              <a:rPr lang="en-US" altLang="zh-CN" dirty="0"/>
              <a:t>Author of </a:t>
            </a:r>
            <a:r>
              <a:rPr lang="en-US" altLang="zh-CN" dirty="0" err="1"/>
              <a:t>Javascript</a:t>
            </a:r>
            <a:r>
              <a:rPr lang="en-US" altLang="zh-CN" dirty="0"/>
              <a:t> Kernel </a:t>
            </a:r>
            <a:r>
              <a:rPr lang="en-US" altLang="zh-CN" dirty="0" err="1"/>
              <a:t>Fuzzer</a:t>
            </a:r>
            <a:r>
              <a:rPr lang="en-US" altLang="zh-CN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62" y="1628800"/>
            <a:ext cx="171450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564904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We can finally use JS do anything like c ,</a:t>
            </a:r>
          </a:p>
          <a:p>
            <a:pPr algn="ctr"/>
            <a:r>
              <a:rPr lang="en-US" altLang="zh-CN" sz="4000" dirty="0"/>
              <a:t> let’s go to the kernel , </a:t>
            </a:r>
          </a:p>
          <a:p>
            <a:pPr algn="ctr"/>
            <a:r>
              <a:rPr lang="en-US" altLang="zh-CN" sz="4000" dirty="0"/>
              <a:t>Find the weak of win32k.sys</a:t>
            </a:r>
            <a:endParaRPr lang="zh-CN" altLang="en-US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59832" y="1295839"/>
            <a:ext cx="2664296" cy="220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295839"/>
            <a:ext cx="2376264" cy="2133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" y="341783"/>
            <a:ext cx="8229600" cy="1143000"/>
          </a:xfrm>
        </p:spPr>
        <p:txBody>
          <a:bodyPr/>
          <a:lstStyle/>
          <a:p>
            <a:r>
              <a:rPr lang="en-US" altLang="zh-CN" dirty="0"/>
              <a:t>What I use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444420" y="1484784"/>
            <a:ext cx="1944216" cy="7650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js.exe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3275856" y="1484783"/>
            <a:ext cx="2016224" cy="6480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Verifier.exe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384177" y="2492896"/>
            <a:ext cx="188356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win32kfuzz.js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" y="4869160"/>
            <a:ext cx="2876550" cy="1590675"/>
          </a:xfrm>
          <a:prstGeom prst="rect">
            <a:avLst/>
          </a:prstGeom>
        </p:spPr>
      </p:pic>
      <p:sp>
        <p:nvSpPr>
          <p:cNvPr id="12" name="椭圆形标注 11"/>
          <p:cNvSpPr/>
          <p:nvPr/>
        </p:nvSpPr>
        <p:spPr>
          <a:xfrm>
            <a:off x="144682" y="3782752"/>
            <a:ext cx="2662875" cy="102210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One Normal PC</a:t>
            </a:r>
            <a:endParaRPr lang="zh-CN" altLang="en-US" dirty="0"/>
          </a:p>
        </p:txBody>
      </p:sp>
      <p:sp>
        <p:nvSpPr>
          <p:cNvPr id="15" name="爆炸形 1 14"/>
          <p:cNvSpPr/>
          <p:nvPr/>
        </p:nvSpPr>
        <p:spPr>
          <a:xfrm>
            <a:off x="3131840" y="3593908"/>
            <a:ext cx="3528392" cy="295232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</a:t>
            </a:r>
            <a:r>
              <a:rPr lang="en-US" altLang="zh-CN" dirty="0" err="1"/>
              <a:t>vul</a:t>
            </a:r>
            <a:r>
              <a:rPr lang="en-US" altLang="zh-CN" dirty="0"/>
              <a:t> in win32k in first week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325656"/>
            <a:ext cx="2653427" cy="2268252"/>
          </a:xfrm>
          <a:prstGeom prst="rect">
            <a:avLst/>
          </a:prstGeom>
        </p:spPr>
      </p:pic>
      <p:sp>
        <p:nvSpPr>
          <p:cNvPr id="13" name="流程图: 过程 12"/>
          <p:cNvSpPr/>
          <p:nvPr/>
        </p:nvSpPr>
        <p:spPr>
          <a:xfrm>
            <a:off x="3271177" y="2438839"/>
            <a:ext cx="2016224" cy="6480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DigTool.sys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957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fuzz kernel?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8638" y="1196752"/>
            <a:ext cx="29163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Choose the </a:t>
            </a:r>
            <a:r>
              <a:rPr lang="en-US" altLang="zh-CN" dirty="0" err="1"/>
              <a:t>complext</a:t>
            </a:r>
            <a:r>
              <a:rPr lang="en-US" altLang="zh-CN" dirty="0"/>
              <a:t> target.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97557" y="3186809"/>
            <a:ext cx="3024336" cy="334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More </a:t>
            </a:r>
            <a:r>
              <a:rPr lang="en-US" altLang="zh-CN" dirty="0" err="1"/>
              <a:t>complext</a:t>
            </a:r>
            <a:r>
              <a:rPr lang="en-US" altLang="zh-CN" dirty="0"/>
              <a:t>  , more bugs!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257" y="3213787"/>
            <a:ext cx="29163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Complext</a:t>
            </a:r>
            <a:r>
              <a:rPr lang="en-US" altLang="zh-CN" dirty="0"/>
              <a:t> Logic.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8638" y="4466118"/>
            <a:ext cx="29163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Complext</a:t>
            </a:r>
            <a:r>
              <a:rPr lang="en-US" altLang="zh-CN" dirty="0"/>
              <a:t> Relation.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8638" y="5697252"/>
            <a:ext cx="291632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Complext</a:t>
            </a:r>
            <a:r>
              <a:rPr lang="en-US" altLang="zh-CN" dirty="0"/>
              <a:t> call-path. 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067944" y="4869160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995936" y="6008205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067944" y="3465815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827584" y="2492896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658363" y="2492896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627784" y="2497054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Story of MS16-034/ CVE-2016-0096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28" y="2348880"/>
            <a:ext cx="6077475" cy="432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75" y="1340768"/>
            <a:ext cx="59730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Complext</a:t>
            </a:r>
            <a:r>
              <a:rPr lang="en-US" altLang="zh-CN" dirty="0"/>
              <a:t> Relation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546" y="1340768"/>
            <a:ext cx="809988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After this POC run  , the result is confuse and </a:t>
            </a:r>
            <a:r>
              <a:rPr lang="en-US" altLang="zh-CN" sz="4800" dirty="0" err="1"/>
              <a:t>complext</a:t>
            </a:r>
            <a:r>
              <a:rPr lang="en-US" altLang="zh-CN" sz="4800" dirty="0"/>
              <a:t>  , even me can not say the windows relation clearly. </a:t>
            </a:r>
          </a:p>
          <a:p>
            <a:r>
              <a:rPr lang="en-US" altLang="zh-CN" sz="4800" dirty="0"/>
              <a:t>And so do win32k.sys , </a:t>
            </a:r>
            <a:r>
              <a:rPr lang="en-US" altLang="zh-CN" sz="4800" dirty="0" err="1"/>
              <a:t>haha</a:t>
            </a:r>
            <a:r>
              <a:rPr lang="en-US" altLang="zh-CN" sz="4800" dirty="0"/>
              <a:t>.</a:t>
            </a:r>
            <a:endParaRPr lang="zh-CN" altLang="en-US" sz="48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3888432" cy="35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First kernel </a:t>
            </a:r>
            <a:r>
              <a:rPr lang="en-US" altLang="zh-CN" dirty="0" err="1"/>
              <a:t>vulnerabliy</a:t>
            </a:r>
            <a:r>
              <a:rPr lang="en-US" altLang="zh-CN" dirty="0"/>
              <a:t> fuzzed via JS!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60848"/>
            <a:ext cx="3744416" cy="35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undocument</a:t>
            </a:r>
            <a:r>
              <a:rPr lang="en-US" altLang="zh-CN" dirty="0"/>
              <a:t> code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83910"/>
            <a:ext cx="6480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Fuzzer</a:t>
            </a:r>
            <a:r>
              <a:rPr lang="en-US" altLang="zh-CN" sz="4000" dirty="0"/>
              <a:t> and hacker like </a:t>
            </a:r>
            <a:r>
              <a:rPr lang="en-US" altLang="zh-CN" sz="4000" dirty="0" err="1"/>
              <a:t>undocument</a:t>
            </a:r>
            <a:r>
              <a:rPr lang="en-US" altLang="zh-CN" sz="4000" dirty="0"/>
              <a:t> , it’s usually mean’s some thing </a:t>
            </a:r>
            <a:r>
              <a:rPr lang="en-US" altLang="zh-CN" sz="4000" dirty="0" err="1"/>
              <a:t>powerfull</a:t>
            </a:r>
            <a:r>
              <a:rPr lang="en-US" altLang="zh-CN" sz="4000" dirty="0"/>
              <a:t> and </a:t>
            </a:r>
            <a:r>
              <a:rPr lang="en-US" altLang="zh-CN" sz="4000" dirty="0" err="1"/>
              <a:t>internaly</a:t>
            </a:r>
            <a:r>
              <a:rPr lang="en-US" altLang="zh-CN" sz="4000" dirty="0"/>
              <a:t> , and may be weakly.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44876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WM_SYSCOMMAND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5372850" cy="4887007"/>
          </a:xfrm>
          <a:prstGeom prst="rect">
            <a:avLst/>
          </a:prstGeom>
        </p:spPr>
      </p:pic>
      <p:sp>
        <p:nvSpPr>
          <p:cNvPr id="6" name="爆炸形 1 5"/>
          <p:cNvSpPr/>
          <p:nvPr/>
        </p:nvSpPr>
        <p:spPr>
          <a:xfrm>
            <a:off x="5572541" y="1196752"/>
            <a:ext cx="2880320" cy="108012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0xF00F 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99" y="2852936"/>
            <a:ext cx="2591162" cy="25149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1600" y="2327176"/>
            <a:ext cx="47525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Undocument</a:t>
            </a:r>
            <a:r>
              <a:rPr lang="en-US" altLang="zh-CN" dirty="0"/>
              <a:t> != Invalid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884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story of MS16-034/CVE-2016-0048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107395" cy="11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02122"/>
            <a:ext cx="630643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Old and </a:t>
            </a:r>
            <a:r>
              <a:rPr lang="en-US" altLang="zh-CN" dirty="0" err="1"/>
              <a:t>complext</a:t>
            </a:r>
            <a:r>
              <a:rPr lang="en-US" altLang="zh-CN" dirty="0"/>
              <a:t> Code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80528" y="1372236"/>
            <a:ext cx="54726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Win32k.sys has many old code ,like </a:t>
            </a:r>
            <a:r>
              <a:rPr lang="en-US" altLang="zh-CN" dirty="0" err="1"/>
              <a:t>gdi</a:t>
            </a:r>
            <a:r>
              <a:rPr lang="en-US" altLang="zh-CN" dirty="0"/>
              <a:t> </a:t>
            </a:r>
            <a:r>
              <a:rPr lang="en-US" altLang="zh-CN" dirty="0" err="1"/>
              <a:t>rect</a:t>
            </a:r>
            <a:r>
              <a:rPr lang="en-US" altLang="zh-CN" dirty="0"/>
              <a:t> , </a:t>
            </a:r>
            <a:r>
              <a:rPr lang="en-US" altLang="zh-CN" dirty="0" err="1"/>
              <a:t>regin</a:t>
            </a:r>
            <a:r>
              <a:rPr lang="en-US" altLang="zh-CN" dirty="0"/>
              <a:t> ,  </a:t>
            </a:r>
            <a:r>
              <a:rPr lang="en-US" altLang="zh-CN" dirty="0" err="1"/>
              <a:t>hwnd</a:t>
            </a:r>
            <a:r>
              <a:rPr lang="en-US" altLang="zh-CN" dirty="0"/>
              <a:t> ,  and DC routines.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4991797" cy="22482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3608" y="5373216"/>
            <a:ext cx="54726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Some may even older than me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835" y="1156128"/>
            <a:ext cx="4944165" cy="31055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623974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39" y="1109428"/>
            <a:ext cx="3121479" cy="2664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16626"/>
            <a:ext cx="3121479" cy="280831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0404" y="66733"/>
            <a:ext cx="8229600" cy="1143000"/>
          </a:xfrm>
        </p:spPr>
        <p:txBody>
          <a:bodyPr/>
          <a:lstStyle/>
          <a:p>
            <a:r>
              <a:rPr lang="en-US" altLang="zh-CN" dirty="0"/>
              <a:t>Role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7504" y="1628800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Day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684" y="4365104"/>
            <a:ext cx="14849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Night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" name="爆炸形 1 1"/>
          <p:cNvSpPr/>
          <p:nvPr/>
        </p:nvSpPr>
        <p:spPr>
          <a:xfrm>
            <a:off x="6084168" y="3825044"/>
            <a:ext cx="2880320" cy="26282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Vulnerablility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63480" y="1484784"/>
            <a:ext cx="31683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Driver Developer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89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DigTool</a:t>
            </a:r>
            <a:r>
              <a:rPr lang="en-US" altLang="zh-CN" dirty="0"/>
              <a:t> – OOB Detect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" y="2276872"/>
            <a:ext cx="7354326" cy="3467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600" y="1421316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Verifier can only report at BAD_POOL_HEAD after pool head was corrupt , but with </a:t>
            </a:r>
            <a:r>
              <a:rPr lang="en-US" altLang="zh-CN" dirty="0" err="1"/>
              <a:t>DigTool</a:t>
            </a:r>
            <a:r>
              <a:rPr lang="en-US" altLang="zh-CN" dirty="0"/>
              <a:t> , we can </a:t>
            </a:r>
          </a:p>
          <a:p>
            <a:r>
              <a:rPr lang="en-US" altLang="zh-CN" dirty="0"/>
              <a:t>Catch the exception at first time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89040"/>
            <a:ext cx="8364117" cy="28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DigTool</a:t>
            </a:r>
            <a:r>
              <a:rPr lang="en-US" altLang="zh-CN" dirty="0"/>
              <a:t> – UAF Detect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9552" y="19168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863588" y="1532111"/>
            <a:ext cx="7416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UAF </a:t>
            </a:r>
            <a:r>
              <a:rPr lang="en-US" altLang="zh-CN" sz="3200" dirty="0" err="1"/>
              <a:t>vul</a:t>
            </a:r>
            <a:r>
              <a:rPr lang="en-US" altLang="zh-CN" sz="3200" dirty="0"/>
              <a:t> , only when it access to a invalid address , it can be reported by verifier , but with </a:t>
            </a:r>
            <a:r>
              <a:rPr lang="en-US" altLang="zh-CN" sz="3200" dirty="0" err="1"/>
              <a:t>DigTool</a:t>
            </a:r>
            <a:r>
              <a:rPr lang="en-US" altLang="zh-CN" sz="3200" dirty="0"/>
              <a:t> , we can record where memory is free , and where is used.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2248" y="3594214"/>
            <a:ext cx="4932040" cy="32637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01008"/>
            <a:ext cx="612068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6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9552" y="191683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Different think about fuzz , cause different result.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9960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1412776"/>
            <a:ext cx="410445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Sorry for my poor </a:t>
            </a:r>
            <a:r>
              <a:rPr lang="en-US" altLang="zh-CN" dirty="0" err="1"/>
              <a:t>english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64" y="2555776"/>
            <a:ext cx="3744416" cy="35644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29272" y="6261764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root@tinysec.net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395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556792"/>
            <a:ext cx="1584176" cy="68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 C code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4208" y="1611887"/>
            <a:ext cx="1224136" cy="71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fuzzer.exe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555776" y="1567795"/>
            <a:ext cx="3290529" cy="702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Compiled and build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6126561" y="2636912"/>
            <a:ext cx="2088232" cy="208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Transfer</a:t>
            </a:r>
            <a:endParaRPr lang="zh-CN" altLang="en-US" dirty="0"/>
          </a:p>
        </p:txBody>
      </p:sp>
      <p:pic>
        <p:nvPicPr>
          <p:cNvPr id="13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2" y="2996952"/>
            <a:ext cx="4438393" cy="2843099"/>
          </a:xfrm>
        </p:spPr>
      </p:pic>
      <p:sp>
        <p:nvSpPr>
          <p:cNvPr id="10" name="矩形 9"/>
          <p:cNvSpPr/>
          <p:nvPr/>
        </p:nvSpPr>
        <p:spPr>
          <a:xfrm>
            <a:off x="5580112" y="4797152"/>
            <a:ext cx="312493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Clean fuzz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3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 need use a script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10" y="4509120"/>
            <a:ext cx="3619500" cy="12668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608" y="1772816"/>
            <a:ext cx="312493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Modify an direct </a:t>
            </a:r>
            <a:r>
              <a:rPr lang="en-US" altLang="zh-CN" dirty="0" err="1"/>
              <a:t>exceute</a:t>
            </a:r>
            <a:r>
              <a:rPr lang="en-US" altLang="zh-CN" dirty="0"/>
              <a:t> on the clean fuzz machine</a:t>
            </a:r>
            <a:endParaRPr lang="zh-CN" altLang="en-US" dirty="0"/>
          </a:p>
        </p:txBody>
      </p:sp>
      <p:sp>
        <p:nvSpPr>
          <p:cNvPr id="9" name="爆炸形 2 8"/>
          <p:cNvSpPr/>
          <p:nvPr/>
        </p:nvSpPr>
        <p:spPr>
          <a:xfrm>
            <a:off x="4860032" y="1412776"/>
            <a:ext cx="3168352" cy="288032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Fast!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1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Compare and chose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2943225" cy="155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11" y="1268760"/>
            <a:ext cx="2038350" cy="203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40878"/>
            <a:ext cx="2143125" cy="2143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3573016"/>
            <a:ext cx="3248025" cy="1409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55" y="3633260"/>
            <a:ext cx="4975778" cy="13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2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Javascript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628800"/>
            <a:ext cx="4392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syntax </a:t>
            </a:r>
            <a:r>
              <a:rPr lang="en-US" altLang="zh-CN" dirty="0" err="1"/>
              <a:t>simliar</a:t>
            </a:r>
            <a:r>
              <a:rPr lang="en-US" altLang="zh-CN" dirty="0"/>
              <a:t> to C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2708920"/>
            <a:ext cx="4392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Easy</a:t>
            </a: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3933056"/>
            <a:ext cx="4392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Simple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5085184"/>
            <a:ext cx="38884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Hate Python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21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33123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Can’t call any win32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4077072"/>
            <a:ext cx="33123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Can’t call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6651" y="2736303"/>
            <a:ext cx="33123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Can’t directly access memory 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635896" y="2809832"/>
            <a:ext cx="1728192" cy="88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爆炸形 1 8"/>
          <p:cNvSpPr/>
          <p:nvPr/>
        </p:nvSpPr>
        <p:spPr>
          <a:xfrm>
            <a:off x="5724128" y="1628800"/>
            <a:ext cx="3275856" cy="38164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Need a 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51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not Node.js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412776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Asynchronous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2780928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 complex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5319667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Can’t do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85429"/>
            <a:ext cx="2376264" cy="3015779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491880" y="2924944"/>
            <a:ext cx="2232248" cy="1584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8700" y="4077072"/>
            <a:ext cx="25202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69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586</Words>
  <Application>Microsoft Office PowerPoint</Application>
  <PresentationFormat>全屏显示(4:3)</PresentationFormat>
  <Paragraphs>135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宋体</vt:lpstr>
      <vt:lpstr>Arial</vt:lpstr>
      <vt:lpstr>Calibri</vt:lpstr>
      <vt:lpstr>Office 主题</vt:lpstr>
      <vt:lpstr>Fuzz Windows Kernel Via Javascript </vt:lpstr>
      <vt:lpstr>About Me</vt:lpstr>
      <vt:lpstr>Role</vt:lpstr>
      <vt:lpstr>Background</vt:lpstr>
      <vt:lpstr>I need use a script</vt:lpstr>
      <vt:lpstr>Compare and chose </vt:lpstr>
      <vt:lpstr>Why Javascript?</vt:lpstr>
      <vt:lpstr>But </vt:lpstr>
      <vt:lpstr>Why not Node.js</vt:lpstr>
      <vt:lpstr>Chose Javascript Engine</vt:lpstr>
      <vt:lpstr>finally choise - Chakra</vt:lpstr>
      <vt:lpstr>JSRT Project goal</vt:lpstr>
      <vt:lpstr>JSRT – 3 version and 4 roles</vt:lpstr>
      <vt:lpstr>Directly access memory</vt:lpstr>
      <vt:lpstr>Call win32 api</vt:lpstr>
      <vt:lpstr>Invoke any function</vt:lpstr>
      <vt:lpstr>Dynamic binding any function</vt:lpstr>
      <vt:lpstr>Do syscall</vt:lpstr>
      <vt:lpstr>Build JS base libraray</vt:lpstr>
      <vt:lpstr>Now</vt:lpstr>
      <vt:lpstr>What I use</vt:lpstr>
      <vt:lpstr>How to fuzz kernel?</vt:lpstr>
      <vt:lpstr>Story of MS16-034/ CVE-2016-0096</vt:lpstr>
      <vt:lpstr>Complext Relation</vt:lpstr>
      <vt:lpstr>First kernel vulnerabliy fuzzed via JS!</vt:lpstr>
      <vt:lpstr>The undocument code</vt:lpstr>
      <vt:lpstr>WM_SYSCOMMAND</vt:lpstr>
      <vt:lpstr>story of MS16-034/CVE-2016-0048</vt:lpstr>
      <vt:lpstr>Old and complext Code</vt:lpstr>
      <vt:lpstr>DigTool – OOB Detect</vt:lpstr>
      <vt:lpstr>DigTool – UAF Detect</vt:lpstr>
      <vt:lpstr>final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 Windows Kernel Via Javascript</dc:title>
  <dc:creator>Tiny</dc:creator>
  <cp:lastModifiedBy>empire</cp:lastModifiedBy>
  <cp:revision>86</cp:revision>
  <dcterms:created xsi:type="dcterms:W3CDTF">2016-04-17T05:20:53Z</dcterms:created>
  <dcterms:modified xsi:type="dcterms:W3CDTF">2016-10-28T03:54:26Z</dcterms:modified>
</cp:coreProperties>
</file>