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heme/themeOverride1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heme/themeOverride6.xml" ContentType="application/vnd.openxmlformats-officedocument.themeOverride+xml"/>
  <Override PartName="/ppt/tags/tag79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73.xml" ContentType="application/vnd.openxmlformats-officedocument.presentationml.tags+xml"/>
  <Override PartName="/ppt/tags/tag82.xml" ContentType="application/vnd.openxmlformats-officedocument.presentationml.tags+xml"/>
  <Default Extension="wdp" ContentType="image/vnd.ms-photo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heme/themeOverride7.xml" ContentType="application/vnd.openxmlformats-officedocument.themeOverride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heme/themeOverride4.xml" ContentType="application/vnd.openxmlformats-officedocument.themeOverride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97" r:id="rId3"/>
    <p:sldId id="259" r:id="rId4"/>
    <p:sldId id="258" r:id="rId5"/>
    <p:sldId id="285" r:id="rId6"/>
    <p:sldId id="260" r:id="rId7"/>
    <p:sldId id="261" r:id="rId8"/>
    <p:sldId id="262" r:id="rId9"/>
    <p:sldId id="263" r:id="rId10"/>
    <p:sldId id="266" r:id="rId11"/>
    <p:sldId id="284" r:id="rId12"/>
    <p:sldId id="286" r:id="rId13"/>
    <p:sldId id="267" r:id="rId14"/>
    <p:sldId id="268" r:id="rId15"/>
    <p:sldId id="292" r:id="rId16"/>
    <p:sldId id="272" r:id="rId17"/>
    <p:sldId id="287" r:id="rId18"/>
    <p:sldId id="291" r:id="rId19"/>
    <p:sldId id="289" r:id="rId20"/>
    <p:sldId id="290" r:id="rId21"/>
    <p:sldId id="293" r:id="rId22"/>
    <p:sldId id="294" r:id="rId23"/>
    <p:sldId id="295" r:id="rId24"/>
    <p:sldId id="296" r:id="rId25"/>
    <p:sldId id="298" r:id="rId26"/>
    <p:sldId id="299" r:id="rId27"/>
    <p:sldId id="278" r:id="rId28"/>
    <p:sldId id="28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760" autoAdjust="0"/>
  </p:normalViewPr>
  <p:slideViewPr>
    <p:cSldViewPr snapToGrid="0" showGuides="1">
      <p:cViewPr varScale="1">
        <p:scale>
          <a:sx n="72" d="100"/>
          <a:sy n="72" d="100"/>
        </p:scale>
        <p:origin x="-1084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B8957-B39D-43FE-8BF5-A4021432D95C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A5D06-E0BF-4DAE-BDDA-3F7A7B9B41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2932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0574-B540-45E6-9791-14C80151E9F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67013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0574-B540-45E6-9791-14C80151E9F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8931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0574-B540-45E6-9791-14C80151E9F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8467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0574-B540-45E6-9791-14C80151E9F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3507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0574-B540-45E6-9791-14C80151E9F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9303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0574-B540-45E6-9791-14C80151E9F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62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0574-B540-45E6-9791-14C80151E9F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172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0574-B540-45E6-9791-14C80151E9F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323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0574-B540-45E6-9791-14C80151E9F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8606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0574-B540-45E6-9791-14C80151E9F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80377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0574-B540-45E6-9791-14C80151E9F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816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0574-B540-45E6-9791-14C80151E9F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9074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F0574-B540-45E6-9791-14C80151E9F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571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A5D06-E0BF-4DAE-BDDA-3F7A7B9B415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DDFE-C64E-4D6E-8F40-EBF2353F9B2C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CB5-6299-408E-ADC0-4226A73650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6364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DDFE-C64E-4D6E-8F40-EBF2353F9B2C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CB5-6299-408E-ADC0-4226A73650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7318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DDFE-C64E-4D6E-8F40-EBF2353F9B2C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CB5-6299-408E-ADC0-4226A73650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85677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705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DDFE-C64E-4D6E-8F40-EBF2353F9B2C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CB5-6299-408E-ADC0-4226A73650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296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DDFE-C64E-4D6E-8F40-EBF2353F9B2C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CB5-6299-408E-ADC0-4226A73650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2547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DDFE-C64E-4D6E-8F40-EBF2353F9B2C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CB5-6299-408E-ADC0-4226A73650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6657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DDFE-C64E-4D6E-8F40-EBF2353F9B2C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CB5-6299-408E-ADC0-4226A73650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2342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DDFE-C64E-4D6E-8F40-EBF2353F9B2C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CB5-6299-408E-ADC0-4226A73650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9230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DDFE-C64E-4D6E-8F40-EBF2353F9B2C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CB5-6299-408E-ADC0-4226A73650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222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DDFE-C64E-4D6E-8F40-EBF2353F9B2C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CB5-6299-408E-ADC0-4226A73650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439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DDFE-C64E-4D6E-8F40-EBF2353F9B2C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CB5-6299-408E-ADC0-4226A73650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4035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DDFE-C64E-4D6E-8F40-EBF2353F9B2C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FCB5-6299-408E-ADC0-4226A736501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49CF141-2EBF-4B84-B350-C41CDFF8C1F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421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6.svg"/><Relationship Id="rId2" Type="http://schemas.openxmlformats.org/officeDocument/2006/relationships/tags" Target="../tags/tag47.xml"/><Relationship Id="rId1" Type="http://schemas.openxmlformats.org/officeDocument/2006/relationships/themeOverride" Target="../theme/themeOverride10.xml"/><Relationship Id="rId6" Type="http://schemas.openxmlformats.org/officeDocument/2006/relationships/tags" Target="../tags/tag51.xml"/><Relationship Id="rId11" Type="http://schemas.openxmlformats.org/officeDocument/2006/relationships/image" Target="../media/image5.png"/><Relationship Id="rId5" Type="http://schemas.openxmlformats.org/officeDocument/2006/relationships/tags" Target="../tags/tag50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49.xml"/><Relationship Id="rId9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6.svg"/><Relationship Id="rId2" Type="http://schemas.openxmlformats.org/officeDocument/2006/relationships/tags" Target="../tags/tag54.xml"/><Relationship Id="rId1" Type="http://schemas.openxmlformats.org/officeDocument/2006/relationships/themeOverride" Target="../theme/themeOverride12.xml"/><Relationship Id="rId6" Type="http://schemas.openxmlformats.org/officeDocument/2006/relationships/tags" Target="../tags/tag58.xml"/><Relationship Id="rId11" Type="http://schemas.openxmlformats.org/officeDocument/2006/relationships/image" Target="../media/image5.png"/><Relationship Id="rId5" Type="http://schemas.openxmlformats.org/officeDocument/2006/relationships/tags" Target="../tags/tag57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56.xml"/><Relationship Id="rId9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&#35848;&#21028;&#25216;&#24039;/&#30740;&#31350;&#38498;&#19994;&#21153;&#20869;&#37096;&#24037;&#20316;&#20248;&#21270;&#22270;&#19968;&#35272;&#65288;&#24635;&#34920;&#65289;%20(1)%20(1).xl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&#35848;&#21028;&#25216;&#24039;/&#30740;&#31350;&#38498;&#19994;&#21153;&#20869;&#37096;&#24037;&#20316;&#20248;&#21270;&#22270;&#19968;&#35272;&#65288;&#24635;&#34920;&#65289;%20(1)%20(1).xlsx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6.svg"/><Relationship Id="rId2" Type="http://schemas.openxmlformats.org/officeDocument/2006/relationships/tags" Target="../tags/tag61.xml"/><Relationship Id="rId1" Type="http://schemas.openxmlformats.org/officeDocument/2006/relationships/themeOverride" Target="../theme/themeOverride13.xml"/><Relationship Id="rId6" Type="http://schemas.openxmlformats.org/officeDocument/2006/relationships/tags" Target="../tags/tag65.xml"/><Relationship Id="rId11" Type="http://schemas.openxmlformats.org/officeDocument/2006/relationships/image" Target="../media/image5.png"/><Relationship Id="rId5" Type="http://schemas.openxmlformats.org/officeDocument/2006/relationships/tags" Target="../tags/tag64.xml"/><Relationship Id="rId10" Type="http://schemas.openxmlformats.org/officeDocument/2006/relationships/notesSlide" Target="../notesSlides/notesSlide13.xml"/><Relationship Id="rId4" Type="http://schemas.openxmlformats.org/officeDocument/2006/relationships/tags" Target="../tags/tag63.xml"/><Relationship Id="rId9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69.xml"/><Relationship Id="rId21" Type="http://schemas.microsoft.com/office/2007/relationships/hdphoto" Target="../media/hdphoto2.wdp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image" Target="../media/image4.png"/><Relationship Id="rId1" Type="http://schemas.openxmlformats.org/officeDocument/2006/relationships/themeOverride" Target="../theme/themeOverride14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23" Type="http://schemas.openxmlformats.org/officeDocument/2006/relationships/image" Target="../media/image6.svg"/><Relationship Id="rId10" Type="http://schemas.openxmlformats.org/officeDocument/2006/relationships/tags" Target="../tags/tag76.xml"/><Relationship Id="rId19" Type="http://schemas.openxmlformats.org/officeDocument/2006/relationships/notesSlide" Target="../notesSlides/notesSlide14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Relationship Id="rId2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image" Target="../media/image4.png"/><Relationship Id="rId3" Type="http://schemas.openxmlformats.org/officeDocument/2006/relationships/tags" Target="../tags/tag2.xml"/><Relationship Id="rId21" Type="http://schemas.openxmlformats.org/officeDocument/2006/relationships/tags" Target="../tags/tag20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tags" Target="../tags/tag19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slideLayout" Target="../slideLayouts/slideLayout12.xml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tags" Target="../tags/tag22.xml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tags" Target="../tags/tag21.xml"/><Relationship Id="rId27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21" Type="http://schemas.openxmlformats.org/officeDocument/2006/relationships/image" Target="../media/image4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notesSlide" Target="../notesSlides/notesSlide3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6.svg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image" Target="../media/image5.png"/><Relationship Id="rId10" Type="http://schemas.openxmlformats.org/officeDocument/2006/relationships/tags" Target="../tags/tag31.xml"/><Relationship Id="rId19" Type="http://schemas.openxmlformats.org/officeDocument/2006/relationships/slideLayout" Target="../slideLayouts/slideLayout12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6.svg"/><Relationship Id="rId2" Type="http://schemas.openxmlformats.org/officeDocument/2006/relationships/tags" Target="../tags/tag40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44.xml"/><Relationship Id="rId11" Type="http://schemas.openxmlformats.org/officeDocument/2006/relationships/image" Target="../media/image5.png"/><Relationship Id="rId5" Type="http://schemas.openxmlformats.org/officeDocument/2006/relationships/tags" Target="../tags/tag43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42.xml"/><Relationship Id="rId9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Documents and Settings\Administrator\桌面\9.png">
            <a:extLst>
              <a:ext uri="{FF2B5EF4-FFF2-40B4-BE49-F238E27FC236}">
                <a16:creationId xmlns="" xmlns:a16="http://schemas.microsoft.com/office/drawing/2014/main" id="{BADBD4B0-7AA3-4CC8-AAB6-9248AF60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477" y="2090282"/>
            <a:ext cx="516096" cy="5343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FB917D1E-852D-48C2-B11E-954E5AF85D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66" y="1745178"/>
            <a:ext cx="1281669" cy="128166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3755D4C6-8395-46E8-9E34-024D3A12BF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ackgroundRemoval t="1411" b="89771" l="4239" r="89776">
                        <a14:foregroundMark x1="13440" y1="4387" x2="15212" y2="7760"/>
                        <a14:foregroundMark x1="12804" y1="3175" x2="13313" y2="4144"/>
                        <a14:foregroundMark x1="12156" y1="1940" x2="12341" y2="2293"/>
                        <a14:foregroundMark x1="11970" y1="1587" x2="12156" y2="1940"/>
                        <a14:foregroundMark x1="7718" y1="28404" x2="9227" y2="31393"/>
                        <a14:foregroundMark x1="28678" y1="37213" x2="26683" y2="38624"/>
                        <a14:foregroundMark x1="11222" y1="3338" x2="11222" y2="3880"/>
                        <a14:foregroundMark x1="11222" y1="2116" x2="11222" y2="2507"/>
                        <a14:foregroundMark x1="11000" y1="3215" x2="10723" y2="3704"/>
                        <a14:foregroundMark x1="11721" y1="1940" x2="11346" y2="2603"/>
                        <a14:foregroundMark x1="10973" y1="2116" x2="10973" y2="2116"/>
                        <a14:foregroundMark x1="10973" y1="2116" x2="10973" y2="2469"/>
                        <a14:backgroundMark x1="20200" y1="19400" x2="18703" y2="17813"/>
                        <a14:backgroundMark x1="21696" y1="28571" x2="23192" y2="34215"/>
                        <a14:backgroundMark x1="30424" y1="56085" x2="34165" y2="57848"/>
                        <a14:backgroundMark x1="3491" y1="26631" x2="4239" y2="27337"/>
                        <a14:backgroundMark x1="5237" y1="27337" x2="5736" y2="28748"/>
                        <a14:backgroundMark x1="4239" y1="26631" x2="4738" y2="27866"/>
                        <a14:backgroundMark x1="10224" y1="2469" x2="9975" y2="2646"/>
                        <a14:backgroundMark x1="10723" y1="1940" x2="10723" y2="1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071" y="2243224"/>
            <a:ext cx="3089672" cy="43686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661014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3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00"/>
                            </p:stCondLst>
                            <p:childTnLst>
                              <p:par>
                                <p:cTn id="2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流程图: 联系 16"/>
          <p:cNvSpPr/>
          <p:nvPr/>
        </p:nvSpPr>
        <p:spPr>
          <a:xfrm>
            <a:off x="4411226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4539814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4664508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878FD01B-F2D6-4E75-9271-0BCB1B6FF7DF}"/>
              </a:ext>
            </a:extLst>
          </p:cNvPr>
          <p:cNvSpPr txBox="1"/>
          <p:nvPr/>
        </p:nvSpPr>
        <p:spPr>
          <a:xfrm>
            <a:off x="3345605" y="372371"/>
            <a:ext cx="2471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认知偏差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D53A4567-10BB-451D-B580-22816F58DA32}"/>
              </a:ext>
            </a:extLst>
          </p:cNvPr>
          <p:cNvCxnSpPr>
            <a:cxnSpLocks/>
          </p:cNvCxnSpPr>
          <p:nvPr/>
        </p:nvCxnSpPr>
        <p:spPr>
          <a:xfrm>
            <a:off x="5817151" y="660912"/>
            <a:ext cx="98050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868FCBC8-E333-4B65-A919-A0F24FFD38A7}"/>
              </a:ext>
            </a:extLst>
          </p:cNvPr>
          <p:cNvCxnSpPr>
            <a:cxnSpLocks/>
          </p:cNvCxnSpPr>
          <p:nvPr/>
        </p:nvCxnSpPr>
        <p:spPr>
          <a:xfrm>
            <a:off x="2207450" y="660910"/>
            <a:ext cx="976231" cy="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9">
            <a:extLst>
              <a:ext uri="{FF2B5EF4-FFF2-40B4-BE49-F238E27FC236}">
                <a16:creationId xmlns="" xmlns:a16="http://schemas.microsoft.com/office/drawing/2014/main" id="{878FD01B-F2D6-4E75-9271-0BCB1B6FF7DF}"/>
              </a:ext>
            </a:extLst>
          </p:cNvPr>
          <p:cNvSpPr txBox="1"/>
          <p:nvPr/>
        </p:nvSpPr>
        <p:spPr>
          <a:xfrm>
            <a:off x="1644161" y="1424355"/>
            <a:ext cx="4149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确认偏误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文本框 19">
            <a:extLst>
              <a:ext uri="{FF2B5EF4-FFF2-40B4-BE49-F238E27FC236}">
                <a16:creationId xmlns="" xmlns:a16="http://schemas.microsoft.com/office/drawing/2014/main" id="{878FD01B-F2D6-4E75-9271-0BCB1B6FF7DF}"/>
              </a:ext>
            </a:extLst>
          </p:cNvPr>
          <p:cNvSpPr txBox="1"/>
          <p:nvPr/>
        </p:nvSpPr>
        <p:spPr>
          <a:xfrm>
            <a:off x="1046286" y="2104455"/>
            <a:ext cx="7359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 个人有意识地以自己的世界观来观察和解读信息的趋势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9747659"/>
      </p:ext>
    </p:extLst>
  </p:cSld>
  <p:clrMapOvr>
    <a:masterClrMapping/>
  </p:clrMapOvr>
  <p:transition spd="slow" advTm="47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3292" y="1222130"/>
            <a:ext cx="2646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不确定性 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2477" y="2359268"/>
            <a:ext cx="10814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敌意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30262" y="1608992"/>
            <a:ext cx="1225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9906" y="2177560"/>
            <a:ext cx="2608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恐惧心理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图片 7" descr="真我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8" y="710712"/>
            <a:ext cx="3979984" cy="3810000"/>
          </a:xfrm>
          <a:prstGeom prst="rect">
            <a:avLst/>
          </a:prstGeom>
        </p:spPr>
      </p:pic>
      <p:pic>
        <p:nvPicPr>
          <p:cNvPr id="9" name="图片 8" descr="空灵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819" y="712177"/>
            <a:ext cx="4127500" cy="3798278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6962" y="1090246"/>
            <a:ext cx="207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敢于谈判 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0577" y="2130669"/>
            <a:ext cx="207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善于谈判 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2969" y="3206262"/>
            <a:ext cx="648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从谈判中得到更多你想要的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18891242">
            <a:off x="4032000" y="1376136"/>
            <a:ext cx="1080000" cy="108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20"/>
          <p:cNvSpPr txBox="1"/>
          <p:nvPr/>
        </p:nvSpPr>
        <p:spPr>
          <a:xfrm>
            <a:off x="2978736" y="2927119"/>
            <a:ext cx="33165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构筑谈判基础</a:t>
            </a:r>
            <a:endParaRPr lang="zh-CN" altLang="en-US" sz="3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4" name="PA_直接连接符 23"/>
          <p:cNvCxnSpPr>
            <a:cxnSpLocks/>
            <a:stCxn id="32" idx="1"/>
          </p:cNvCxnSpPr>
          <p:nvPr>
            <p:custDataLst>
              <p:tags r:id="rId2"/>
            </p:custDataLst>
          </p:nvPr>
        </p:nvCxnSpPr>
        <p:spPr>
          <a:xfrm>
            <a:off x="4572000" y="263518"/>
            <a:ext cx="0" cy="888945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4411226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流程图: 联系 25"/>
          <p:cNvSpPr/>
          <p:nvPr/>
        </p:nvSpPr>
        <p:spPr>
          <a:xfrm>
            <a:off x="4539814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流程图: 联系 26"/>
          <p:cNvSpPr/>
          <p:nvPr/>
        </p:nvSpPr>
        <p:spPr>
          <a:xfrm>
            <a:off x="4664508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: 圆顶角 31">
            <a:extLst>
              <a:ext uri="{FF2B5EF4-FFF2-40B4-BE49-F238E27FC236}">
                <a16:creationId xmlns="" xmlns:a16="http://schemas.microsoft.com/office/drawing/2014/main" id="{4F5B0504-9D3C-4110-AD5C-CA43A15A2E94}"/>
              </a:ext>
            </a:extLst>
          </p:cNvPr>
          <p:cNvSpPr/>
          <p:nvPr/>
        </p:nvSpPr>
        <p:spPr>
          <a:xfrm>
            <a:off x="3841082" y="153790"/>
            <a:ext cx="1461837" cy="109728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pic>
        <p:nvPicPr>
          <p:cNvPr id="33" name="图形 32" descr="电池电量已满">
            <a:extLst>
              <a:ext uri="{FF2B5EF4-FFF2-40B4-BE49-F238E27FC236}">
                <a16:creationId xmlns="" xmlns:a16="http://schemas.microsoft.com/office/drawing/2014/main" id="{CBF88353-08B5-497E-B502-567FFEB337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30851" y="-42672"/>
            <a:ext cx="494290" cy="385679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96F10134-A022-4B28-91C1-57DBBE879F2B}"/>
              </a:ext>
            </a:extLst>
          </p:cNvPr>
          <p:cNvSpPr txBox="1"/>
          <p:nvPr/>
        </p:nvSpPr>
        <p:spPr>
          <a:xfrm>
            <a:off x="4049046" y="1466012"/>
            <a:ext cx="1045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</a:rPr>
              <a:t>PART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0CBD06CF-7772-480E-B881-AE905CCC6901}"/>
              </a:ext>
            </a:extLst>
          </p:cNvPr>
          <p:cNvSpPr txBox="1"/>
          <p:nvPr/>
        </p:nvSpPr>
        <p:spPr>
          <a:xfrm>
            <a:off x="1" y="42924"/>
            <a:ext cx="8450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  <a:latin typeface="+mj-lt"/>
              </a:rPr>
              <a:t>LOGO</a:t>
            </a:r>
            <a:endParaRPr lang="zh-CN" altLang="en-US" sz="15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7" name="PA_直接连接符 46">
            <a:extLst>
              <a:ext uri="{FF2B5EF4-FFF2-40B4-BE49-F238E27FC236}">
                <a16:creationId xmlns="" xmlns:a16="http://schemas.microsoft.com/office/drawing/2014/main" id="{5EF8AD88-8016-46C1-BDC7-90C1F33CB74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1009650" y="150167"/>
            <a:ext cx="721042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PA_组合 2">
            <a:extLst>
              <a:ext uri="{FF2B5EF4-FFF2-40B4-BE49-F238E27FC236}">
                <a16:creationId xmlns="" xmlns:a16="http://schemas.microsoft.com/office/drawing/2014/main" id="{7D22E988-F83F-419A-A1BD-A333D9E044F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396818" y="2373731"/>
            <a:ext cx="323537" cy="756644"/>
            <a:chOff x="5862424" y="3164975"/>
            <a:chExt cx="431382" cy="100885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0E9100DA-95A9-412A-9EC6-B5957336F816}"/>
                </a:ext>
              </a:extLst>
            </p:cNvPr>
            <p:cNvSpPr/>
            <p:nvPr/>
          </p:nvSpPr>
          <p:spPr>
            <a:xfrm>
              <a:off x="5862424" y="3164975"/>
              <a:ext cx="431382" cy="1008858"/>
            </a:xfrm>
            <a:custGeom>
              <a:avLst/>
              <a:gdLst/>
              <a:ahLst/>
              <a:cxnLst/>
              <a:rect l="0" t="0" r="0" b="0"/>
              <a:pathLst>
                <a:path w="431382" h="1008858">
                  <a:moveTo>
                    <a:pt x="0" y="0"/>
                  </a:moveTo>
                  <a:lnTo>
                    <a:pt x="431381" y="0"/>
                  </a:lnTo>
                  <a:lnTo>
                    <a:pt x="431381" y="1008857"/>
                  </a:lnTo>
                  <a:lnTo>
                    <a:pt x="0" y="1008857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PA_矩形 40">
              <a:extLst>
                <a:ext uri="{FF2B5EF4-FFF2-40B4-BE49-F238E27FC236}">
                  <a16:creationId xmlns="" xmlns:a16="http://schemas.microsoft.com/office/drawing/2014/main" id="{D18AFE46-28E3-4585-A894-44DF9A99A6D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8891242">
              <a:off x="5955541" y="3223501"/>
              <a:ext cx="280918" cy="278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3" name="PA_组合 12">
            <a:extLst>
              <a:ext uri="{FF2B5EF4-FFF2-40B4-BE49-F238E27FC236}">
                <a16:creationId xmlns="" xmlns:a16="http://schemas.microsoft.com/office/drawing/2014/main" id="{070F2521-72C9-4F56-91D5-EA3942DB4F1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314774" y="1805126"/>
            <a:ext cx="514452" cy="1075584"/>
            <a:chOff x="5753032" y="2406835"/>
            <a:chExt cx="685936" cy="1434112"/>
          </a:xfrm>
        </p:grpSpPr>
        <p:grpSp>
          <p:nvGrpSpPr>
            <p:cNvPr id="11" name="PA_组合 10">
              <a:extLst>
                <a:ext uri="{FF2B5EF4-FFF2-40B4-BE49-F238E27FC236}">
                  <a16:creationId xmlns="" xmlns:a16="http://schemas.microsoft.com/office/drawing/2014/main" id="{1B55C015-3335-4BAD-8466-238A816B2337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5753032" y="2508436"/>
              <a:ext cx="685935" cy="1332511"/>
              <a:chOff x="5753032" y="2508436"/>
              <a:chExt cx="685935" cy="1332511"/>
            </a:xfrm>
            <a:noFill/>
          </p:grpSpPr>
          <p:sp>
            <p:nvSpPr>
              <p:cNvPr id="23" name="PA_矩形 22">
                <a:extLst>
                  <a:ext uri="{FF2B5EF4-FFF2-40B4-BE49-F238E27FC236}">
                    <a16:creationId xmlns="" xmlns:a16="http://schemas.microsoft.com/office/drawing/2014/main" id="{D769E518-0354-4D64-AA6D-BA822B2DF534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18891242">
                <a:off x="5853484" y="3255465"/>
                <a:ext cx="485030" cy="48503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="" xmlns:a16="http://schemas.microsoft.com/office/drawing/2014/main" id="{C6F0A92D-08E1-4907-96BD-E382C60EE9CE}"/>
                  </a:ext>
                </a:extLst>
              </p:cNvPr>
              <p:cNvSpPr/>
              <p:nvPr/>
            </p:nvSpPr>
            <p:spPr>
              <a:xfrm>
                <a:off x="5753032" y="2508436"/>
                <a:ext cx="685935" cy="1332511"/>
              </a:xfrm>
              <a:custGeom>
                <a:avLst/>
                <a:gdLst/>
                <a:ahLst/>
                <a:cxnLst/>
                <a:rect l="0" t="0" r="0" b="0"/>
                <a:pathLst>
                  <a:path w="685935" h="1332511">
                    <a:moveTo>
                      <a:pt x="0" y="0"/>
                    </a:moveTo>
                    <a:lnTo>
                      <a:pt x="685934" y="0"/>
                    </a:lnTo>
                    <a:lnTo>
                      <a:pt x="685934" y="1332510"/>
                    </a:lnTo>
                    <a:lnTo>
                      <a:pt x="0" y="133251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56351994-B1AD-4C0A-92CD-819678D860C5}"/>
                </a:ext>
              </a:extLst>
            </p:cNvPr>
            <p:cNvSpPr/>
            <p:nvPr/>
          </p:nvSpPr>
          <p:spPr>
            <a:xfrm>
              <a:off x="5753032" y="2406835"/>
              <a:ext cx="685936" cy="1434112"/>
            </a:xfrm>
            <a:custGeom>
              <a:avLst/>
              <a:gdLst/>
              <a:ahLst/>
              <a:cxnLst/>
              <a:rect l="0" t="0" r="0" b="0"/>
              <a:pathLst>
                <a:path w="685936" h="1434112">
                  <a:moveTo>
                    <a:pt x="0" y="0"/>
                  </a:moveTo>
                  <a:lnTo>
                    <a:pt x="685935" y="0"/>
                  </a:lnTo>
                  <a:lnTo>
                    <a:pt x="685935" y="1434111"/>
                  </a:lnTo>
                  <a:lnTo>
                    <a:pt x="0" y="1434111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E2CF054-1175-466E-980E-420770F21621}"/>
              </a:ext>
            </a:extLst>
          </p:cNvPr>
          <p:cNvSpPr/>
          <p:nvPr/>
        </p:nvSpPr>
        <p:spPr>
          <a:xfrm>
            <a:off x="3044850" y="3463451"/>
            <a:ext cx="2327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dirty="0" smtClean="0">
                <a:solidFill>
                  <a:schemeClr val="bg1">
                    <a:lumMod val="95000"/>
                  </a:schemeClr>
                </a:solidFill>
                <a:cs typeface="Arial Unicode MS" panose="020B0604020202020204" pitchFamily="34" charset="-122"/>
              </a:rPr>
              <a:t> </a:t>
            </a:r>
            <a:endParaRPr lang="zh-CN" altLang="en-US" sz="1350" dirty="0">
              <a:solidFill>
                <a:schemeClr val="bg1">
                  <a:lumMod val="95000"/>
                </a:schemeClr>
              </a:solidFill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3091576"/>
      </p:ext>
    </p:extLst>
  </p:cSld>
  <p:clrMapOvr>
    <a:masterClrMapping/>
  </p:clrMapOvr>
  <p:transition spd="slow" advTm="55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75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34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5" grpId="0" animBg="1"/>
      <p:bldP spid="26" grpId="0" animBg="1"/>
      <p:bldP spid="27" grpId="0" animBg="1"/>
      <p:bldP spid="32" grpId="0" animBg="1"/>
      <p:bldP spid="37" grpId="0"/>
      <p:bldP spid="37" grpId="1"/>
      <p:bldP spid="37" grpId="2"/>
      <p:bldP spid="4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联系 23"/>
          <p:cNvSpPr/>
          <p:nvPr/>
        </p:nvSpPr>
        <p:spPr>
          <a:xfrm>
            <a:off x="4411226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4539814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4664508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311738" y="1759489"/>
            <a:ext cx="1845734" cy="17626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椭圆 34"/>
          <p:cNvSpPr/>
          <p:nvPr/>
        </p:nvSpPr>
        <p:spPr>
          <a:xfrm>
            <a:off x="3833151" y="2021537"/>
            <a:ext cx="1532467" cy="145626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椭圆 36"/>
          <p:cNvSpPr/>
          <p:nvPr/>
        </p:nvSpPr>
        <p:spPr>
          <a:xfrm>
            <a:off x="6131787" y="2173908"/>
            <a:ext cx="1247771" cy="117560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文本框 38"/>
          <p:cNvSpPr txBox="1"/>
          <p:nvPr/>
        </p:nvSpPr>
        <p:spPr>
          <a:xfrm>
            <a:off x="1601933" y="3681598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smtClean="0">
                <a:solidFill>
                  <a:schemeClr val="bg1"/>
                </a:solidFill>
                <a:latin typeface="+mj-lt"/>
              </a:rPr>
              <a:t>  </a:t>
            </a:r>
            <a:endParaRPr lang="zh-CN" altLang="en-US" sz="13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15768" y="3681598"/>
            <a:ext cx="2327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smtClean="0">
                <a:solidFill>
                  <a:schemeClr val="bg1"/>
                </a:solidFill>
                <a:latin typeface="+mj-lt"/>
              </a:rPr>
              <a:t> </a:t>
            </a:r>
            <a:endParaRPr lang="zh-CN" altLang="en-US" sz="13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21199" y="3681598"/>
            <a:ext cx="2327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smtClean="0">
                <a:solidFill>
                  <a:schemeClr val="bg1"/>
                </a:solidFill>
                <a:latin typeface="+mj-lt"/>
              </a:rPr>
              <a:t> </a:t>
            </a:r>
            <a:endParaRPr lang="zh-CN" altLang="en-US" sz="13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49A7EEA6-2432-49AB-B4B1-C1686DEFF194}"/>
              </a:ext>
            </a:extLst>
          </p:cNvPr>
          <p:cNvSpPr txBox="1"/>
          <p:nvPr/>
        </p:nvSpPr>
        <p:spPr>
          <a:xfrm>
            <a:off x="3345605" y="345994"/>
            <a:ext cx="247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构筑谈判基础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="" xmlns:a16="http://schemas.microsoft.com/office/drawing/2014/main" id="{418DC0AE-F7EA-4424-A98E-39FBE73541B2}"/>
              </a:ext>
            </a:extLst>
          </p:cNvPr>
          <p:cNvCxnSpPr>
            <a:cxnSpLocks/>
          </p:cNvCxnSpPr>
          <p:nvPr/>
        </p:nvCxnSpPr>
        <p:spPr>
          <a:xfrm>
            <a:off x="5817151" y="660912"/>
            <a:ext cx="98050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DFF6C6E3-7629-470C-B984-EF6497B626BB}"/>
              </a:ext>
            </a:extLst>
          </p:cNvPr>
          <p:cNvCxnSpPr>
            <a:cxnSpLocks/>
          </p:cNvCxnSpPr>
          <p:nvPr/>
        </p:nvCxnSpPr>
        <p:spPr>
          <a:xfrm>
            <a:off x="2207450" y="660910"/>
            <a:ext cx="976231" cy="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06769" y="2233246"/>
            <a:ext cx="1661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确定保留价格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799" y="2277207"/>
            <a:ext cx="101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渴望价格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6501" y="2286001"/>
            <a:ext cx="967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替代选择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2625354"/>
      </p:ext>
    </p:extLst>
  </p:cSld>
  <p:clrMapOvr>
    <a:masterClrMapping/>
  </p:clrMapOvr>
  <p:transition spd="slow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9" grpId="0"/>
      <p:bldP spid="40" grpId="0"/>
      <p:bldP spid="41" grpId="0"/>
      <p:bldP spid="17" grpId="0"/>
      <p:bldP spid="17" grpId="1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>
            <a:extLst>
              <a:ext uri="{FF2B5EF4-FFF2-40B4-BE49-F238E27FC236}">
                <a16:creationId xmlns="" xmlns:a16="http://schemas.microsoft.com/office/drawing/2014/main" id="{49A7EEA6-2432-49AB-B4B1-C1686DEFF194}"/>
              </a:ext>
            </a:extLst>
          </p:cNvPr>
          <p:cNvSpPr txBox="1"/>
          <p:nvPr/>
        </p:nvSpPr>
        <p:spPr>
          <a:xfrm>
            <a:off x="1477107" y="1559333"/>
            <a:ext cx="6655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问题一：假若你与学校谈研学旅行项目，校长问你一位学生收多少钱，你该如何应对？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18891242">
            <a:off x="4032000" y="1376136"/>
            <a:ext cx="1080000" cy="108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20"/>
          <p:cNvSpPr txBox="1"/>
          <p:nvPr/>
        </p:nvSpPr>
        <p:spPr>
          <a:xfrm>
            <a:off x="2978736" y="2927119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谈判的策划与准备</a:t>
            </a:r>
            <a:endParaRPr lang="zh-CN" altLang="en-US" sz="3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4" name="PA_直接连接符 23"/>
          <p:cNvCxnSpPr>
            <a:cxnSpLocks/>
            <a:stCxn id="32" idx="1"/>
          </p:cNvCxnSpPr>
          <p:nvPr>
            <p:custDataLst>
              <p:tags r:id="rId2"/>
            </p:custDataLst>
          </p:nvPr>
        </p:nvCxnSpPr>
        <p:spPr>
          <a:xfrm>
            <a:off x="4572000" y="263518"/>
            <a:ext cx="0" cy="888945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4411226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流程图: 联系 25"/>
          <p:cNvSpPr/>
          <p:nvPr/>
        </p:nvSpPr>
        <p:spPr>
          <a:xfrm>
            <a:off x="4539814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流程图: 联系 26"/>
          <p:cNvSpPr/>
          <p:nvPr/>
        </p:nvSpPr>
        <p:spPr>
          <a:xfrm>
            <a:off x="4664508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: 圆顶角 31">
            <a:extLst>
              <a:ext uri="{FF2B5EF4-FFF2-40B4-BE49-F238E27FC236}">
                <a16:creationId xmlns="" xmlns:a16="http://schemas.microsoft.com/office/drawing/2014/main" id="{4F5B0504-9D3C-4110-AD5C-CA43A15A2E94}"/>
              </a:ext>
            </a:extLst>
          </p:cNvPr>
          <p:cNvSpPr/>
          <p:nvPr/>
        </p:nvSpPr>
        <p:spPr>
          <a:xfrm>
            <a:off x="3841082" y="153790"/>
            <a:ext cx="1461837" cy="109728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pic>
        <p:nvPicPr>
          <p:cNvPr id="33" name="图形 32" descr="电池电量已满">
            <a:extLst>
              <a:ext uri="{FF2B5EF4-FFF2-40B4-BE49-F238E27FC236}">
                <a16:creationId xmlns="" xmlns:a16="http://schemas.microsoft.com/office/drawing/2014/main" id="{CBF88353-08B5-497E-B502-567FFEB337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30851" y="-42672"/>
            <a:ext cx="494290" cy="385679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96F10134-A022-4B28-91C1-57DBBE879F2B}"/>
              </a:ext>
            </a:extLst>
          </p:cNvPr>
          <p:cNvSpPr txBox="1"/>
          <p:nvPr/>
        </p:nvSpPr>
        <p:spPr>
          <a:xfrm>
            <a:off x="4049046" y="1466012"/>
            <a:ext cx="1045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</a:rPr>
              <a:t>PART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0CBD06CF-7772-480E-B881-AE905CCC6901}"/>
              </a:ext>
            </a:extLst>
          </p:cNvPr>
          <p:cNvSpPr txBox="1"/>
          <p:nvPr/>
        </p:nvSpPr>
        <p:spPr>
          <a:xfrm>
            <a:off x="1" y="42924"/>
            <a:ext cx="8450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  <a:latin typeface="+mj-lt"/>
              </a:rPr>
              <a:t>LOGO</a:t>
            </a:r>
            <a:endParaRPr lang="zh-CN" altLang="en-US" sz="15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7" name="PA_直接连接符 46">
            <a:extLst>
              <a:ext uri="{FF2B5EF4-FFF2-40B4-BE49-F238E27FC236}">
                <a16:creationId xmlns="" xmlns:a16="http://schemas.microsoft.com/office/drawing/2014/main" id="{5EF8AD88-8016-46C1-BDC7-90C1F33CB74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1009650" y="150167"/>
            <a:ext cx="721042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PA_组合 2">
            <a:extLst>
              <a:ext uri="{FF2B5EF4-FFF2-40B4-BE49-F238E27FC236}">
                <a16:creationId xmlns="" xmlns:a16="http://schemas.microsoft.com/office/drawing/2014/main" id="{7D22E988-F83F-419A-A1BD-A333D9E044F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396818" y="2373731"/>
            <a:ext cx="323537" cy="756644"/>
            <a:chOff x="5862424" y="3164975"/>
            <a:chExt cx="431382" cy="100885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0E9100DA-95A9-412A-9EC6-B5957336F816}"/>
                </a:ext>
              </a:extLst>
            </p:cNvPr>
            <p:cNvSpPr/>
            <p:nvPr/>
          </p:nvSpPr>
          <p:spPr>
            <a:xfrm>
              <a:off x="5862424" y="3164975"/>
              <a:ext cx="431382" cy="1008858"/>
            </a:xfrm>
            <a:custGeom>
              <a:avLst/>
              <a:gdLst/>
              <a:ahLst/>
              <a:cxnLst/>
              <a:rect l="0" t="0" r="0" b="0"/>
              <a:pathLst>
                <a:path w="431382" h="1008858">
                  <a:moveTo>
                    <a:pt x="0" y="0"/>
                  </a:moveTo>
                  <a:lnTo>
                    <a:pt x="431381" y="0"/>
                  </a:lnTo>
                  <a:lnTo>
                    <a:pt x="431381" y="1008857"/>
                  </a:lnTo>
                  <a:lnTo>
                    <a:pt x="0" y="1008857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PA_矩形 40">
              <a:extLst>
                <a:ext uri="{FF2B5EF4-FFF2-40B4-BE49-F238E27FC236}">
                  <a16:creationId xmlns="" xmlns:a16="http://schemas.microsoft.com/office/drawing/2014/main" id="{D18AFE46-28E3-4585-A894-44DF9A99A6D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8891242">
              <a:off x="5955541" y="3223501"/>
              <a:ext cx="280918" cy="278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3" name="PA_组合 12">
            <a:extLst>
              <a:ext uri="{FF2B5EF4-FFF2-40B4-BE49-F238E27FC236}">
                <a16:creationId xmlns="" xmlns:a16="http://schemas.microsoft.com/office/drawing/2014/main" id="{070F2521-72C9-4F56-91D5-EA3942DB4F1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314774" y="1805126"/>
            <a:ext cx="514452" cy="1075584"/>
            <a:chOff x="5753032" y="2406835"/>
            <a:chExt cx="685936" cy="1434112"/>
          </a:xfrm>
        </p:grpSpPr>
        <p:grpSp>
          <p:nvGrpSpPr>
            <p:cNvPr id="11" name="PA_组合 10">
              <a:extLst>
                <a:ext uri="{FF2B5EF4-FFF2-40B4-BE49-F238E27FC236}">
                  <a16:creationId xmlns="" xmlns:a16="http://schemas.microsoft.com/office/drawing/2014/main" id="{1B55C015-3335-4BAD-8466-238A816B2337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5753032" y="2508436"/>
              <a:ext cx="685935" cy="1332511"/>
              <a:chOff x="5753032" y="2508436"/>
              <a:chExt cx="685935" cy="1332511"/>
            </a:xfrm>
            <a:noFill/>
          </p:grpSpPr>
          <p:sp>
            <p:nvSpPr>
              <p:cNvPr id="23" name="PA_矩形 22">
                <a:extLst>
                  <a:ext uri="{FF2B5EF4-FFF2-40B4-BE49-F238E27FC236}">
                    <a16:creationId xmlns="" xmlns:a16="http://schemas.microsoft.com/office/drawing/2014/main" id="{D769E518-0354-4D64-AA6D-BA822B2DF534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18891242">
                <a:off x="5853484" y="3255465"/>
                <a:ext cx="485030" cy="48503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="" xmlns:a16="http://schemas.microsoft.com/office/drawing/2014/main" id="{C6F0A92D-08E1-4907-96BD-E382C60EE9CE}"/>
                  </a:ext>
                </a:extLst>
              </p:cNvPr>
              <p:cNvSpPr/>
              <p:nvPr/>
            </p:nvSpPr>
            <p:spPr>
              <a:xfrm>
                <a:off x="5753032" y="2508436"/>
                <a:ext cx="685935" cy="1332511"/>
              </a:xfrm>
              <a:custGeom>
                <a:avLst/>
                <a:gdLst/>
                <a:ahLst/>
                <a:cxnLst/>
                <a:rect l="0" t="0" r="0" b="0"/>
                <a:pathLst>
                  <a:path w="685935" h="1332511">
                    <a:moveTo>
                      <a:pt x="0" y="0"/>
                    </a:moveTo>
                    <a:lnTo>
                      <a:pt x="685934" y="0"/>
                    </a:lnTo>
                    <a:lnTo>
                      <a:pt x="685934" y="1332510"/>
                    </a:lnTo>
                    <a:lnTo>
                      <a:pt x="0" y="133251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56351994-B1AD-4C0A-92CD-819678D860C5}"/>
                </a:ext>
              </a:extLst>
            </p:cNvPr>
            <p:cNvSpPr/>
            <p:nvPr/>
          </p:nvSpPr>
          <p:spPr>
            <a:xfrm>
              <a:off x="5753032" y="2406835"/>
              <a:ext cx="685936" cy="1434112"/>
            </a:xfrm>
            <a:custGeom>
              <a:avLst/>
              <a:gdLst/>
              <a:ahLst/>
              <a:cxnLst/>
              <a:rect l="0" t="0" r="0" b="0"/>
              <a:pathLst>
                <a:path w="685936" h="1434112">
                  <a:moveTo>
                    <a:pt x="0" y="0"/>
                  </a:moveTo>
                  <a:lnTo>
                    <a:pt x="685935" y="0"/>
                  </a:lnTo>
                  <a:lnTo>
                    <a:pt x="685935" y="1434111"/>
                  </a:lnTo>
                  <a:lnTo>
                    <a:pt x="0" y="1434111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9BDB3950-38FF-4EBC-A7AD-69BA83717D0F}"/>
              </a:ext>
            </a:extLst>
          </p:cNvPr>
          <p:cNvSpPr/>
          <p:nvPr/>
        </p:nvSpPr>
        <p:spPr>
          <a:xfrm>
            <a:off x="3044850" y="3463451"/>
            <a:ext cx="2327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dirty="0" smtClean="0">
                <a:solidFill>
                  <a:schemeClr val="bg1">
                    <a:lumMod val="95000"/>
                  </a:schemeClr>
                </a:solidFill>
                <a:cs typeface="Arial Unicode MS" panose="020B0604020202020204" pitchFamily="34" charset="-122"/>
              </a:rPr>
              <a:t> </a:t>
            </a:r>
            <a:endParaRPr lang="zh-CN" altLang="en-US" sz="1350" dirty="0">
              <a:solidFill>
                <a:schemeClr val="bg1">
                  <a:lumMod val="95000"/>
                </a:schemeClr>
              </a:solidFill>
              <a:cs typeface="Arial Unicode MS" panose="020B0604020202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8708" y="3749891"/>
            <a:ext cx="33322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+mj-ea"/>
              </a:rPr>
              <a:t>（谈判</a:t>
            </a:r>
            <a:r>
              <a:rPr lang="en-US" altLang="zh-CN" sz="2400" b="1" dirty="0" smtClean="0">
                <a:solidFill>
                  <a:schemeClr val="bg1"/>
                </a:solidFill>
                <a:latin typeface="+mj-ea"/>
              </a:rPr>
              <a:t>5</a:t>
            </a:r>
            <a:r>
              <a:rPr lang="zh-CN" altLang="en-US" sz="2400" b="1" dirty="0" smtClean="0">
                <a:solidFill>
                  <a:schemeClr val="bg1"/>
                </a:solidFill>
                <a:latin typeface="+mj-ea"/>
              </a:rPr>
              <a:t>把刀）</a:t>
            </a:r>
            <a:endParaRPr lang="zh-CN" altLang="en-US" sz="24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4374168"/>
      </p:ext>
    </p:extLst>
  </p:cSld>
  <p:clrMapOvr>
    <a:masterClrMapping/>
  </p:clrMapOvr>
  <p:transition spd="slow" advTm="55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75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34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5" grpId="0" animBg="1"/>
      <p:bldP spid="26" grpId="0" animBg="1"/>
      <p:bldP spid="27" grpId="0" animBg="1"/>
      <p:bldP spid="32" grpId="0" animBg="1"/>
      <p:bldP spid="37" grpId="0"/>
      <p:bldP spid="37" grpId="1"/>
      <p:bldP spid="37" grpId="2"/>
      <p:bldP spid="40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/>
          <p:cNvSpPr txBox="1"/>
          <p:nvPr/>
        </p:nvSpPr>
        <p:spPr>
          <a:xfrm>
            <a:off x="1053221" y="561988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r>
              <a: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确定谈判目标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0"/>
          <p:cNvSpPr txBox="1"/>
          <p:nvPr/>
        </p:nvSpPr>
        <p:spPr>
          <a:xfrm>
            <a:off x="1126490" y="1294680"/>
            <a:ext cx="5056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r>
              <a: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 总体目标分解为多项议题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20"/>
          <p:cNvSpPr txBox="1"/>
          <p:nvPr/>
        </p:nvSpPr>
        <p:spPr>
          <a:xfrm>
            <a:off x="1135283" y="2050818"/>
            <a:ext cx="4822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zh-CN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r>
              <a:rPr lang="en-US" altLang="zh-CN" sz="30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根据议题的重要性排序</a:t>
            </a:r>
            <a:endParaRPr lang="zh-CN" altLang="en-US" sz="3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20"/>
          <p:cNvSpPr txBox="1"/>
          <p:nvPr/>
        </p:nvSpPr>
        <p:spPr>
          <a:xfrm>
            <a:off x="1082529" y="2868503"/>
            <a:ext cx="52084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zh-CN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r>
              <a:rPr lang="en-US" altLang="zh-CN" sz="30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为每项议题找到解决方案</a:t>
            </a:r>
            <a:endParaRPr lang="zh-CN" altLang="en-US" sz="3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1147006" y="3486897"/>
            <a:ext cx="52084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zh-CN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r>
              <a:rPr lang="en-US" altLang="zh-CN" sz="30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为每项议题分配相对价值</a:t>
            </a:r>
            <a:endParaRPr lang="zh-CN" altLang="en-US" sz="3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1770422" y="4207029"/>
            <a:ext cx="55931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FFFF00"/>
                </a:solidFill>
                <a:latin typeface="+mj-ea"/>
                <a:ea typeface="+mj-ea"/>
              </a:rPr>
              <a:t>谈判策略武功秘籍：小茜连菜心</a:t>
            </a:r>
            <a:endParaRPr lang="zh-CN" altLang="en-US" sz="3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0454" y="633046"/>
            <a:ext cx="273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（小李飞刀）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7030" y="1327639"/>
            <a:ext cx="214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j-ea"/>
              </a:rPr>
              <a:t>（西瓜刀）</a:t>
            </a:r>
            <a:endParaRPr lang="zh-CN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3408" y="2101362"/>
            <a:ext cx="205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（镰刀）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74422" y="2857500"/>
            <a:ext cx="18551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（菜刀）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11816" y="3508130"/>
            <a:ext cx="1890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（新笔刀）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9423" y="771608"/>
            <a:ext cx="8317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+mj-ea"/>
              </a:rPr>
              <a:t>问题二： 目标客户：太阳城小学</a:t>
            </a:r>
            <a:endParaRPr lang="en-US" altLang="zh-CN" sz="3600" b="1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1408" y="1626577"/>
            <a:ext cx="70162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学生：</a:t>
            </a:r>
            <a:r>
              <a: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rPr>
              <a:t>2000</a:t>
            </a:r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人 ；</a:t>
            </a:r>
            <a:r>
              <a: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rPr>
              <a:t>18</a:t>
            </a:r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个班；教师：</a:t>
            </a:r>
            <a:r>
              <a:rPr lang="en-US" altLang="zh-CN" sz="2800" b="1" dirty="0" smtClean="0">
                <a:solidFill>
                  <a:schemeClr val="bg1"/>
                </a:solidFill>
                <a:latin typeface="+mj-ea"/>
                <a:ea typeface="+mj-ea"/>
              </a:rPr>
              <a:t>80</a:t>
            </a:r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人。</a:t>
            </a:r>
            <a:endParaRPr lang="en-US" altLang="zh-CN" sz="28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还没做学校文化。</a:t>
            </a:r>
            <a:endParaRPr lang="en-US" altLang="zh-CN" sz="2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4931" y="553915"/>
            <a:ext cx="7411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+mj-ea"/>
              </a:rPr>
              <a:t>1.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</a:rPr>
              <a:t>确定你想在谈判中达成什么目标（小李飞刀）</a:t>
            </a:r>
            <a:endParaRPr lang="zh-CN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0085" y="2042746"/>
            <a:ext cx="741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2" action="ppaction://hlinkfile"/>
              </a:rPr>
              <a:t>200000  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2" action="ppaction://hlinkfile"/>
              </a:rPr>
              <a:t>业绩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8215" y="630635"/>
            <a:ext cx="78163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如何增强气场？ 如何分析对方的话中话？谈判思维。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怎么引导客户？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沟通心理学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价格谈判的技巧，如像做一个项目</a:t>
            </a:r>
            <a:r>
              <a:rPr 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2-3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万，在这个区间如何去谈能争取到最多？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回应异议的表现消费者的需求满足不了，该怎么拒绝？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如何通过自己的引导，从对方口中了解到我们想知道但对方一直不愿意说的信息？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/>
          <p:cNvSpPr txBox="1"/>
          <p:nvPr/>
        </p:nvSpPr>
        <p:spPr>
          <a:xfrm>
            <a:off x="1100113" y="465992"/>
            <a:ext cx="7208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将你的总体目标分解为多项议题（西瓜刀）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9054" y="1973846"/>
            <a:ext cx="57534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+mj-ea"/>
                <a:hlinkClick r:id="rId2" action="ppaction://hlinkfile"/>
              </a:rPr>
              <a:t>找出匹配的项目类型</a:t>
            </a:r>
            <a:endParaRPr lang="en-US" altLang="zh-CN" sz="4800" b="1" dirty="0" smtClean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1647" y="945146"/>
            <a:ext cx="7605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r>
              <a:rPr lang="en-US" altLang="zh-CN" sz="32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根据议题的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</a:rPr>
              <a:t>重要性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进行排序（镰刀）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66077" y="2123315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哪个是最匹配的项目？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8892" y="2248585"/>
            <a:ext cx="71657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这个项目，哪些人与这个项目有关？哪个人最有话事权？我该准备哪些资料？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3303" y="786884"/>
            <a:ext cx="8061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+mj-ea"/>
              </a:rPr>
              <a:t>4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</a:rPr>
              <a:t>）</a:t>
            </a:r>
            <a:r>
              <a:rPr lang="en-US" altLang="zh-CN" sz="3600" b="1" dirty="0" smtClean="0">
                <a:solidFill>
                  <a:schemeClr val="bg1"/>
                </a:solidFill>
                <a:latin typeface="+mj-ea"/>
              </a:rPr>
              <a:t>.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</a:rPr>
              <a:t>为每项议题找到解决方案（菜刀）</a:t>
            </a:r>
            <a:endParaRPr lang="zh-CN" altLang="en-US" sz="3600" b="1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9569" y="641839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r>
              <a:rPr lang="en-US" altLang="zh-CN" sz="32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为每项议题分配相对价值</a:t>
            </a:r>
            <a:endParaRPr lang="en-US" altLang="zh-CN" sz="3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（新笔刀）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2377" y="2215661"/>
            <a:ext cx="508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计算，分配出单业绩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8215" y="630635"/>
            <a:ext cx="78163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如何增强气场？ 如何分析对方的话中话？谈判思维。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怎么引导客户？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沟通心理学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价格谈判的技巧，如像做一个项目</a:t>
            </a:r>
            <a:r>
              <a:rPr 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2-3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万，在这个区间如何去谈能争取到最多？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回应异议的表现消费者的需求满足不了，该怎么拒绝？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如何通过自己的引导，从对方口中了解到我们想知道但对方一直不愿意说的信息？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瀹嬩綋"/>
                <a:cs typeface="宋体" pitchFamily="2" charset="-122"/>
              </a:rPr>
              <a:t>　　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瀹嬩綋"/>
                <a:cs typeface="宋体" pitchFamily="2" charset="-122"/>
              </a:rPr>
              <a:t> </a:t>
            </a:r>
            <a:endParaRPr kumimoji="0" lang="zh-CN" sz="23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瀹嬩綋"/>
              <a:cs typeface="宋体" pitchFamily="2" charset="-122"/>
            </a:endParaRPr>
          </a:p>
        </p:txBody>
      </p:sp>
      <p:pic>
        <p:nvPicPr>
          <p:cNvPr id="4" name="Picture 2" descr="https://img.alicdn.com/imgextra/i2/73983398/TB2FbY9sbBmpuFjSZFuXXaG_XXa-7398339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4162" y="580292"/>
            <a:ext cx="6025484" cy="39477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5123" y="536330"/>
            <a:ext cx="8264769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华人首富李嘉诚曾经接受一本杂志的访问，他们问李嘉诚先生：你经营公司</a:t>
            </a:r>
            <a:r>
              <a:rPr lang="zh-CN" altLang="zh-CN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57</a:t>
            </a: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年来做过数十种行业，经营的区域几十个国家，那你有没有亏损过？</a:t>
            </a:r>
            <a:endParaRPr lang="zh-CN" altLang="en-US" sz="8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  </a:t>
            </a:r>
            <a:endParaRPr lang="zh-CN" altLang="en-US" sz="8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　　他说：没有。李嘉诚先生</a:t>
            </a:r>
            <a:r>
              <a:rPr lang="zh-CN" altLang="zh-CN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57</a:t>
            </a: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年来他的公司没有亏过钱，他的个人的资产今年从来没有比去年低，从来没有过，持续了</a:t>
            </a:r>
            <a:r>
              <a:rPr lang="zh-CN" altLang="zh-CN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57</a:t>
            </a: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年。</a:t>
            </a:r>
            <a:endParaRPr lang="zh-CN" altLang="en-US" sz="8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 </a:t>
            </a:r>
            <a:endParaRPr lang="zh-CN" altLang="en-US" sz="8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　　记者问他：你如何做到？</a:t>
            </a: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ea typeface="瀹嬩綋"/>
                <a:cs typeface="宋体" pitchFamily="2" charset="-122"/>
              </a:rPr>
              <a:t>李嘉诚先生说，我</a:t>
            </a:r>
            <a:r>
              <a:rPr lang="zh-CN" altLang="zh-CN" b="1" dirty="0" smtClean="0">
                <a:solidFill>
                  <a:srgbClr val="FF0000"/>
                </a:solidFill>
                <a:latin typeface="Arial" pitchFamily="34" charset="0"/>
                <a:ea typeface="瀹嬩綋"/>
                <a:cs typeface="宋体" pitchFamily="2" charset="-122"/>
              </a:rPr>
              <a:t>90%</a:t>
            </a: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ea typeface="瀹嬩綋"/>
                <a:cs typeface="宋体" pitchFamily="2" charset="-122"/>
              </a:rPr>
              <a:t>的时间都在研究失败了后该怎么处理。如果你花</a:t>
            </a:r>
            <a:r>
              <a:rPr lang="zh-CN" altLang="zh-CN" b="1" dirty="0" smtClean="0">
                <a:solidFill>
                  <a:srgbClr val="FF0000"/>
                </a:solidFill>
                <a:latin typeface="Arial" pitchFamily="34" charset="0"/>
                <a:ea typeface="瀹嬩綋"/>
                <a:cs typeface="宋体" pitchFamily="2" charset="-122"/>
              </a:rPr>
              <a:t>90%</a:t>
            </a:r>
            <a:r>
              <a:rPr lang="zh-CN" altLang="en-US" b="1" dirty="0" smtClean="0">
                <a:solidFill>
                  <a:srgbClr val="FF0000"/>
                </a:solidFill>
                <a:latin typeface="Arial" pitchFamily="34" charset="0"/>
                <a:ea typeface="瀹嬩綋"/>
                <a:cs typeface="宋体" pitchFamily="2" charset="-122"/>
              </a:rPr>
              <a:t>的时间避开了所有可能失败的因素，请问你是不是已经非常接近成功了？</a:t>
            </a:r>
            <a:endParaRPr lang="zh-CN" altLang="en-US" sz="8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 </a:t>
            </a:r>
            <a:endParaRPr lang="zh-CN" altLang="en-US" sz="8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　　可是一般的销售人员头脑总是想找成功的方法，李嘉诚说：我们先把失败的原因全部研究一遍，当他研究这个步骤的时候，他已经立于不败。所以连续</a:t>
            </a:r>
            <a:r>
              <a:rPr lang="zh-CN" altLang="zh-CN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57</a:t>
            </a: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年只赚不亏的人，他的思维模式跟我们一定不一样。</a:t>
            </a:r>
            <a:endParaRPr lang="zh-CN" altLang="en-US" sz="8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 </a:t>
            </a:r>
            <a:endParaRPr lang="zh-CN" altLang="en-US" sz="8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Arial" pitchFamily="34" charset="0"/>
                <a:ea typeface="瀹嬩綋"/>
                <a:cs typeface="宋体" pitchFamily="2" charset="-122"/>
              </a:rPr>
              <a:t>　　 </a:t>
            </a:r>
            <a:endParaRPr lang="zh-CN" altLang="en-US" sz="8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18891242">
            <a:off x="4032000" y="1376136"/>
            <a:ext cx="1080000" cy="108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20"/>
          <p:cNvSpPr txBox="1"/>
          <p:nvPr/>
        </p:nvSpPr>
        <p:spPr>
          <a:xfrm>
            <a:off x="2978735" y="2927119"/>
            <a:ext cx="343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 思维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  <a:ea typeface="+mj-ea"/>
              </a:rPr>
              <a:t>+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表达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4" name="PA_直接连接符 23"/>
          <p:cNvCxnSpPr>
            <a:cxnSpLocks/>
            <a:stCxn id="32" idx="1"/>
          </p:cNvCxnSpPr>
          <p:nvPr>
            <p:custDataLst>
              <p:tags r:id="rId2"/>
            </p:custDataLst>
          </p:nvPr>
        </p:nvCxnSpPr>
        <p:spPr>
          <a:xfrm>
            <a:off x="4572000" y="263518"/>
            <a:ext cx="0" cy="888945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4411226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流程图: 联系 25"/>
          <p:cNvSpPr/>
          <p:nvPr/>
        </p:nvSpPr>
        <p:spPr>
          <a:xfrm>
            <a:off x="4539814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流程图: 联系 26"/>
          <p:cNvSpPr/>
          <p:nvPr/>
        </p:nvSpPr>
        <p:spPr>
          <a:xfrm>
            <a:off x="4664508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: 圆顶角 31">
            <a:extLst>
              <a:ext uri="{FF2B5EF4-FFF2-40B4-BE49-F238E27FC236}">
                <a16:creationId xmlns="" xmlns:a16="http://schemas.microsoft.com/office/drawing/2014/main" id="{4F5B0504-9D3C-4110-AD5C-CA43A15A2E94}"/>
              </a:ext>
            </a:extLst>
          </p:cNvPr>
          <p:cNvSpPr/>
          <p:nvPr/>
        </p:nvSpPr>
        <p:spPr>
          <a:xfrm>
            <a:off x="3841082" y="153790"/>
            <a:ext cx="1461837" cy="109728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pic>
        <p:nvPicPr>
          <p:cNvPr id="33" name="图形 32" descr="电池电量已满">
            <a:extLst>
              <a:ext uri="{FF2B5EF4-FFF2-40B4-BE49-F238E27FC236}">
                <a16:creationId xmlns="" xmlns:a16="http://schemas.microsoft.com/office/drawing/2014/main" id="{CBF88353-08B5-497E-B502-567FFEB337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30851" y="-42672"/>
            <a:ext cx="494290" cy="385679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96F10134-A022-4B28-91C1-57DBBE879F2B}"/>
              </a:ext>
            </a:extLst>
          </p:cNvPr>
          <p:cNvSpPr txBox="1"/>
          <p:nvPr/>
        </p:nvSpPr>
        <p:spPr>
          <a:xfrm>
            <a:off x="4049046" y="1466012"/>
            <a:ext cx="1045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</a:rPr>
              <a:t>PART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0CBD06CF-7772-480E-B881-AE905CCC6901}"/>
              </a:ext>
            </a:extLst>
          </p:cNvPr>
          <p:cNvSpPr txBox="1"/>
          <p:nvPr/>
        </p:nvSpPr>
        <p:spPr>
          <a:xfrm>
            <a:off x="1" y="42924"/>
            <a:ext cx="8450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  <a:latin typeface="+mj-lt"/>
              </a:rPr>
              <a:t>LOGO</a:t>
            </a:r>
            <a:endParaRPr lang="zh-CN" altLang="en-US" sz="15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7" name="PA_直接连接符 46">
            <a:extLst>
              <a:ext uri="{FF2B5EF4-FFF2-40B4-BE49-F238E27FC236}">
                <a16:creationId xmlns="" xmlns:a16="http://schemas.microsoft.com/office/drawing/2014/main" id="{5EF8AD88-8016-46C1-BDC7-90C1F33CB74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1009650" y="150167"/>
            <a:ext cx="721042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PA_组合 2">
            <a:extLst>
              <a:ext uri="{FF2B5EF4-FFF2-40B4-BE49-F238E27FC236}">
                <a16:creationId xmlns="" xmlns:a16="http://schemas.microsoft.com/office/drawing/2014/main" id="{7D22E988-F83F-419A-A1BD-A333D9E044F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396818" y="2373731"/>
            <a:ext cx="323537" cy="756644"/>
            <a:chOff x="5862424" y="3164975"/>
            <a:chExt cx="431382" cy="100885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0E9100DA-95A9-412A-9EC6-B5957336F816}"/>
                </a:ext>
              </a:extLst>
            </p:cNvPr>
            <p:cNvSpPr/>
            <p:nvPr/>
          </p:nvSpPr>
          <p:spPr>
            <a:xfrm>
              <a:off x="5862424" y="3164975"/>
              <a:ext cx="431382" cy="1008858"/>
            </a:xfrm>
            <a:custGeom>
              <a:avLst/>
              <a:gdLst/>
              <a:ahLst/>
              <a:cxnLst/>
              <a:rect l="0" t="0" r="0" b="0"/>
              <a:pathLst>
                <a:path w="431382" h="1008858">
                  <a:moveTo>
                    <a:pt x="0" y="0"/>
                  </a:moveTo>
                  <a:lnTo>
                    <a:pt x="431381" y="0"/>
                  </a:lnTo>
                  <a:lnTo>
                    <a:pt x="431381" y="1008857"/>
                  </a:lnTo>
                  <a:lnTo>
                    <a:pt x="0" y="1008857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PA_矩形 40">
              <a:extLst>
                <a:ext uri="{FF2B5EF4-FFF2-40B4-BE49-F238E27FC236}">
                  <a16:creationId xmlns="" xmlns:a16="http://schemas.microsoft.com/office/drawing/2014/main" id="{D18AFE46-28E3-4585-A894-44DF9A99A6D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8891242">
              <a:off x="5955541" y="3223501"/>
              <a:ext cx="280918" cy="278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3" name="PA_组合 12">
            <a:extLst>
              <a:ext uri="{FF2B5EF4-FFF2-40B4-BE49-F238E27FC236}">
                <a16:creationId xmlns="" xmlns:a16="http://schemas.microsoft.com/office/drawing/2014/main" id="{070F2521-72C9-4F56-91D5-EA3942DB4F1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314774" y="1805126"/>
            <a:ext cx="514452" cy="1075584"/>
            <a:chOff x="5753032" y="2406835"/>
            <a:chExt cx="685936" cy="1434112"/>
          </a:xfrm>
        </p:grpSpPr>
        <p:grpSp>
          <p:nvGrpSpPr>
            <p:cNvPr id="11" name="PA_组合 10">
              <a:extLst>
                <a:ext uri="{FF2B5EF4-FFF2-40B4-BE49-F238E27FC236}">
                  <a16:creationId xmlns="" xmlns:a16="http://schemas.microsoft.com/office/drawing/2014/main" id="{1B55C015-3335-4BAD-8466-238A816B2337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5753032" y="2508436"/>
              <a:ext cx="685935" cy="1332511"/>
              <a:chOff x="5753032" y="2508436"/>
              <a:chExt cx="685935" cy="1332511"/>
            </a:xfrm>
            <a:noFill/>
          </p:grpSpPr>
          <p:sp>
            <p:nvSpPr>
              <p:cNvPr id="23" name="PA_矩形 22">
                <a:extLst>
                  <a:ext uri="{FF2B5EF4-FFF2-40B4-BE49-F238E27FC236}">
                    <a16:creationId xmlns="" xmlns:a16="http://schemas.microsoft.com/office/drawing/2014/main" id="{D769E518-0354-4D64-AA6D-BA822B2DF534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18891242">
                <a:off x="5853484" y="3255465"/>
                <a:ext cx="485030" cy="48503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="" xmlns:a16="http://schemas.microsoft.com/office/drawing/2014/main" id="{C6F0A92D-08E1-4907-96BD-E382C60EE9CE}"/>
                  </a:ext>
                </a:extLst>
              </p:cNvPr>
              <p:cNvSpPr/>
              <p:nvPr/>
            </p:nvSpPr>
            <p:spPr>
              <a:xfrm>
                <a:off x="5753032" y="2508436"/>
                <a:ext cx="685935" cy="1332511"/>
              </a:xfrm>
              <a:custGeom>
                <a:avLst/>
                <a:gdLst/>
                <a:ahLst/>
                <a:cxnLst/>
                <a:rect l="0" t="0" r="0" b="0"/>
                <a:pathLst>
                  <a:path w="685935" h="1332511">
                    <a:moveTo>
                      <a:pt x="0" y="0"/>
                    </a:moveTo>
                    <a:lnTo>
                      <a:pt x="685934" y="0"/>
                    </a:lnTo>
                    <a:lnTo>
                      <a:pt x="685934" y="1332510"/>
                    </a:lnTo>
                    <a:lnTo>
                      <a:pt x="0" y="133251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56351994-B1AD-4C0A-92CD-819678D860C5}"/>
                </a:ext>
              </a:extLst>
            </p:cNvPr>
            <p:cNvSpPr/>
            <p:nvPr/>
          </p:nvSpPr>
          <p:spPr>
            <a:xfrm>
              <a:off x="5753032" y="2406835"/>
              <a:ext cx="685936" cy="1434112"/>
            </a:xfrm>
            <a:custGeom>
              <a:avLst/>
              <a:gdLst/>
              <a:ahLst/>
              <a:cxnLst/>
              <a:rect l="0" t="0" r="0" b="0"/>
              <a:pathLst>
                <a:path w="685936" h="1434112">
                  <a:moveTo>
                    <a:pt x="0" y="0"/>
                  </a:moveTo>
                  <a:lnTo>
                    <a:pt x="685935" y="0"/>
                  </a:lnTo>
                  <a:lnTo>
                    <a:pt x="685935" y="1434111"/>
                  </a:lnTo>
                  <a:lnTo>
                    <a:pt x="0" y="1434111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0086261-B792-4DDC-A140-E194759F93D0}"/>
              </a:ext>
            </a:extLst>
          </p:cNvPr>
          <p:cNvSpPr/>
          <p:nvPr/>
        </p:nvSpPr>
        <p:spPr>
          <a:xfrm>
            <a:off x="3393245" y="3788767"/>
            <a:ext cx="3394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 Unicode MS" panose="020B0604020202020204" pitchFamily="34" charset="-122"/>
              </a:rPr>
              <a:t>好好学习 天天向上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0646339"/>
      </p:ext>
    </p:extLst>
  </p:cSld>
  <p:clrMapOvr>
    <a:masterClrMapping/>
  </p:clrMapOvr>
  <p:transition spd="slow" advTm="55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75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34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5" grpId="0" animBg="1"/>
      <p:bldP spid="26" grpId="0" animBg="1"/>
      <p:bldP spid="27" grpId="0" animBg="1"/>
      <p:bldP spid="32" grpId="0" animBg="1"/>
      <p:bldP spid="37" grpId="0"/>
      <p:bldP spid="37" grpId="1"/>
      <p:bldP spid="37" grpId="2"/>
      <p:bldP spid="40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_文本框 23"/>
          <p:cNvSpPr txBox="1"/>
          <p:nvPr>
            <p:custDataLst>
              <p:tags r:id="rId2"/>
            </p:custDataLst>
          </p:nvPr>
        </p:nvSpPr>
        <p:spPr>
          <a:xfrm>
            <a:off x="2264480" y="2100072"/>
            <a:ext cx="4562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感谢聆听</a:t>
            </a:r>
            <a:endParaRPr lang="en-US" altLang="zh-CN" sz="6000" b="1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</p:txBody>
      </p:sp>
      <p:cxnSp>
        <p:nvCxnSpPr>
          <p:cNvPr id="18" name="PA_直接连接符 17"/>
          <p:cNvCxnSpPr/>
          <p:nvPr>
            <p:custDataLst>
              <p:tags r:id="rId3"/>
            </p:custDataLst>
          </p:nvPr>
        </p:nvCxnSpPr>
        <p:spPr>
          <a:xfrm>
            <a:off x="2264480" y="2159523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4"/>
            </p:custDataLst>
          </p:nvPr>
        </p:nvCxnSpPr>
        <p:spPr>
          <a:xfrm>
            <a:off x="2264480" y="3060946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文本框 1"/>
          <p:cNvSpPr txBox="1"/>
          <p:nvPr>
            <p:custDataLst>
              <p:tags r:id="rId5"/>
            </p:custDataLst>
          </p:nvPr>
        </p:nvSpPr>
        <p:spPr>
          <a:xfrm>
            <a:off x="2613661" y="661398"/>
            <a:ext cx="3503956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2017</a:t>
            </a:r>
            <a:endParaRPr lang="zh-CN" altLang="en-US" sz="8625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41" name="PA_燕尾形 40"/>
          <p:cNvSpPr/>
          <p:nvPr>
            <p:custDataLst>
              <p:tags r:id="rId6"/>
            </p:custDataLst>
          </p:nvPr>
        </p:nvSpPr>
        <p:spPr>
          <a:xfrm>
            <a:off x="4704109" y="3932466"/>
            <a:ext cx="241784" cy="365475"/>
          </a:xfrm>
          <a:prstGeom prst="chevr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37" name="PA_燕尾形 40">
            <a:extLst>
              <a:ext uri="{FF2B5EF4-FFF2-40B4-BE49-F238E27FC236}">
                <a16:creationId xmlns="" xmlns:a16="http://schemas.microsoft.com/office/drawing/2014/main" id="{4C84881A-E85A-46A9-B25B-09C2139FA8B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478493" y="3932466"/>
            <a:ext cx="241784" cy="365475"/>
          </a:xfrm>
          <a:prstGeom prst="chevr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38" name="PA_燕尾形 40">
            <a:extLst>
              <a:ext uri="{FF2B5EF4-FFF2-40B4-BE49-F238E27FC236}">
                <a16:creationId xmlns="" xmlns:a16="http://schemas.microsoft.com/office/drawing/2014/main" id="{1DCDDF8A-0927-49C8-A76E-6F9A493446E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252876" y="3932466"/>
            <a:ext cx="241784" cy="365475"/>
          </a:xfrm>
          <a:prstGeom prst="chevr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="" xmlns:a16="http://schemas.microsoft.com/office/drawing/2014/main" id="{DC83C90C-582B-4CCF-8366-7776B21612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="" xmlns:a14="http://schemas.microsoft.com/office/drawing/2010/main">
                  <a14:imgLayer r:embed="rId21">
                    <a14:imgEffect>
                      <a14:backgroundRemoval t="1411" b="89771" l="4239" r="89776">
                        <a14:foregroundMark x1="13440" y1="4387" x2="15212" y2="7760"/>
                        <a14:foregroundMark x1="12804" y1="3175" x2="13313" y2="4144"/>
                        <a14:foregroundMark x1="12156" y1="1940" x2="12341" y2="2293"/>
                        <a14:foregroundMark x1="11970" y1="1587" x2="12156" y2="1940"/>
                        <a14:foregroundMark x1="7718" y1="28404" x2="9227" y2="31393"/>
                        <a14:foregroundMark x1="28678" y1="37213" x2="26683" y2="38624"/>
                        <a14:foregroundMark x1="11222" y1="3338" x2="11222" y2="3880"/>
                        <a14:foregroundMark x1="11222" y1="2116" x2="11222" y2="2507"/>
                        <a14:foregroundMark x1="11000" y1="3215" x2="10723" y2="3704"/>
                        <a14:foregroundMark x1="11721" y1="1940" x2="11346" y2="2603"/>
                        <a14:foregroundMark x1="10973" y1="2116" x2="10973" y2="2116"/>
                        <a14:foregroundMark x1="10973" y1="2116" x2="10973" y2="2469"/>
                        <a14:backgroundMark x1="20200" y1="19400" x2="18703" y2="17813"/>
                        <a14:backgroundMark x1="21696" y1="28571" x2="23192" y2="34215"/>
                        <a14:backgroundMark x1="30424" y1="56085" x2="34165" y2="57848"/>
                        <a14:backgroundMark x1="3491" y1="26631" x2="4239" y2="27337"/>
                        <a14:backgroundMark x1="5237" y1="27337" x2="5736" y2="28748"/>
                        <a14:backgroundMark x1="4239" y1="26631" x2="4738" y2="27866"/>
                        <a14:backgroundMark x1="10224" y1="2469" x2="9975" y2="2646"/>
                        <a14:backgroundMark x1="10723" y1="1940" x2="10723" y2="1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95" y="4052211"/>
            <a:ext cx="3089672" cy="43686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BC22A9C-5F51-4ED8-A371-3EC16F7EDCF2}"/>
              </a:ext>
            </a:extLst>
          </p:cNvPr>
          <p:cNvSpPr txBox="1"/>
          <p:nvPr/>
        </p:nvSpPr>
        <p:spPr>
          <a:xfrm>
            <a:off x="157163" y="0"/>
            <a:ext cx="1571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zh-CN" altLang="en-US" sz="1500" dirty="0" smtClean="0">
                <a:solidFill>
                  <a:schemeClr val="bg1"/>
                </a:solidFill>
                <a:latin typeface="+mj-ea"/>
                <a:ea typeface="+mj-ea"/>
              </a:rPr>
              <a:t>月</a:t>
            </a:r>
            <a:r>
              <a:rPr lang="en-US" altLang="zh-CN" sz="1500" dirty="0" smtClean="0">
                <a:solidFill>
                  <a:schemeClr val="bg1"/>
                </a:solidFill>
                <a:latin typeface="+mj-ea"/>
                <a:ea typeface="+mj-ea"/>
              </a:rPr>
              <a:t>27</a:t>
            </a:r>
            <a:r>
              <a:rPr lang="zh-CN" altLang="en-US" sz="1500" dirty="0" smtClean="0">
                <a:solidFill>
                  <a:schemeClr val="bg1"/>
                </a:solidFill>
                <a:latin typeface="+mj-ea"/>
                <a:ea typeface="+mj-ea"/>
              </a:rPr>
              <a:t>日</a:t>
            </a:r>
            <a:r>
              <a:rPr lang="en-US" altLang="zh-CN" sz="15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+mj-ea"/>
                <a:ea typeface="+mj-ea"/>
              </a:rPr>
              <a:t>星期</a:t>
            </a:r>
            <a:r>
              <a:rPr lang="zh-CN" altLang="en-US" sz="1500" dirty="0" smtClean="0">
                <a:solidFill>
                  <a:schemeClr val="bg1"/>
                </a:solidFill>
                <a:latin typeface="+mj-ea"/>
                <a:ea typeface="+mj-ea"/>
              </a:rPr>
              <a:t>四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图形 10" descr="电池电量已满">
            <a:extLst>
              <a:ext uri="{FF2B5EF4-FFF2-40B4-BE49-F238E27FC236}">
                <a16:creationId xmlns="" xmlns:a16="http://schemas.microsoft.com/office/drawing/2014/main" id="{49714A66-A9E2-4FB4-AEFD-74EB6759C14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529753" y="-1630"/>
            <a:ext cx="494290" cy="385679"/>
          </a:xfrm>
          <a:prstGeom prst="rect">
            <a:avLst/>
          </a:prstGeom>
        </p:spPr>
      </p:pic>
      <p:cxnSp>
        <p:nvCxnSpPr>
          <p:cNvPr id="25" name="PA_直接连接符 17">
            <a:extLst>
              <a:ext uri="{FF2B5EF4-FFF2-40B4-BE49-F238E27FC236}">
                <a16:creationId xmlns="" xmlns:a16="http://schemas.microsoft.com/office/drawing/2014/main" id="{AAF4AFED-209A-4A92-A503-AEF142CEF42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264480" y="2159523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A_直接连接符 17">
            <a:extLst>
              <a:ext uri="{FF2B5EF4-FFF2-40B4-BE49-F238E27FC236}">
                <a16:creationId xmlns="" xmlns:a16="http://schemas.microsoft.com/office/drawing/2014/main" id="{BF556577-316E-47BF-A1EF-D82C15978B5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264480" y="2159523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A_直接连接符 17">
            <a:extLst>
              <a:ext uri="{FF2B5EF4-FFF2-40B4-BE49-F238E27FC236}">
                <a16:creationId xmlns="" xmlns:a16="http://schemas.microsoft.com/office/drawing/2014/main" id="{1F61051C-3EF0-41D8-9BBB-70E4889E7C6D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264480" y="2159523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7">
            <a:extLst>
              <a:ext uri="{FF2B5EF4-FFF2-40B4-BE49-F238E27FC236}">
                <a16:creationId xmlns="" xmlns:a16="http://schemas.microsoft.com/office/drawing/2014/main" id="{9D78AC76-97FC-4913-9891-B072533A6789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264480" y="2159523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A_直接连接符 20">
            <a:extLst>
              <a:ext uri="{FF2B5EF4-FFF2-40B4-BE49-F238E27FC236}">
                <a16:creationId xmlns="" xmlns:a16="http://schemas.microsoft.com/office/drawing/2014/main" id="{9A00A842-FA22-496B-B87C-F2E01E66606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2264480" y="3060946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A_直接连接符 20">
            <a:extLst>
              <a:ext uri="{FF2B5EF4-FFF2-40B4-BE49-F238E27FC236}">
                <a16:creationId xmlns="" xmlns:a16="http://schemas.microsoft.com/office/drawing/2014/main" id="{9F8BA3B8-BDF3-47A6-880E-25F1698669E1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2264480" y="3060946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A_直接连接符 20">
            <a:extLst>
              <a:ext uri="{FF2B5EF4-FFF2-40B4-BE49-F238E27FC236}">
                <a16:creationId xmlns="" xmlns:a16="http://schemas.microsoft.com/office/drawing/2014/main" id="{D1B9CE62-C817-403F-9D52-02D3129414C2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264480" y="3060946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A_直接连接符 20">
            <a:extLst>
              <a:ext uri="{FF2B5EF4-FFF2-40B4-BE49-F238E27FC236}">
                <a16:creationId xmlns="" xmlns:a16="http://schemas.microsoft.com/office/drawing/2014/main" id="{B5188B2B-BFEB-4F84-8679-7B382279B0FD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264480" y="3060946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_文本框 23">
            <a:extLst>
              <a:ext uri="{FF2B5EF4-FFF2-40B4-BE49-F238E27FC236}">
                <a16:creationId xmlns="" xmlns:a16="http://schemas.microsoft.com/office/drawing/2014/main" id="{32C134A4-9C6C-4635-9CA1-C5029A6E698B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456897" y="3122957"/>
            <a:ext cx="41774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 smtClean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 </a:t>
            </a:r>
            <a:endParaRPr lang="en-US" altLang="zh-CN" sz="135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2416525"/>
      </p:ext>
    </p:extLst>
  </p:cSld>
  <p:clrMapOvr>
    <a:masterClrMapping/>
  </p:clrMapOvr>
  <p:transition spd="slow" advTm="88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9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9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50"/>
                            </p:stCondLst>
                            <p:childTnLst>
                              <p:par>
                                <p:cTn id="8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75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250"/>
                            </p:stCondLst>
                            <p:childTnLst>
                              <p:par>
                                <p:cTn id="9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"/>
                            </p:stCondLst>
                            <p:childTnLst>
                              <p:par>
                                <p:cTn id="9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250"/>
                            </p:stCondLst>
                            <p:childTnLst>
                              <p:par>
                                <p:cTn id="99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63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875E-6 -2.22045E-16 L 0.21159 -2.22045E-16 " pathEditMode="relative" rAng="0" ptsTypes="AA">
                                      <p:cBhvr>
                                        <p:cTn id="11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  <p:bldP spid="41" grpId="0" animBg="1"/>
      <p:bldP spid="41" grpId="1" animBg="1"/>
      <p:bldP spid="41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6" grpId="0"/>
      <p:bldP spid="33" grpId="0"/>
    </p:bldLst>
  </p:timing>
  <p:extLst mod="1">
    <p:ext uri="{E180D4A7-C9FB-4DFB-919C-405C955672EB}">
      <p14:showEvtLst xmlns="" xmlns:p14="http://schemas.microsoft.com/office/powerpoint/2010/main">
        <p14:playEvt time="0" objId="3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205125" y="1593167"/>
            <a:ext cx="605118" cy="5889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6" name="文本框 35"/>
          <p:cNvSpPr txBox="1"/>
          <p:nvPr/>
        </p:nvSpPr>
        <p:spPr>
          <a:xfrm>
            <a:off x="3369906" y="1666324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</a:rPr>
              <a:t>1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12" name="PA_椭圆 11"/>
          <p:cNvSpPr/>
          <p:nvPr>
            <p:custDataLst>
              <p:tags r:id="rId2"/>
            </p:custDataLst>
          </p:nvPr>
        </p:nvSpPr>
        <p:spPr>
          <a:xfrm>
            <a:off x="4262904" y="1593167"/>
            <a:ext cx="605118" cy="5889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50" dirty="0"/>
          </a:p>
        </p:txBody>
      </p:sp>
      <p:sp>
        <p:nvSpPr>
          <p:cNvPr id="26" name="PA_文本框 25"/>
          <p:cNvSpPr txBox="1"/>
          <p:nvPr>
            <p:custDataLst>
              <p:tags r:id="rId3"/>
            </p:custDataLst>
          </p:nvPr>
        </p:nvSpPr>
        <p:spPr>
          <a:xfrm>
            <a:off x="4339149" y="1606719"/>
            <a:ext cx="40588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</a:rPr>
              <a:t> 2</a:t>
            </a:r>
          </a:p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en-US" altLang="zh-CN" sz="900" dirty="0">
                <a:solidFill>
                  <a:schemeClr val="bg1"/>
                </a:solidFill>
              </a:rPr>
              <a:t>ABC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grpSp>
        <p:nvGrpSpPr>
          <p:cNvPr id="6" name="PA_组合 5"/>
          <p:cNvGrpSpPr/>
          <p:nvPr>
            <p:custDataLst>
              <p:tags r:id="rId4"/>
            </p:custDataLst>
          </p:nvPr>
        </p:nvGrpSpPr>
        <p:grpSpPr>
          <a:xfrm>
            <a:off x="5377833" y="1593167"/>
            <a:ext cx="605118" cy="594573"/>
            <a:chOff x="6529892" y="2011680"/>
            <a:chExt cx="806824" cy="792764"/>
          </a:xfrm>
        </p:grpSpPr>
        <p:sp>
          <p:nvSpPr>
            <p:cNvPr id="13" name="椭圆 12"/>
            <p:cNvSpPr/>
            <p:nvPr/>
          </p:nvSpPr>
          <p:spPr>
            <a:xfrm>
              <a:off x="6529892" y="2011680"/>
              <a:ext cx="806824" cy="78530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50159" y="2035003"/>
              <a:ext cx="5262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</a:rPr>
                <a:t> 3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</a:rPr>
                <a:t> </a:t>
              </a:r>
              <a:r>
                <a:rPr lang="en-US" altLang="zh-CN" sz="900" dirty="0">
                  <a:solidFill>
                    <a:schemeClr val="bg1"/>
                  </a:solidFill>
                </a:rPr>
                <a:t>DEF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PA_组合 6"/>
          <p:cNvGrpSpPr/>
          <p:nvPr>
            <p:custDataLst>
              <p:tags r:id="rId5"/>
            </p:custDataLst>
          </p:nvPr>
        </p:nvGrpSpPr>
        <p:grpSpPr>
          <a:xfrm>
            <a:off x="3205125" y="2383855"/>
            <a:ext cx="605118" cy="612064"/>
            <a:chOff x="4356848" y="3065930"/>
            <a:chExt cx="806824" cy="816085"/>
          </a:xfrm>
        </p:grpSpPr>
        <p:sp>
          <p:nvSpPr>
            <p:cNvPr id="14" name="椭圆 13"/>
            <p:cNvSpPr/>
            <p:nvPr/>
          </p:nvSpPr>
          <p:spPr>
            <a:xfrm>
              <a:off x="4356848" y="3065930"/>
              <a:ext cx="806824" cy="78530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501209" y="3112574"/>
              <a:ext cx="5176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</a:rPr>
                <a:t> 4</a:t>
              </a:r>
            </a:p>
            <a:p>
              <a:r>
                <a:rPr lang="en-US" altLang="zh-CN" sz="1050" dirty="0">
                  <a:solidFill>
                    <a:schemeClr val="bg1"/>
                  </a:solidFill>
                </a:rPr>
                <a:t> </a:t>
              </a:r>
              <a:r>
                <a:rPr lang="en-US" altLang="zh-CN" sz="900" dirty="0">
                  <a:solidFill>
                    <a:schemeClr val="bg1"/>
                  </a:solidFill>
                </a:rPr>
                <a:t>GHI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EE70FEE8-9785-4D99-BA5B-AE4728BC59AA}"/>
              </a:ext>
            </a:extLst>
          </p:cNvPr>
          <p:cNvGrpSpPr/>
          <p:nvPr/>
        </p:nvGrpSpPr>
        <p:grpSpPr>
          <a:xfrm>
            <a:off x="4262904" y="2383856"/>
            <a:ext cx="605118" cy="619208"/>
            <a:chOff x="5683872" y="3178472"/>
            <a:chExt cx="806824" cy="825610"/>
          </a:xfrm>
        </p:grpSpPr>
        <p:sp>
          <p:nvSpPr>
            <p:cNvPr id="15" name="PA_椭圆 14"/>
            <p:cNvSpPr/>
            <p:nvPr>
              <p:custDataLst>
                <p:tags r:id="rId22"/>
              </p:custDataLst>
            </p:nvPr>
          </p:nvSpPr>
          <p:spPr>
            <a:xfrm>
              <a:off x="5683872" y="3178472"/>
              <a:ext cx="806824" cy="78530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PA_文本框 36"/>
            <p:cNvSpPr txBox="1"/>
            <p:nvPr>
              <p:custDataLst>
                <p:tags r:id="rId23"/>
              </p:custDataLst>
            </p:nvPr>
          </p:nvSpPr>
          <p:spPr>
            <a:xfrm>
              <a:off x="5799424" y="3234641"/>
              <a:ext cx="519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</a:rPr>
                <a:t> 5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</a:rPr>
                <a:t>  </a:t>
              </a:r>
              <a:r>
                <a:rPr lang="en-US" altLang="zh-CN" sz="900" dirty="0">
                  <a:solidFill>
                    <a:schemeClr val="bg1"/>
                  </a:solidFill>
                </a:rPr>
                <a:t>JKL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6"/>
            </p:custDataLst>
          </p:nvPr>
        </p:nvGrpSpPr>
        <p:grpSpPr>
          <a:xfrm>
            <a:off x="5377833" y="2383854"/>
            <a:ext cx="605118" cy="596937"/>
            <a:chOff x="6529892" y="3065930"/>
            <a:chExt cx="806824" cy="795916"/>
          </a:xfrm>
        </p:grpSpPr>
        <p:sp>
          <p:nvSpPr>
            <p:cNvPr id="16" name="椭圆 15"/>
            <p:cNvSpPr/>
            <p:nvPr/>
          </p:nvSpPr>
          <p:spPr>
            <a:xfrm>
              <a:off x="6529892" y="3065930"/>
              <a:ext cx="806824" cy="78530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654221" y="3092405"/>
              <a:ext cx="6202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</a:rPr>
                <a:t> 6</a:t>
              </a:r>
            </a:p>
            <a:p>
              <a:r>
                <a:rPr lang="en-US" altLang="zh-CN" sz="1050" dirty="0">
                  <a:solidFill>
                    <a:schemeClr val="bg1"/>
                  </a:solidFill>
                </a:rPr>
                <a:t> </a:t>
              </a:r>
              <a:r>
                <a:rPr lang="en-US" altLang="zh-CN" sz="900" dirty="0">
                  <a:solidFill>
                    <a:schemeClr val="bg1"/>
                  </a:solidFill>
                </a:rPr>
                <a:t>MNO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3205125" y="3174542"/>
            <a:ext cx="605118" cy="5889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文本框 38"/>
          <p:cNvSpPr txBox="1"/>
          <p:nvPr/>
        </p:nvSpPr>
        <p:spPr>
          <a:xfrm>
            <a:off x="3318778" y="3192033"/>
            <a:ext cx="4363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</a:rPr>
              <a:t> 7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PQRS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grpSp>
        <p:nvGrpSpPr>
          <p:cNvPr id="11" name="PA_组合 10"/>
          <p:cNvGrpSpPr/>
          <p:nvPr>
            <p:custDataLst>
              <p:tags r:id="rId7"/>
            </p:custDataLst>
          </p:nvPr>
        </p:nvGrpSpPr>
        <p:grpSpPr>
          <a:xfrm>
            <a:off x="4262904" y="3174542"/>
            <a:ext cx="605118" cy="588981"/>
            <a:chOff x="5443370" y="4120180"/>
            <a:chExt cx="806824" cy="785308"/>
          </a:xfrm>
        </p:grpSpPr>
        <p:sp>
          <p:nvSpPr>
            <p:cNvPr id="18" name="椭圆 17"/>
            <p:cNvSpPr/>
            <p:nvPr/>
          </p:nvSpPr>
          <p:spPr>
            <a:xfrm>
              <a:off x="5443370" y="4120180"/>
              <a:ext cx="806824" cy="78530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586358" y="4158891"/>
              <a:ext cx="54117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</a:rPr>
                <a:t> 8</a:t>
              </a:r>
            </a:p>
            <a:p>
              <a:r>
                <a:rPr lang="en-US" altLang="zh-CN" sz="900" dirty="0">
                  <a:solidFill>
                    <a:schemeClr val="bg1"/>
                  </a:solidFill>
                </a:rPr>
                <a:t> TUV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PA_组合 19"/>
          <p:cNvGrpSpPr/>
          <p:nvPr>
            <p:custDataLst>
              <p:tags r:id="rId8"/>
            </p:custDataLst>
          </p:nvPr>
        </p:nvGrpSpPr>
        <p:grpSpPr>
          <a:xfrm>
            <a:off x="5377833" y="3174542"/>
            <a:ext cx="605118" cy="588981"/>
            <a:chOff x="6529892" y="4120180"/>
            <a:chExt cx="806824" cy="785308"/>
          </a:xfrm>
        </p:grpSpPr>
        <p:sp>
          <p:nvSpPr>
            <p:cNvPr id="19" name="椭圆 18"/>
            <p:cNvSpPr/>
            <p:nvPr/>
          </p:nvSpPr>
          <p:spPr>
            <a:xfrm>
              <a:off x="6529892" y="4120180"/>
              <a:ext cx="806824" cy="78530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672880" y="4158891"/>
              <a:ext cx="6095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</a:rPr>
                <a:t> 9</a:t>
              </a:r>
            </a:p>
            <a:p>
              <a:r>
                <a:rPr lang="en-US" altLang="zh-CN" sz="900" dirty="0">
                  <a:solidFill>
                    <a:schemeClr val="bg1"/>
                  </a:solidFill>
                </a:rPr>
                <a:t>WXYZ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PA_椭圆 22"/>
          <p:cNvSpPr/>
          <p:nvPr>
            <p:custDataLst>
              <p:tags r:id="rId9"/>
            </p:custDataLst>
          </p:nvPr>
        </p:nvSpPr>
        <p:spPr>
          <a:xfrm>
            <a:off x="4262904" y="3965229"/>
            <a:ext cx="605118" cy="5889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PA_文本框 41"/>
          <p:cNvSpPr txBox="1"/>
          <p:nvPr>
            <p:custDataLst>
              <p:tags r:id="rId10"/>
            </p:custDataLst>
          </p:nvPr>
        </p:nvSpPr>
        <p:spPr>
          <a:xfrm>
            <a:off x="4434222" y="4063512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</a:rPr>
              <a:t>0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="" xmlns:a16="http://schemas.microsoft.com/office/drawing/2014/main" id="{81CB24C4-A30D-4BE0-87F5-BD33E35B752D}"/>
              </a:ext>
            </a:extLst>
          </p:cNvPr>
          <p:cNvGrpSpPr/>
          <p:nvPr/>
        </p:nvGrpSpPr>
        <p:grpSpPr>
          <a:xfrm>
            <a:off x="3219492" y="3965229"/>
            <a:ext cx="605118" cy="588981"/>
            <a:chOff x="5683872" y="5286972"/>
            <a:chExt cx="806824" cy="785308"/>
          </a:xfrm>
        </p:grpSpPr>
        <p:sp>
          <p:nvSpPr>
            <p:cNvPr id="69" name="PA_椭圆 22">
              <a:extLst>
                <a:ext uri="{FF2B5EF4-FFF2-40B4-BE49-F238E27FC236}">
                  <a16:creationId xmlns="" xmlns:a16="http://schemas.microsoft.com/office/drawing/2014/main" id="{878FC256-2B30-4F58-A69F-26B716563AC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683872" y="5286972"/>
              <a:ext cx="806824" cy="78530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0" name="PA_文本框 41">
              <a:extLst>
                <a:ext uri="{FF2B5EF4-FFF2-40B4-BE49-F238E27FC236}">
                  <a16:creationId xmlns="" xmlns:a16="http://schemas.microsoft.com/office/drawing/2014/main" id="{B0282A86-E2DB-49D4-A12F-4CD200341F25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5912296" y="5476072"/>
              <a:ext cx="425757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</a:rPr>
                <a:t>*</a:t>
              </a:r>
              <a:endParaRPr lang="zh-CN" altLang="en-US" sz="2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="" xmlns:a16="http://schemas.microsoft.com/office/drawing/2014/main" id="{8B18C784-0073-4B9D-906C-0BE95482E36A}"/>
              </a:ext>
            </a:extLst>
          </p:cNvPr>
          <p:cNvGrpSpPr/>
          <p:nvPr/>
        </p:nvGrpSpPr>
        <p:grpSpPr>
          <a:xfrm>
            <a:off x="5387571" y="3965229"/>
            <a:ext cx="605118" cy="588981"/>
            <a:chOff x="5683872" y="5286972"/>
            <a:chExt cx="806824" cy="785308"/>
          </a:xfrm>
        </p:grpSpPr>
        <p:sp>
          <p:nvSpPr>
            <p:cNvPr id="72" name="PA_椭圆 22">
              <a:extLst>
                <a:ext uri="{FF2B5EF4-FFF2-40B4-BE49-F238E27FC236}">
                  <a16:creationId xmlns="" xmlns:a16="http://schemas.microsoft.com/office/drawing/2014/main" id="{113C12F0-19DF-4266-A83C-E7D28053F85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83872" y="5286972"/>
              <a:ext cx="806824" cy="78530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3" name="PA_文本框 41">
              <a:extLst>
                <a:ext uri="{FF2B5EF4-FFF2-40B4-BE49-F238E27FC236}">
                  <a16:creationId xmlns="" xmlns:a16="http://schemas.microsoft.com/office/drawing/2014/main" id="{2F7BF30A-4193-4E81-8099-B60F55E38246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5912296" y="5418016"/>
              <a:ext cx="425757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1"/>
                  </a:solidFill>
                </a:rPr>
                <a:t>#</a:t>
              </a:r>
              <a:endParaRPr lang="zh-CN" altLang="en-US" sz="2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矩形: 圆角 43">
            <a:extLst>
              <a:ext uri="{FF2B5EF4-FFF2-40B4-BE49-F238E27FC236}">
                <a16:creationId xmlns="" xmlns:a16="http://schemas.microsoft.com/office/drawing/2014/main" id="{E6F829F1-AD4B-4F2D-81FF-D63064DA297F}"/>
              </a:ext>
            </a:extLst>
          </p:cNvPr>
          <p:cNvSpPr/>
          <p:nvPr/>
        </p:nvSpPr>
        <p:spPr>
          <a:xfrm>
            <a:off x="2982686" y="908605"/>
            <a:ext cx="3178629" cy="37011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文本框 73">
            <a:extLst>
              <a:ext uri="{FF2B5EF4-FFF2-40B4-BE49-F238E27FC236}">
                <a16:creationId xmlns="" xmlns:a16="http://schemas.microsoft.com/office/drawing/2014/main" id="{F0B13D20-500E-459E-B288-E4F8C4913AC9}"/>
              </a:ext>
            </a:extLst>
          </p:cNvPr>
          <p:cNvSpPr txBox="1"/>
          <p:nvPr/>
        </p:nvSpPr>
        <p:spPr>
          <a:xfrm>
            <a:off x="4490178" y="900115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</a:rPr>
              <a:t>1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75" name="PA_文本框 25">
            <a:extLst>
              <a:ext uri="{FF2B5EF4-FFF2-40B4-BE49-F238E27FC236}">
                <a16:creationId xmlns="" xmlns:a16="http://schemas.microsoft.com/office/drawing/2014/main" id="{B3F57EC9-9605-46FC-ACE8-6812679FFB4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122698" y="900115"/>
            <a:ext cx="3290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="" xmlns:a16="http://schemas.microsoft.com/office/drawing/2014/main" id="{07D31620-E242-4B99-9999-79859EDBCD6B}"/>
              </a:ext>
            </a:extLst>
          </p:cNvPr>
          <p:cNvSpPr txBox="1"/>
          <p:nvPr/>
        </p:nvSpPr>
        <p:spPr>
          <a:xfrm>
            <a:off x="4636280" y="900115"/>
            <a:ext cx="3818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</a:rPr>
              <a:t> 7</a:t>
            </a:r>
          </a:p>
        </p:txBody>
      </p:sp>
      <p:sp>
        <p:nvSpPr>
          <p:cNvPr id="77" name="PA_文本框 41">
            <a:extLst>
              <a:ext uri="{FF2B5EF4-FFF2-40B4-BE49-F238E27FC236}">
                <a16:creationId xmlns="" xmlns:a16="http://schemas.microsoft.com/office/drawing/2014/main" id="{93952712-CCC0-408F-A942-5016916779D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322305" y="900115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bg1"/>
                </a:solidFill>
              </a:rPr>
              <a:t>0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90" name="PA_文本框 25">
            <a:extLst>
              <a:ext uri="{FF2B5EF4-FFF2-40B4-BE49-F238E27FC236}">
                <a16:creationId xmlns="" xmlns:a16="http://schemas.microsoft.com/office/drawing/2014/main" id="{6B8D7A76-46F9-4B0C-9CF6-A7C835290FE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966129" y="417907"/>
            <a:ext cx="1211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bg1"/>
                </a:solidFill>
              </a:rPr>
              <a:t>输入密码</a:t>
            </a: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92" name="PA_椭圆 11">
            <a:extLst>
              <a:ext uri="{FF2B5EF4-FFF2-40B4-BE49-F238E27FC236}">
                <a16:creationId xmlns="" xmlns:a16="http://schemas.microsoft.com/office/drawing/2014/main" id="{FF159922-119C-481F-A929-399E9696540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262904" y="1589595"/>
            <a:ext cx="605118" cy="5889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50" dirty="0"/>
          </a:p>
        </p:txBody>
      </p:sp>
      <p:sp>
        <p:nvSpPr>
          <p:cNvPr id="93" name="PA_椭圆 11">
            <a:extLst>
              <a:ext uri="{FF2B5EF4-FFF2-40B4-BE49-F238E27FC236}">
                <a16:creationId xmlns="" xmlns:a16="http://schemas.microsoft.com/office/drawing/2014/main" id="{24D1CD87-FDE0-4B86-8567-964D87B9E73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257559" y="3965229"/>
            <a:ext cx="605118" cy="5889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50" dirty="0"/>
          </a:p>
        </p:txBody>
      </p:sp>
      <p:sp>
        <p:nvSpPr>
          <p:cNvPr id="94" name="PA_椭圆 11">
            <a:extLst>
              <a:ext uri="{FF2B5EF4-FFF2-40B4-BE49-F238E27FC236}">
                <a16:creationId xmlns="" xmlns:a16="http://schemas.microsoft.com/office/drawing/2014/main" id="{89C77B73-B332-4ED8-84C2-8AB6C015B5B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206397" y="1583621"/>
            <a:ext cx="605118" cy="5889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50" dirty="0"/>
          </a:p>
        </p:txBody>
      </p:sp>
      <p:sp>
        <p:nvSpPr>
          <p:cNvPr id="95" name="PA_椭圆 11">
            <a:extLst>
              <a:ext uri="{FF2B5EF4-FFF2-40B4-BE49-F238E27FC236}">
                <a16:creationId xmlns="" xmlns:a16="http://schemas.microsoft.com/office/drawing/2014/main" id="{398B8E31-8931-4506-9C7C-9DFA8CE84FD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205125" y="3175568"/>
            <a:ext cx="605118" cy="5889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50" dirty="0"/>
          </a:p>
        </p:txBody>
      </p:sp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50F9DE70-55ED-450F-888A-D09F685137D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="" xmlns:a14="http://schemas.microsoft.com/office/drawing/2010/main">
                  <a14:imgLayer r:embed="rId27">
                    <a14:imgEffect>
                      <a14:backgroundRemoval t="1411" b="89771" l="4239" r="89776">
                        <a14:foregroundMark x1="13440" y1="4387" x2="15212" y2="7760"/>
                        <a14:foregroundMark x1="12804" y1="3175" x2="13313" y2="4144"/>
                        <a14:foregroundMark x1="12156" y1="1940" x2="12341" y2="2293"/>
                        <a14:foregroundMark x1="11970" y1="1587" x2="12156" y2="1940"/>
                        <a14:foregroundMark x1="7718" y1="28404" x2="9227" y2="31393"/>
                        <a14:foregroundMark x1="28678" y1="37213" x2="26683" y2="38624"/>
                        <a14:foregroundMark x1="11222" y1="3338" x2="11222" y2="3880"/>
                        <a14:foregroundMark x1="11222" y1="2116" x2="11222" y2="2507"/>
                        <a14:foregroundMark x1="11000" y1="3215" x2="10723" y2="3704"/>
                        <a14:foregroundMark x1="11721" y1="1940" x2="11346" y2="2603"/>
                        <a14:foregroundMark x1="10973" y1="2116" x2="10973" y2="2116"/>
                        <a14:foregroundMark x1="10973" y1="2116" x2="10973" y2="2469"/>
                        <a14:backgroundMark x1="20200" y1="19400" x2="18703" y2="17813"/>
                        <a14:backgroundMark x1="21696" y1="28571" x2="23192" y2="34215"/>
                        <a14:backgroundMark x1="30424" y1="56085" x2="34165" y2="57848"/>
                        <a14:backgroundMark x1="3491" y1="26631" x2="4239" y2="27337"/>
                        <a14:backgroundMark x1="5237" y1="27337" x2="5736" y2="28748"/>
                        <a14:backgroundMark x1="4239" y1="26631" x2="4738" y2="27866"/>
                        <a14:backgroundMark x1="10224" y1="2469" x2="9975" y2="2646"/>
                        <a14:backgroundMark x1="10723" y1="1940" x2="10723" y2="1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841" y="2957707"/>
            <a:ext cx="3089672" cy="43686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9842419"/>
      </p:ext>
    </p:extLst>
  </p:cSld>
  <p:clrMapOvr>
    <a:masterClrMapping/>
  </p:clrMapOvr>
  <p:transition spd="slow" advTm="45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56773E-17 L -0.28295 -0.22871 " pathEditMode="relative" rAng="0" ptsTypes="AA">
                                      <p:cBhvr>
                                        <p:cTn id="14" dur="3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6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95 -0.22871 L -0.26719 0.22384 " pathEditMode="relative" rAng="0" ptsTypes="AA">
                                      <p:cBhvr>
                                        <p:cTn id="27" dur="3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2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719 0.22384 L -0.39545 -0.22871 " pathEditMode="relative" rAng="0" ptsTypes="AA">
                                      <p:cBhvr>
                                        <p:cTn id="41" dur="3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-2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8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45 -0.22871 L -0.40157 0.07777 " pathEditMode="relative" rAng="0" ptsTypes="AA">
                                      <p:cBhvr>
                                        <p:cTn id="55" dur="3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1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1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65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_文本框 23"/>
          <p:cNvSpPr txBox="1"/>
          <p:nvPr>
            <p:custDataLst>
              <p:tags r:id="rId3"/>
            </p:custDataLst>
          </p:nvPr>
        </p:nvSpPr>
        <p:spPr>
          <a:xfrm>
            <a:off x="1768855" y="2341571"/>
            <a:ext cx="56062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000" b="1" dirty="0" smtClean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Power negotiation</a:t>
            </a:r>
            <a:endParaRPr lang="en-US" altLang="zh-CN" sz="3000" b="1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</p:txBody>
      </p:sp>
      <p:cxnSp>
        <p:nvCxnSpPr>
          <p:cNvPr id="18" name="PA_直接连接符 17"/>
          <p:cNvCxnSpPr/>
          <p:nvPr>
            <p:custDataLst>
              <p:tags r:id="rId4"/>
            </p:custDataLst>
          </p:nvPr>
        </p:nvCxnSpPr>
        <p:spPr>
          <a:xfrm>
            <a:off x="2264480" y="2259535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5"/>
            </p:custDataLst>
          </p:nvPr>
        </p:nvCxnSpPr>
        <p:spPr>
          <a:xfrm>
            <a:off x="2264480" y="2932359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文本框 1"/>
          <p:cNvSpPr txBox="1"/>
          <p:nvPr>
            <p:custDataLst>
              <p:tags r:id="rId6"/>
            </p:custDataLst>
          </p:nvPr>
        </p:nvSpPr>
        <p:spPr>
          <a:xfrm>
            <a:off x="2451620" y="796244"/>
            <a:ext cx="4608954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625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优势谈判</a:t>
            </a:r>
            <a:endParaRPr lang="zh-CN" altLang="en-US" sz="8625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41" name="PA_燕尾形 40"/>
          <p:cNvSpPr/>
          <p:nvPr>
            <p:custDataLst>
              <p:tags r:id="rId7"/>
            </p:custDataLst>
          </p:nvPr>
        </p:nvSpPr>
        <p:spPr>
          <a:xfrm>
            <a:off x="4704109" y="3932466"/>
            <a:ext cx="241784" cy="365475"/>
          </a:xfrm>
          <a:prstGeom prst="chevr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37" name="PA_燕尾形 40">
            <a:extLst>
              <a:ext uri="{FF2B5EF4-FFF2-40B4-BE49-F238E27FC236}">
                <a16:creationId xmlns="" xmlns:a16="http://schemas.microsoft.com/office/drawing/2014/main" id="{4C84881A-E85A-46A9-B25B-09C2139FA8B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478493" y="3932466"/>
            <a:ext cx="241784" cy="365475"/>
          </a:xfrm>
          <a:prstGeom prst="chevr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38" name="PA_燕尾形 40">
            <a:extLst>
              <a:ext uri="{FF2B5EF4-FFF2-40B4-BE49-F238E27FC236}">
                <a16:creationId xmlns="" xmlns:a16="http://schemas.microsoft.com/office/drawing/2014/main" id="{1DCDDF8A-0927-49C8-A76E-6F9A493446E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252876" y="3932466"/>
            <a:ext cx="241784" cy="365475"/>
          </a:xfrm>
          <a:prstGeom prst="chevron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="" xmlns:a16="http://schemas.microsoft.com/office/drawing/2014/main" id="{DC83C90C-582B-4CCF-8366-7776B21612F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="" xmlns:a14="http://schemas.microsoft.com/office/drawing/2010/main">
                  <a14:imgLayer r:embed="rId22">
                    <a14:imgEffect>
                      <a14:backgroundRemoval t="1411" b="89771" l="4239" r="89776">
                        <a14:foregroundMark x1="13440" y1="4387" x2="15212" y2="7760"/>
                        <a14:foregroundMark x1="12804" y1="3175" x2="13313" y2="4144"/>
                        <a14:foregroundMark x1="12156" y1="1940" x2="12341" y2="2293"/>
                        <a14:foregroundMark x1="11970" y1="1587" x2="12156" y2="1940"/>
                        <a14:foregroundMark x1="7718" y1="28404" x2="9227" y2="31393"/>
                        <a14:foregroundMark x1="28678" y1="37213" x2="26683" y2="38624"/>
                        <a14:foregroundMark x1="11222" y1="3338" x2="11222" y2="3880"/>
                        <a14:foregroundMark x1="11222" y1="2116" x2="11222" y2="2507"/>
                        <a14:foregroundMark x1="11000" y1="3215" x2="10723" y2="3704"/>
                        <a14:foregroundMark x1="11721" y1="1940" x2="11346" y2="2603"/>
                        <a14:foregroundMark x1="10973" y1="2116" x2="10973" y2="2116"/>
                        <a14:foregroundMark x1="10973" y1="2116" x2="10973" y2="2469"/>
                        <a14:backgroundMark x1="20200" y1="19400" x2="18703" y2="17813"/>
                        <a14:backgroundMark x1="21696" y1="28571" x2="23192" y2="34215"/>
                        <a14:backgroundMark x1="30424" y1="56085" x2="34165" y2="57848"/>
                        <a14:backgroundMark x1="3491" y1="26631" x2="4239" y2="27337"/>
                        <a14:backgroundMark x1="5237" y1="27337" x2="5736" y2="28748"/>
                        <a14:backgroundMark x1="4239" y1="26631" x2="4738" y2="27866"/>
                        <a14:backgroundMark x1="10224" y1="2469" x2="9975" y2="2646"/>
                        <a14:backgroundMark x1="10723" y1="1940" x2="10723" y2="1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95" y="4052211"/>
            <a:ext cx="3089672" cy="43686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BC22A9C-5F51-4ED8-A371-3EC16F7EDCF2}"/>
              </a:ext>
            </a:extLst>
          </p:cNvPr>
          <p:cNvSpPr txBox="1"/>
          <p:nvPr/>
        </p:nvSpPr>
        <p:spPr>
          <a:xfrm>
            <a:off x="157163" y="0"/>
            <a:ext cx="15716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15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1500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zh-CN" altLang="en-US" sz="1500" dirty="0" smtClean="0">
                <a:solidFill>
                  <a:schemeClr val="bg1"/>
                </a:solidFill>
                <a:latin typeface="+mj-ea"/>
                <a:ea typeface="+mj-ea"/>
              </a:rPr>
              <a:t>月日</a:t>
            </a:r>
            <a:r>
              <a:rPr lang="en-US" altLang="zh-CN" sz="15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sz="1500" dirty="0" smtClean="0">
                <a:solidFill>
                  <a:schemeClr val="bg1"/>
                </a:solidFill>
                <a:latin typeface="+mj-ea"/>
                <a:ea typeface="+mj-ea"/>
              </a:rPr>
              <a:t>星期日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图形 10" descr="电池电量已满">
            <a:extLst>
              <a:ext uri="{FF2B5EF4-FFF2-40B4-BE49-F238E27FC236}">
                <a16:creationId xmlns="" xmlns:a16="http://schemas.microsoft.com/office/drawing/2014/main" id="{49714A66-A9E2-4FB4-AEFD-74EB6759C14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529753" y="-1630"/>
            <a:ext cx="494290" cy="385679"/>
          </a:xfrm>
          <a:prstGeom prst="rect">
            <a:avLst/>
          </a:prstGeom>
        </p:spPr>
      </p:pic>
      <p:cxnSp>
        <p:nvCxnSpPr>
          <p:cNvPr id="25" name="PA_直接连接符 17">
            <a:extLst>
              <a:ext uri="{FF2B5EF4-FFF2-40B4-BE49-F238E27FC236}">
                <a16:creationId xmlns="" xmlns:a16="http://schemas.microsoft.com/office/drawing/2014/main" id="{AAF4AFED-209A-4A92-A503-AEF142CEF427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264480" y="2259535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A_直接连接符 17">
            <a:extLst>
              <a:ext uri="{FF2B5EF4-FFF2-40B4-BE49-F238E27FC236}">
                <a16:creationId xmlns="" xmlns:a16="http://schemas.microsoft.com/office/drawing/2014/main" id="{BF556577-316E-47BF-A1EF-D82C15978B5E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264480" y="2259535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A_直接连接符 17">
            <a:extLst>
              <a:ext uri="{FF2B5EF4-FFF2-40B4-BE49-F238E27FC236}">
                <a16:creationId xmlns="" xmlns:a16="http://schemas.microsoft.com/office/drawing/2014/main" id="{1F61051C-3EF0-41D8-9BBB-70E4889E7C6D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264480" y="2259535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7">
            <a:extLst>
              <a:ext uri="{FF2B5EF4-FFF2-40B4-BE49-F238E27FC236}">
                <a16:creationId xmlns="" xmlns:a16="http://schemas.microsoft.com/office/drawing/2014/main" id="{9D78AC76-97FC-4913-9891-B072533A6789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2264480" y="2259535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A_直接连接符 20">
            <a:extLst>
              <a:ext uri="{FF2B5EF4-FFF2-40B4-BE49-F238E27FC236}">
                <a16:creationId xmlns="" xmlns:a16="http://schemas.microsoft.com/office/drawing/2014/main" id="{9A00A842-FA22-496B-B87C-F2E01E66606C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2264480" y="2932359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A_直接连接符 20">
            <a:extLst>
              <a:ext uri="{FF2B5EF4-FFF2-40B4-BE49-F238E27FC236}">
                <a16:creationId xmlns="" xmlns:a16="http://schemas.microsoft.com/office/drawing/2014/main" id="{9F8BA3B8-BDF3-47A6-880E-25F1698669E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264480" y="2932359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A_直接连接符 20">
            <a:extLst>
              <a:ext uri="{FF2B5EF4-FFF2-40B4-BE49-F238E27FC236}">
                <a16:creationId xmlns="" xmlns:a16="http://schemas.microsoft.com/office/drawing/2014/main" id="{D1B9CE62-C817-403F-9D52-02D3129414C2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264480" y="2932359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A_直接连接符 20">
            <a:extLst>
              <a:ext uri="{FF2B5EF4-FFF2-40B4-BE49-F238E27FC236}">
                <a16:creationId xmlns="" xmlns:a16="http://schemas.microsoft.com/office/drawing/2014/main" id="{B5188B2B-BFEB-4F84-8679-7B382279B0F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264480" y="2932359"/>
            <a:ext cx="4562788" cy="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_文本框 23">
            <a:extLst>
              <a:ext uri="{FF2B5EF4-FFF2-40B4-BE49-F238E27FC236}">
                <a16:creationId xmlns="" xmlns:a16="http://schemas.microsoft.com/office/drawing/2014/main" id="{32C134A4-9C6C-4635-9CA1-C5029A6E698B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847523" y="3131749"/>
            <a:ext cx="14489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 smtClean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 </a:t>
            </a:r>
            <a:endParaRPr lang="en-US" altLang="zh-CN" sz="1350" dirty="0">
              <a:solidFill>
                <a:schemeClr val="bg1"/>
              </a:solidFill>
              <a:latin typeface="+mj-lt"/>
              <a:ea typeface="幼圆" panose="020105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="" xmlns:p14="http://schemas.microsoft.com/office/powerpoint/2010/main" val="3282486060"/>
      </p:ext>
    </p:extLst>
  </p:cSld>
  <p:clrMapOvr>
    <a:masterClrMapping/>
  </p:clrMapOvr>
  <p:transition spd="med" advTm="95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9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9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50"/>
                            </p:stCondLst>
                            <p:childTnLst>
                              <p:par>
                                <p:cTn id="8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25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750"/>
                            </p:stCondLst>
                            <p:childTnLst>
                              <p:par>
                                <p:cTn id="9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250"/>
                            </p:stCondLst>
                            <p:childTnLst>
                              <p:par>
                                <p:cTn id="9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750"/>
                            </p:stCondLst>
                            <p:childTnLst>
                              <p:par>
                                <p:cTn id="99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5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63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875E-6 -2.22045E-16 L 0.21159 -2.22045E-16 " pathEditMode="relative" rAng="0" ptsTypes="AA">
                                      <p:cBhvr>
                                        <p:cTn id="11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  <p:bldP spid="41" grpId="0" animBg="1"/>
      <p:bldP spid="41" grpId="1" animBg="1"/>
      <p:bldP spid="41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6" grpId="0"/>
      <p:bldP spid="33" grpId="0"/>
    </p:bldLst>
  </p:timing>
  <p:extLst mod="1">
    <p:ext uri="{E180D4A7-C9FB-4DFB-919C-405C955672EB}">
      <p14:showEvtLst xmlns="" xmlns:p14="http://schemas.microsoft.com/office/powerpoint/2010/main">
        <p14:playEvt time="0" objId="3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7831" y="747346"/>
            <a:ext cx="709539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谈判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  通过相互影响和说服，双方或多方确定自己将付出什么，希望得到什么，进而提出建议的解决方案，并且就共同的行动路线达成一致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3976421" y="318069"/>
            <a:ext cx="1191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  <a:cs typeface="Verdana" panose="020B0604030504040204" pitchFamily="34" charset="0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+mj-ea"/>
              <a:ea typeface="+mj-ea"/>
              <a:cs typeface="Verdana" panose="020B0604030504040204" pitchFamily="34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296392" y="1259566"/>
            <a:ext cx="4551218" cy="77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240035" y="1980075"/>
            <a:ext cx="267629" cy="2676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1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>
            <a:cxnSpLocks/>
            <a:stCxn id="25" idx="6"/>
            <a:endCxn id="55" idx="1"/>
          </p:cNvCxnSpPr>
          <p:nvPr/>
        </p:nvCxnSpPr>
        <p:spPr>
          <a:xfrm flipV="1">
            <a:off x="2507664" y="2111804"/>
            <a:ext cx="906170" cy="2085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6523624" y="2575198"/>
            <a:ext cx="267629" cy="2676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2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5729401" y="2717129"/>
            <a:ext cx="794223" cy="0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2256436" y="3159085"/>
            <a:ext cx="267629" cy="2676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3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/>
          <p:cNvCxnSpPr>
            <a:stCxn id="61" idx="6"/>
            <a:endCxn id="63" idx="1"/>
          </p:cNvCxnSpPr>
          <p:nvPr/>
        </p:nvCxnSpPr>
        <p:spPr>
          <a:xfrm flipV="1">
            <a:off x="2524065" y="3288250"/>
            <a:ext cx="889769" cy="4650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13834" y="2464435"/>
            <a:ext cx="2315567" cy="430604"/>
            <a:chOff x="4551778" y="2771564"/>
            <a:chExt cx="3087423" cy="574138"/>
          </a:xfrm>
        </p:grpSpPr>
        <p:sp>
          <p:nvSpPr>
            <p:cNvPr id="58" name="圆角矩形 57"/>
            <p:cNvSpPr/>
            <p:nvPr/>
          </p:nvSpPr>
          <p:spPr>
            <a:xfrm>
              <a:off x="4551778" y="2771564"/>
              <a:ext cx="3087423" cy="5741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798139" y="2833252"/>
              <a:ext cx="2092880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构筑谈判基础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13834" y="1896502"/>
            <a:ext cx="2315567" cy="430604"/>
            <a:chOff x="4551778" y="2014320"/>
            <a:chExt cx="3087423" cy="574138"/>
          </a:xfrm>
        </p:grpSpPr>
        <p:sp>
          <p:nvSpPr>
            <p:cNvPr id="55" name="圆角矩形 54"/>
            <p:cNvSpPr/>
            <p:nvPr/>
          </p:nvSpPr>
          <p:spPr>
            <a:xfrm>
              <a:off x="4551778" y="2014320"/>
              <a:ext cx="3087423" cy="57413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矩形 43"/>
            <p:cNvSpPr/>
            <p:nvPr/>
          </p:nvSpPr>
          <p:spPr>
            <a:xfrm>
              <a:off x="4799955" y="2071795"/>
              <a:ext cx="1785104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谈判的选择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13834" y="3072948"/>
            <a:ext cx="2315567" cy="430604"/>
            <a:chOff x="4551778" y="3582914"/>
            <a:chExt cx="3087423" cy="574138"/>
          </a:xfrm>
        </p:grpSpPr>
        <p:sp>
          <p:nvSpPr>
            <p:cNvPr id="63" name="圆角矩形 62"/>
            <p:cNvSpPr/>
            <p:nvPr/>
          </p:nvSpPr>
          <p:spPr>
            <a:xfrm>
              <a:off x="4551778" y="3582914"/>
              <a:ext cx="3087423" cy="57413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4807406" y="3641277"/>
              <a:ext cx="2708434" cy="492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谈判的策划与准备</a:t>
              </a:r>
              <a:endParaRPr lang="zh-CN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6" name="流程图: 联系 24">
            <a:extLst>
              <a:ext uri="{FF2B5EF4-FFF2-40B4-BE49-F238E27FC236}">
                <a16:creationId xmlns="" xmlns:a16="http://schemas.microsoft.com/office/drawing/2014/main" id="{FC6E10E4-231E-43DA-8E19-3BC12CCBB98E}"/>
              </a:ext>
            </a:extLst>
          </p:cNvPr>
          <p:cNvSpPr/>
          <p:nvPr/>
        </p:nvSpPr>
        <p:spPr>
          <a:xfrm>
            <a:off x="4411226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流程图: 联系 25">
            <a:extLst>
              <a:ext uri="{FF2B5EF4-FFF2-40B4-BE49-F238E27FC236}">
                <a16:creationId xmlns="" xmlns:a16="http://schemas.microsoft.com/office/drawing/2014/main" id="{025AF331-E369-4A07-A443-B0999162E8CD}"/>
              </a:ext>
            </a:extLst>
          </p:cNvPr>
          <p:cNvSpPr/>
          <p:nvPr/>
        </p:nvSpPr>
        <p:spPr>
          <a:xfrm>
            <a:off x="4539814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流程图: 联系 26">
            <a:extLst>
              <a:ext uri="{FF2B5EF4-FFF2-40B4-BE49-F238E27FC236}">
                <a16:creationId xmlns="" xmlns:a16="http://schemas.microsoft.com/office/drawing/2014/main" id="{983187ED-FB06-4E70-8AE2-866F936F8959}"/>
              </a:ext>
            </a:extLst>
          </p:cNvPr>
          <p:cNvSpPr/>
          <p:nvPr/>
        </p:nvSpPr>
        <p:spPr>
          <a:xfrm>
            <a:off x="4664508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="" xmlns:p14="http://schemas.microsoft.com/office/powerpoint/2010/main" val="3461971070"/>
      </p:ext>
    </p:extLst>
  </p:cSld>
  <p:clrMapOvr>
    <a:masterClrMapping/>
  </p:clrMapOvr>
  <p:transition spd="slow" advTm="77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5" grpId="0" animBg="1"/>
      <p:bldP spid="56" grpId="0" animBg="1"/>
      <p:bldP spid="61" grpId="0" animBg="1"/>
      <p:bldP spid="26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18891242">
            <a:off x="4032000" y="1376136"/>
            <a:ext cx="1080000" cy="108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20"/>
          <p:cNvSpPr txBox="1"/>
          <p:nvPr/>
        </p:nvSpPr>
        <p:spPr>
          <a:xfrm>
            <a:off x="3169919" y="2927119"/>
            <a:ext cx="278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谈判的选择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24" name="PA_直接连接符 23"/>
          <p:cNvCxnSpPr>
            <a:cxnSpLocks/>
            <a:stCxn id="32" idx="1"/>
          </p:cNvCxnSpPr>
          <p:nvPr>
            <p:custDataLst>
              <p:tags r:id="rId2"/>
            </p:custDataLst>
          </p:nvPr>
        </p:nvCxnSpPr>
        <p:spPr>
          <a:xfrm>
            <a:off x="4572000" y="263518"/>
            <a:ext cx="0" cy="888945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4411226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流程图: 联系 25"/>
          <p:cNvSpPr/>
          <p:nvPr/>
        </p:nvSpPr>
        <p:spPr>
          <a:xfrm>
            <a:off x="4539814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流程图: 联系 26"/>
          <p:cNvSpPr/>
          <p:nvPr/>
        </p:nvSpPr>
        <p:spPr>
          <a:xfrm>
            <a:off x="4664508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: 圆顶角 31">
            <a:extLst>
              <a:ext uri="{FF2B5EF4-FFF2-40B4-BE49-F238E27FC236}">
                <a16:creationId xmlns="" xmlns:a16="http://schemas.microsoft.com/office/drawing/2014/main" id="{4F5B0504-9D3C-4110-AD5C-CA43A15A2E94}"/>
              </a:ext>
            </a:extLst>
          </p:cNvPr>
          <p:cNvSpPr/>
          <p:nvPr/>
        </p:nvSpPr>
        <p:spPr>
          <a:xfrm>
            <a:off x="3841082" y="153790"/>
            <a:ext cx="1461837" cy="109728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pic>
        <p:nvPicPr>
          <p:cNvPr id="33" name="图形 32" descr="电池电量已满">
            <a:extLst>
              <a:ext uri="{FF2B5EF4-FFF2-40B4-BE49-F238E27FC236}">
                <a16:creationId xmlns="" xmlns:a16="http://schemas.microsoft.com/office/drawing/2014/main" id="{CBF88353-08B5-497E-B502-567FFEB337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30851" y="-42672"/>
            <a:ext cx="494290" cy="385679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96F10134-A022-4B28-91C1-57DBBE879F2B}"/>
              </a:ext>
            </a:extLst>
          </p:cNvPr>
          <p:cNvSpPr txBox="1"/>
          <p:nvPr/>
        </p:nvSpPr>
        <p:spPr>
          <a:xfrm>
            <a:off x="4049046" y="1466012"/>
            <a:ext cx="1045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</a:rPr>
              <a:t>PART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0CBD06CF-7772-480E-B881-AE905CCC6901}"/>
              </a:ext>
            </a:extLst>
          </p:cNvPr>
          <p:cNvSpPr txBox="1"/>
          <p:nvPr/>
        </p:nvSpPr>
        <p:spPr>
          <a:xfrm>
            <a:off x="1" y="42924"/>
            <a:ext cx="8450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  <a:latin typeface="+mj-lt"/>
              </a:rPr>
              <a:t>LOGO</a:t>
            </a:r>
            <a:endParaRPr lang="zh-CN" altLang="en-US" sz="15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7" name="PA_直接连接符 46">
            <a:extLst>
              <a:ext uri="{FF2B5EF4-FFF2-40B4-BE49-F238E27FC236}">
                <a16:creationId xmlns="" xmlns:a16="http://schemas.microsoft.com/office/drawing/2014/main" id="{5EF8AD88-8016-46C1-BDC7-90C1F33CB74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1009650" y="150167"/>
            <a:ext cx="721042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PA_组合 2">
            <a:extLst>
              <a:ext uri="{FF2B5EF4-FFF2-40B4-BE49-F238E27FC236}">
                <a16:creationId xmlns="" xmlns:a16="http://schemas.microsoft.com/office/drawing/2014/main" id="{7D22E988-F83F-419A-A1BD-A333D9E044F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396818" y="2373731"/>
            <a:ext cx="323537" cy="756644"/>
            <a:chOff x="5862424" y="3164975"/>
            <a:chExt cx="431382" cy="100885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0E9100DA-95A9-412A-9EC6-B5957336F816}"/>
                </a:ext>
              </a:extLst>
            </p:cNvPr>
            <p:cNvSpPr/>
            <p:nvPr/>
          </p:nvSpPr>
          <p:spPr>
            <a:xfrm>
              <a:off x="5862424" y="3164975"/>
              <a:ext cx="431382" cy="1008858"/>
            </a:xfrm>
            <a:custGeom>
              <a:avLst/>
              <a:gdLst/>
              <a:ahLst/>
              <a:cxnLst/>
              <a:rect l="0" t="0" r="0" b="0"/>
              <a:pathLst>
                <a:path w="431382" h="1008858">
                  <a:moveTo>
                    <a:pt x="0" y="0"/>
                  </a:moveTo>
                  <a:lnTo>
                    <a:pt x="431381" y="0"/>
                  </a:lnTo>
                  <a:lnTo>
                    <a:pt x="431381" y="1008857"/>
                  </a:lnTo>
                  <a:lnTo>
                    <a:pt x="0" y="1008857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PA_矩形 40">
              <a:extLst>
                <a:ext uri="{FF2B5EF4-FFF2-40B4-BE49-F238E27FC236}">
                  <a16:creationId xmlns="" xmlns:a16="http://schemas.microsoft.com/office/drawing/2014/main" id="{D18AFE46-28E3-4585-A894-44DF9A99A6D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8891242">
              <a:off x="5955541" y="3223501"/>
              <a:ext cx="280918" cy="278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3" name="PA_组合 12">
            <a:extLst>
              <a:ext uri="{FF2B5EF4-FFF2-40B4-BE49-F238E27FC236}">
                <a16:creationId xmlns="" xmlns:a16="http://schemas.microsoft.com/office/drawing/2014/main" id="{070F2521-72C9-4F56-91D5-EA3942DB4F1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314774" y="1805126"/>
            <a:ext cx="514452" cy="1075584"/>
            <a:chOff x="5753032" y="2406835"/>
            <a:chExt cx="685936" cy="1434112"/>
          </a:xfrm>
        </p:grpSpPr>
        <p:grpSp>
          <p:nvGrpSpPr>
            <p:cNvPr id="11" name="PA_组合 10">
              <a:extLst>
                <a:ext uri="{FF2B5EF4-FFF2-40B4-BE49-F238E27FC236}">
                  <a16:creationId xmlns="" xmlns:a16="http://schemas.microsoft.com/office/drawing/2014/main" id="{1B55C015-3335-4BAD-8466-238A816B2337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5753032" y="2508436"/>
              <a:ext cx="685935" cy="1332511"/>
              <a:chOff x="5753032" y="2508436"/>
              <a:chExt cx="685935" cy="1332511"/>
            </a:xfrm>
            <a:noFill/>
          </p:grpSpPr>
          <p:sp>
            <p:nvSpPr>
              <p:cNvPr id="23" name="PA_矩形 22">
                <a:extLst>
                  <a:ext uri="{FF2B5EF4-FFF2-40B4-BE49-F238E27FC236}">
                    <a16:creationId xmlns="" xmlns:a16="http://schemas.microsoft.com/office/drawing/2014/main" id="{D769E518-0354-4D64-AA6D-BA822B2DF534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18891242">
                <a:off x="5853484" y="3255465"/>
                <a:ext cx="485030" cy="48503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="" xmlns:a16="http://schemas.microsoft.com/office/drawing/2014/main" id="{C6F0A92D-08E1-4907-96BD-E382C60EE9CE}"/>
                  </a:ext>
                </a:extLst>
              </p:cNvPr>
              <p:cNvSpPr/>
              <p:nvPr/>
            </p:nvSpPr>
            <p:spPr>
              <a:xfrm>
                <a:off x="5753032" y="2508436"/>
                <a:ext cx="685935" cy="1332511"/>
              </a:xfrm>
              <a:custGeom>
                <a:avLst/>
                <a:gdLst/>
                <a:ahLst/>
                <a:cxnLst/>
                <a:rect l="0" t="0" r="0" b="0"/>
                <a:pathLst>
                  <a:path w="685935" h="1332511">
                    <a:moveTo>
                      <a:pt x="0" y="0"/>
                    </a:moveTo>
                    <a:lnTo>
                      <a:pt x="685934" y="0"/>
                    </a:lnTo>
                    <a:lnTo>
                      <a:pt x="685934" y="1332510"/>
                    </a:lnTo>
                    <a:lnTo>
                      <a:pt x="0" y="133251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56351994-B1AD-4C0A-92CD-819678D860C5}"/>
                </a:ext>
              </a:extLst>
            </p:cNvPr>
            <p:cNvSpPr/>
            <p:nvPr/>
          </p:nvSpPr>
          <p:spPr>
            <a:xfrm>
              <a:off x="5753032" y="2406835"/>
              <a:ext cx="685936" cy="1434112"/>
            </a:xfrm>
            <a:custGeom>
              <a:avLst/>
              <a:gdLst/>
              <a:ahLst/>
              <a:cxnLst/>
              <a:rect l="0" t="0" r="0" b="0"/>
              <a:pathLst>
                <a:path w="685936" h="1434112">
                  <a:moveTo>
                    <a:pt x="0" y="0"/>
                  </a:moveTo>
                  <a:lnTo>
                    <a:pt x="685935" y="0"/>
                  </a:lnTo>
                  <a:lnTo>
                    <a:pt x="685935" y="1434111"/>
                  </a:lnTo>
                  <a:lnTo>
                    <a:pt x="0" y="1434111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9073F43-9602-4666-9D04-5A2D29362AF9}"/>
              </a:ext>
            </a:extLst>
          </p:cNvPr>
          <p:cNvSpPr/>
          <p:nvPr/>
        </p:nvSpPr>
        <p:spPr>
          <a:xfrm>
            <a:off x="3044850" y="3463451"/>
            <a:ext cx="2327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dirty="0" smtClean="0">
                <a:solidFill>
                  <a:schemeClr val="bg1">
                    <a:lumMod val="95000"/>
                  </a:schemeClr>
                </a:solidFill>
                <a:cs typeface="Arial Unicode MS" panose="020B0604020202020204" pitchFamily="34" charset="-122"/>
              </a:rPr>
              <a:t> </a:t>
            </a:r>
            <a:endParaRPr lang="zh-CN" altLang="en-US" sz="1350" dirty="0">
              <a:solidFill>
                <a:schemeClr val="bg1">
                  <a:lumMod val="95000"/>
                </a:schemeClr>
              </a:solidFill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7731089"/>
      </p:ext>
    </p:extLst>
  </p:cSld>
  <p:clrMapOvr>
    <a:masterClrMapping/>
  </p:clrMapOvr>
  <p:transition spd="slow" advTm="55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75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34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3.7037E-6 L 0 -0.07222 " pathEditMode="relative" rAng="0" ptsTypes="AA">
                                      <p:cBhvr>
                                        <p:cTn id="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5" grpId="0" animBg="1"/>
      <p:bldP spid="26" grpId="0" animBg="1"/>
      <p:bldP spid="27" grpId="0" animBg="1"/>
      <p:bldP spid="32" grpId="0" animBg="1"/>
      <p:bldP spid="37" grpId="0"/>
      <p:bldP spid="37" grpId="1"/>
      <p:bldP spid="37" grpId="2"/>
      <p:bldP spid="40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流程图: 联系 16"/>
          <p:cNvSpPr/>
          <p:nvPr/>
        </p:nvSpPr>
        <p:spPr>
          <a:xfrm>
            <a:off x="4411226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流程图: 联系 17"/>
          <p:cNvSpPr/>
          <p:nvPr/>
        </p:nvSpPr>
        <p:spPr>
          <a:xfrm>
            <a:off x="4539814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流程图: 联系 18"/>
          <p:cNvSpPr/>
          <p:nvPr/>
        </p:nvSpPr>
        <p:spPr>
          <a:xfrm>
            <a:off x="4664508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文本框 19"/>
          <p:cNvSpPr txBox="1"/>
          <p:nvPr/>
        </p:nvSpPr>
        <p:spPr>
          <a:xfrm>
            <a:off x="3345605" y="372371"/>
            <a:ext cx="247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谈判的选择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1" name="直接连接符 20"/>
          <p:cNvCxnSpPr>
            <a:cxnSpLocks/>
          </p:cNvCxnSpPr>
          <p:nvPr/>
        </p:nvCxnSpPr>
        <p:spPr>
          <a:xfrm>
            <a:off x="5817151" y="660912"/>
            <a:ext cx="98050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>
            <a:off x="2207450" y="660910"/>
            <a:ext cx="976231" cy="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83929" y="1550583"/>
            <a:ext cx="3111689" cy="2176330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圆角矩形 28"/>
          <p:cNvSpPr/>
          <p:nvPr/>
        </p:nvSpPr>
        <p:spPr>
          <a:xfrm>
            <a:off x="455903" y="3876463"/>
            <a:ext cx="3139715" cy="593678"/>
          </a:xfrm>
          <a:prstGeom prst="round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此处添加文本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701999" y="2325609"/>
            <a:ext cx="4288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当谈判的成本可能超过</a:t>
            </a:r>
            <a:endParaRPr lang="en-US" altLang="zh-CN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可能获得的利益时。</a:t>
            </a:r>
            <a:endParaRPr lang="en-US" altLang="zh-CN" sz="32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43257" y="149537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什么时候你不应当谈判？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572000" y="1550583"/>
            <a:ext cx="0" cy="217633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思考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4137" y="1367246"/>
            <a:ext cx="3126378" cy="25429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7726039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0" grpId="1"/>
      <p:bldP spid="28" grpId="0" animBg="1"/>
      <p:bldP spid="29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783399" y="1672747"/>
            <a:ext cx="1192720" cy="1181687"/>
            <a:chOff x="1389181" y="2219178"/>
            <a:chExt cx="1590293" cy="1575582"/>
          </a:xfrm>
        </p:grpSpPr>
        <p:sp>
          <p:nvSpPr>
            <p:cNvPr id="30" name="椭圆 29"/>
            <p:cNvSpPr/>
            <p:nvPr/>
          </p:nvSpPr>
          <p:spPr>
            <a:xfrm>
              <a:off x="1389181" y="2219178"/>
              <a:ext cx="1590293" cy="157558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22588" y="2776136"/>
              <a:ext cx="106695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时间</a:t>
              </a:r>
              <a:endParaRPr lang="zh-CN" altLang="en-US" sz="2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1816356" y="2681380"/>
            <a:ext cx="1027374" cy="718037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2797261" y="3097058"/>
            <a:ext cx="903881" cy="822960"/>
            <a:chOff x="4051107" y="4234374"/>
            <a:chExt cx="1205175" cy="1097280"/>
          </a:xfrm>
        </p:grpSpPr>
        <p:sp>
          <p:nvSpPr>
            <p:cNvPr id="33" name="椭圆 32"/>
            <p:cNvSpPr/>
            <p:nvPr/>
          </p:nvSpPr>
          <p:spPr>
            <a:xfrm>
              <a:off x="4051107" y="4234374"/>
              <a:ext cx="1153551" cy="10972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246962" y="4388054"/>
              <a:ext cx="100932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金钱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54842" y="1890347"/>
            <a:ext cx="2020726" cy="2037231"/>
            <a:chOff x="4045920" y="4200860"/>
            <a:chExt cx="1158738" cy="1130794"/>
          </a:xfrm>
        </p:grpSpPr>
        <p:sp>
          <p:nvSpPr>
            <p:cNvPr id="29" name="椭圆 28"/>
            <p:cNvSpPr/>
            <p:nvPr/>
          </p:nvSpPr>
          <p:spPr>
            <a:xfrm>
              <a:off x="4051107" y="4234374"/>
              <a:ext cx="1153551" cy="10972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045920" y="4200860"/>
              <a:ext cx="1113602" cy="896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3300" dirty="0" smtClean="0">
                <a:solidFill>
                  <a:schemeClr val="bg1"/>
                </a:solidFill>
              </a:endParaRPr>
            </a:p>
            <a:p>
              <a:r>
                <a:rPr lang="zh-CN" altLang="en-US" sz="33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对谈判成功的把握</a:t>
              </a:r>
              <a:endParaRPr lang="zh-CN" altLang="en-US" sz="33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37" name="直接连接符 36"/>
          <p:cNvCxnSpPr/>
          <p:nvPr/>
        </p:nvCxnSpPr>
        <p:spPr>
          <a:xfrm flipV="1">
            <a:off x="3644829" y="3143794"/>
            <a:ext cx="1301640" cy="36374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图: 联系 56"/>
          <p:cNvSpPr/>
          <p:nvPr/>
        </p:nvSpPr>
        <p:spPr>
          <a:xfrm>
            <a:off x="4411226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8" name="流程图: 联系 57"/>
          <p:cNvSpPr/>
          <p:nvPr/>
        </p:nvSpPr>
        <p:spPr>
          <a:xfrm>
            <a:off x="4539814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9" name="流程图: 联系 58"/>
          <p:cNvSpPr/>
          <p:nvPr/>
        </p:nvSpPr>
        <p:spPr>
          <a:xfrm>
            <a:off x="4664508" y="4955184"/>
            <a:ext cx="70139" cy="7793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D57410AF-3136-490E-8015-2E80BD7D6BA6}"/>
              </a:ext>
            </a:extLst>
          </p:cNvPr>
          <p:cNvSpPr txBox="1"/>
          <p:nvPr/>
        </p:nvSpPr>
        <p:spPr>
          <a:xfrm>
            <a:off x="2250831" y="345994"/>
            <a:ext cx="4141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谈判的选择 </a:t>
            </a:r>
            <a:endParaRPr lang="en-US" altLang="zh-CN" sz="3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成本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9CC9EC9A-7CE6-4971-AA7E-75E6FDF407E0}"/>
              </a:ext>
            </a:extLst>
          </p:cNvPr>
          <p:cNvCxnSpPr>
            <a:cxnSpLocks/>
          </p:cNvCxnSpPr>
          <p:nvPr/>
        </p:nvCxnSpPr>
        <p:spPr>
          <a:xfrm>
            <a:off x="6186428" y="669705"/>
            <a:ext cx="98050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="" xmlns:a16="http://schemas.microsoft.com/office/drawing/2014/main" id="{5A647A0B-C447-4E20-AF07-8D24197639B8}"/>
              </a:ext>
            </a:extLst>
          </p:cNvPr>
          <p:cNvCxnSpPr>
            <a:cxnSpLocks/>
          </p:cNvCxnSpPr>
          <p:nvPr/>
        </p:nvCxnSpPr>
        <p:spPr>
          <a:xfrm>
            <a:off x="1926096" y="643325"/>
            <a:ext cx="976231" cy="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7782692"/>
      </p:ext>
    </p:extLst>
  </p:cSld>
  <p:clrMapOvr>
    <a:masterClrMapping/>
  </p:clrMapOvr>
  <p:transition spd="slow" advTm="8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52" grpId="0"/>
      <p:bldP spid="5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2D78B"/>
      </a:accent1>
      <a:accent2>
        <a:srgbClr val="7FBC40"/>
      </a:accent2>
      <a:accent3>
        <a:srgbClr val="4AA03F"/>
      </a:accent3>
      <a:accent4>
        <a:srgbClr val="37782F"/>
      </a:accent4>
      <a:accent5>
        <a:srgbClr val="15884A"/>
      </a:accent5>
      <a:accent6>
        <a:srgbClr val="7A9156"/>
      </a:accent6>
      <a:hlink>
        <a:srgbClr val="B2D78B"/>
      </a:hlink>
      <a:folHlink>
        <a:srgbClr val="BFBFBF"/>
      </a:folHlink>
    </a:clrScheme>
    <a:fontScheme name="自定义 1">
      <a:majorFont>
        <a:latin typeface="Arial"/>
        <a:ea typeface="幼圆"/>
        <a:cs typeface=""/>
      </a:majorFont>
      <a:minorFont>
        <a:latin typeface="Arial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712</Words>
  <Application>Microsoft Office PowerPoint</Application>
  <PresentationFormat>全屏显示(16:9)</PresentationFormat>
  <Paragraphs>156</Paragraphs>
  <Slides>28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Janice</dc:creator>
  <cp:lastModifiedBy>Admin</cp:lastModifiedBy>
  <cp:revision>46</cp:revision>
  <dcterms:created xsi:type="dcterms:W3CDTF">2017-05-19T14:24:06Z</dcterms:created>
  <dcterms:modified xsi:type="dcterms:W3CDTF">2017-07-27T09:45:00Z</dcterms:modified>
</cp:coreProperties>
</file>