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64" r:id="rId3"/>
    <p:sldId id="365" r:id="rId4"/>
    <p:sldId id="358" r:id="rId5"/>
    <p:sldId id="275" r:id="rId6"/>
    <p:sldId id="276" r:id="rId7"/>
    <p:sldId id="284" r:id="rId8"/>
    <p:sldId id="257" r:id="rId9"/>
    <p:sldId id="366" r:id="rId10"/>
    <p:sldId id="263" r:id="rId11"/>
    <p:sldId id="264" r:id="rId12"/>
    <p:sldId id="267" r:id="rId13"/>
    <p:sldId id="268" r:id="rId14"/>
    <p:sldId id="359" r:id="rId15"/>
    <p:sldId id="265" r:id="rId16"/>
    <p:sldId id="270" r:id="rId17"/>
    <p:sldId id="271" r:id="rId18"/>
    <p:sldId id="361" r:id="rId19"/>
    <p:sldId id="266" r:id="rId20"/>
    <p:sldId id="273" r:id="rId21"/>
    <p:sldId id="329" r:id="rId22"/>
    <p:sldId id="330" r:id="rId23"/>
    <p:sldId id="274" r:id="rId24"/>
    <p:sldId id="331" r:id="rId25"/>
    <p:sldId id="362" r:id="rId26"/>
    <p:sldId id="303" r:id="rId27"/>
    <p:sldId id="258" r:id="rId28"/>
    <p:sldId id="283" r:id="rId29"/>
    <p:sldId id="285" r:id="rId30"/>
    <p:sldId id="259" r:id="rId31"/>
    <p:sldId id="286" r:id="rId32"/>
    <p:sldId id="333" r:id="rId33"/>
    <p:sldId id="287" r:id="rId34"/>
    <p:sldId id="292" r:id="rId35"/>
    <p:sldId id="293" r:id="rId36"/>
    <p:sldId id="298" r:id="rId37"/>
    <p:sldId id="300" r:id="rId38"/>
    <p:sldId id="363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95" autoAdjust="0"/>
    <p:restoredTop sz="94660"/>
  </p:normalViewPr>
  <p:slideViewPr>
    <p:cSldViewPr showGuides="1">
      <p:cViewPr varScale="1">
        <p:scale>
          <a:sx n="84" d="100"/>
          <a:sy n="84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09B2-F5E9-4553-8A49-C6998A31F2B4}" type="datetimeFigureOut">
              <a:rPr lang="zh-CN" altLang="en-US" smtClean="0"/>
              <a:t>2017-07-26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11EB4-321E-42E3-A72D-7025DDC566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11EB4-321E-42E3-A72D-7025DDC5664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620713"/>
            <a:ext cx="2060178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61104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263" y="928671"/>
            <a:ext cx="7772400" cy="1214446"/>
          </a:xfrm>
        </p:spPr>
        <p:txBody>
          <a:bodyPr/>
          <a:lstStyle/>
          <a:p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3357562"/>
            <a:ext cx="5094604" cy="1599564"/>
          </a:xfrm>
        </p:spPr>
        <p:txBody>
          <a:bodyPr/>
          <a:lstStyle/>
          <a:p>
            <a:r>
              <a:rPr lang="zh-CN" altLang="en-US" sz="2800" dirty="0" smtClean="0"/>
              <a:t>事业二部</a:t>
            </a:r>
            <a:endParaRPr lang="en-US" altLang="zh-CN" sz="2800" dirty="0" smtClean="0"/>
          </a:p>
          <a:p>
            <a:r>
              <a:rPr lang="zh-CN" altLang="en-US" sz="2800" dirty="0" smtClean="0"/>
              <a:t>简梓敏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4143380"/>
            <a:ext cx="3449955" cy="25406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核心素养的内容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sz="2800" dirty="0"/>
              <a:t>三个方面</a:t>
            </a:r>
          </a:p>
          <a:p>
            <a:r>
              <a:rPr lang="zh-CN" altLang="en-US" sz="2800" dirty="0"/>
              <a:t>六大素养</a:t>
            </a:r>
          </a:p>
          <a:p>
            <a:r>
              <a:rPr lang="zh-CN" altLang="en-US" sz="2800" dirty="0"/>
              <a:t>十八个基本要点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05" y="1541145"/>
            <a:ext cx="4311015" cy="4114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450" y="4940935"/>
            <a:ext cx="232791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“国家标准”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三个方面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文化基础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习得</a:t>
            </a:r>
            <a:r>
              <a:rPr lang="zh-CN" altLang="en-US" dirty="0">
                <a:solidFill>
                  <a:srgbClr val="FF0000"/>
                </a:solidFill>
              </a:rPr>
              <a:t>人文、科学</a:t>
            </a:r>
            <a:r>
              <a:rPr lang="zh-CN" altLang="en-US" dirty="0"/>
              <a:t>等各领域的知识和技能，掌握和运用</a:t>
            </a:r>
            <a:r>
              <a:rPr lang="zh-CN" altLang="en-US" dirty="0">
                <a:solidFill>
                  <a:srgbClr val="FF0000"/>
                </a:solidFill>
              </a:rPr>
              <a:t>人类优秀智慧成果</a:t>
            </a:r>
            <a:r>
              <a:rPr lang="zh-CN" altLang="en-US" dirty="0"/>
              <a:t>，涵养内在精神，追求真善美的统一，发展成为</a:t>
            </a:r>
            <a:r>
              <a:rPr lang="zh-CN" altLang="en-US" dirty="0">
                <a:solidFill>
                  <a:srgbClr val="FF0000"/>
                </a:solidFill>
              </a:rPr>
              <a:t>有宽厚文化基础、有更高精神追求</a:t>
            </a:r>
            <a:r>
              <a:rPr lang="zh-CN" altLang="en-US" dirty="0"/>
              <a:t>的人。</a:t>
            </a:r>
          </a:p>
          <a:p>
            <a:r>
              <a:rPr lang="zh-CN" altLang="en-US" dirty="0"/>
              <a:t>六大素养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人文底蕴</a:t>
            </a:r>
            <a:r>
              <a:rPr lang="zh-CN" altLang="en-US" dirty="0"/>
              <a:t>：学生在学习、理解、运用人文领域知识和技能等方面所形成的</a:t>
            </a:r>
            <a:r>
              <a:rPr lang="zh-CN" altLang="en-US" dirty="0">
                <a:solidFill>
                  <a:srgbClr val="FF0000"/>
                </a:solidFill>
              </a:rPr>
              <a:t>基本能力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情感态度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价值取向</a:t>
            </a:r>
            <a:r>
              <a:rPr lang="zh-CN" altLang="en-US" dirty="0"/>
              <a:t>。</a:t>
            </a:r>
            <a:r>
              <a:rPr lang="zh-CN" altLang="en-US" u="sng" dirty="0"/>
              <a:t>人文积淀、人文情怀、审美情趣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六大素养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科学精神</a:t>
            </a:r>
            <a:r>
              <a:rPr lang="zh-CN" altLang="en-US" dirty="0"/>
              <a:t>：学生在学习、理解、运用科学知识和技能等方面所形成的</a:t>
            </a:r>
            <a:r>
              <a:rPr lang="zh-CN" altLang="en-US" dirty="0">
                <a:solidFill>
                  <a:srgbClr val="FF0000"/>
                </a:solidFill>
              </a:rPr>
              <a:t>价值标准、思维方式和行为表现</a:t>
            </a:r>
            <a:r>
              <a:rPr lang="zh-CN" altLang="en-US" dirty="0"/>
              <a:t>。</a:t>
            </a:r>
            <a:r>
              <a:rPr lang="zh-CN" altLang="en-US" u="sng" dirty="0"/>
              <a:t>理性思维、批判质疑、勇于探究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文化基础——人文底蕴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人文积淀</a:t>
            </a:r>
          </a:p>
          <a:p>
            <a:pPr marL="0" indent="0">
              <a:buNone/>
            </a:pPr>
            <a:r>
              <a:rPr lang="zh-CN" altLang="en-US" dirty="0"/>
              <a:t>    具有古今中外人文领域基本知识和成果的积累；</a:t>
            </a:r>
          </a:p>
          <a:p>
            <a:pPr marL="0" indent="0">
              <a:buNone/>
            </a:pPr>
            <a:r>
              <a:rPr lang="zh-CN" altLang="en-US" dirty="0"/>
              <a:t>    能理解和掌握人文思想中所蕴含的认识方法和实践方法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人文情怀</a:t>
            </a:r>
          </a:p>
          <a:p>
            <a:pPr marL="0" indent="0">
              <a:buNone/>
            </a:pPr>
            <a:r>
              <a:rPr lang="zh-CN" altLang="en-US" dirty="0"/>
              <a:t>    具有以人为本的意识，尊重、维护人的尊严和价值；</a:t>
            </a:r>
          </a:p>
          <a:p>
            <a:pPr marL="0" indent="0">
              <a:buNone/>
            </a:pPr>
            <a:r>
              <a:rPr lang="zh-CN" altLang="en-US" dirty="0"/>
              <a:t>    能关切人的生存、发展和幸福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审美情趣</a:t>
            </a:r>
          </a:p>
          <a:p>
            <a:pPr marL="0" indent="0">
              <a:buNone/>
            </a:pPr>
            <a:r>
              <a:rPr lang="zh-CN" altLang="en-US" dirty="0"/>
              <a:t>    具有艺术知识、技能与方法的积累；能理解和尊重文化艺术的多样性，具有发现、感知、欣赏、评价美的意识和基本能力；具有健康的审美价值取向；具有艺术表达和创意表现的兴趣和意识，能在生活中拓展和升华美 </a:t>
            </a:r>
          </a:p>
        </p:txBody>
      </p:sp>
      <p:pic>
        <p:nvPicPr>
          <p:cNvPr id="4" name="图片 3" descr="微信图片_201707262030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4688" y="500042"/>
            <a:ext cx="2109312" cy="14073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文化基础——科学精神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3268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理性思维</a:t>
            </a:r>
          </a:p>
          <a:p>
            <a:pPr marL="0" indent="0">
              <a:buNone/>
            </a:pPr>
            <a:r>
              <a:rPr lang="zh-CN" altLang="en-US"/>
              <a:t>    崇尚真知，能理解和掌握基本的科学原理和方法；</a:t>
            </a:r>
          </a:p>
          <a:p>
            <a:pPr marL="0" indent="0">
              <a:buNone/>
            </a:pPr>
            <a:r>
              <a:rPr lang="zh-CN" altLang="en-US"/>
              <a:t>    尊重事实和证据，有实证意识和严谨的求知态度；</a:t>
            </a:r>
          </a:p>
          <a:p>
            <a:pPr marL="0" indent="0">
              <a:buNone/>
            </a:pPr>
            <a:r>
              <a:rPr lang="zh-CN" altLang="en-US"/>
              <a:t>    逻辑清晰，用科学思维方式认识事物、解决问题等</a:t>
            </a:r>
          </a:p>
          <a:p>
            <a:r>
              <a:rPr lang="zh-CN" altLang="en-US">
                <a:solidFill>
                  <a:srgbClr val="FF0000"/>
                </a:solidFill>
              </a:rPr>
              <a:t>批判质疑</a:t>
            </a:r>
          </a:p>
          <a:p>
            <a:pPr marL="0" indent="0">
              <a:buNone/>
            </a:pPr>
            <a:r>
              <a:rPr lang="zh-CN" altLang="en-US"/>
              <a:t>    具有问题意识；能独立思考、独立判断；</a:t>
            </a:r>
          </a:p>
          <a:p>
            <a:pPr marL="0" indent="0">
              <a:buNone/>
            </a:pPr>
            <a:r>
              <a:rPr lang="zh-CN" altLang="en-US"/>
              <a:t>    思维缜密，能多角度、辩证分析问题，做出选择和决定</a:t>
            </a:r>
          </a:p>
          <a:p>
            <a:r>
              <a:rPr lang="zh-CN" altLang="en-US">
                <a:solidFill>
                  <a:srgbClr val="FF0000"/>
                </a:solidFill>
              </a:rPr>
              <a:t>勇于探究</a:t>
            </a:r>
          </a:p>
          <a:p>
            <a:pPr marL="0" indent="0">
              <a:buNone/>
            </a:pPr>
            <a:r>
              <a:rPr lang="zh-CN" altLang="en-US"/>
              <a:t>    具有好奇心和想象力；</a:t>
            </a:r>
          </a:p>
          <a:p>
            <a:pPr marL="0" indent="0">
              <a:buNone/>
            </a:pPr>
            <a:r>
              <a:rPr lang="zh-CN" altLang="en-US"/>
              <a:t>    不畏困难，有坚持不懈的探索精神；</a:t>
            </a:r>
          </a:p>
          <a:p>
            <a:pPr marL="0" indent="0">
              <a:buNone/>
            </a:pPr>
            <a:r>
              <a:rPr lang="zh-CN" altLang="en-US"/>
              <a:t>    大胆尝试，积极寻求有效的问题解决方法等</a:t>
            </a:r>
          </a:p>
        </p:txBody>
      </p:sp>
      <p:pic>
        <p:nvPicPr>
          <p:cNvPr id="4" name="图片 3" descr="微信图片_201707262036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34" y="4786322"/>
            <a:ext cx="2381266" cy="1785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2275205"/>
            <a:ext cx="7030720" cy="1716405"/>
          </a:xfrm>
        </p:spPr>
        <p:txBody>
          <a:bodyPr/>
          <a:lstStyle/>
          <a:p>
            <a:r>
              <a:rPr lang="zh-CN" altLang="en-US" sz="3200"/>
              <a:t>对照自己，评价一下自身的文化基础这一方面的核心素养</a:t>
            </a:r>
          </a:p>
        </p:txBody>
      </p:sp>
      <p:pic>
        <p:nvPicPr>
          <p:cNvPr id="4" name="图片 3" descr="微信图片_201707262039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000372"/>
            <a:ext cx="3405190" cy="34051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三个方面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自主发展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强调能</a:t>
            </a:r>
            <a:r>
              <a:rPr lang="zh-CN" altLang="en-US" dirty="0">
                <a:solidFill>
                  <a:srgbClr val="FF0000"/>
                </a:solidFill>
              </a:rPr>
              <a:t>有效管理自己的学习和生活</a:t>
            </a:r>
            <a:r>
              <a:rPr lang="zh-CN" altLang="en-US" dirty="0"/>
              <a:t>，认识和发现自我价值，发掘自身潜力，有效应对复杂多变的环境，成就出彩人生，发展成为有明确人生方向、有生活品质的人</a:t>
            </a:r>
          </a:p>
          <a:p>
            <a:r>
              <a:rPr lang="zh-CN" altLang="en-US" dirty="0"/>
              <a:t>六大素养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学会学习</a:t>
            </a:r>
            <a:r>
              <a:rPr lang="zh-CN" altLang="en-US" dirty="0"/>
              <a:t>：是学生在学习意识形成、学习方式方法选择、学习进程评估调控等方面的综合表现。</a:t>
            </a:r>
            <a:r>
              <a:rPr lang="zh-CN" altLang="en-US" u="sng" dirty="0">
                <a:solidFill>
                  <a:srgbClr val="FF0000"/>
                </a:solidFill>
              </a:rPr>
              <a:t>乐学善学、勤于反思、信息意识</a:t>
            </a:r>
          </a:p>
          <a:p>
            <a:r>
              <a:rPr lang="zh-CN" altLang="en-US" dirty="0">
                <a:sym typeface="+mn-ea"/>
              </a:rPr>
              <a:t>六大素养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健康生活</a:t>
            </a:r>
            <a:r>
              <a:rPr lang="zh-CN" altLang="en-US" dirty="0"/>
              <a:t>：是学生在认识自我、发展身心、规划人生等方面的综合表现。</a:t>
            </a:r>
            <a:r>
              <a:rPr lang="zh-CN" altLang="en-US" u="sng" dirty="0">
                <a:solidFill>
                  <a:srgbClr val="FF0000"/>
                </a:solidFill>
              </a:rPr>
              <a:t>珍爱生命、健全人格、自我管理</a:t>
            </a:r>
          </a:p>
          <a:p>
            <a:endParaRPr lang="zh-CN" alt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自主发展——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学会学习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乐学善学</a:t>
            </a:r>
          </a:p>
          <a:p>
            <a:pPr marL="0" indent="0">
              <a:buNone/>
            </a:pPr>
            <a:r>
              <a:rPr lang="zh-CN" altLang="en-US" dirty="0"/>
              <a:t>    认识和理解学习的价值，具有积极学习态度和浓厚学习兴趣；养成良好学习习惯，掌握适合自身的学习方法；能自主学习，具有终身学习的意识和能力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勤于反思</a:t>
            </a:r>
          </a:p>
          <a:p>
            <a:pPr marL="0" indent="0">
              <a:buNone/>
            </a:pPr>
            <a:r>
              <a:rPr lang="zh-CN" altLang="en-US" dirty="0"/>
              <a:t>    对自己的学习状态进行审视的意识和习惯，善于总结经验</a:t>
            </a:r>
          </a:p>
          <a:p>
            <a:pPr marL="0" indent="0">
              <a:buNone/>
            </a:pPr>
            <a:r>
              <a:rPr lang="zh-CN" altLang="en-US" dirty="0"/>
              <a:t>    根据不同情境和自身实际，选择或调整学习策略和方法等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信息意识</a:t>
            </a:r>
          </a:p>
          <a:p>
            <a:pPr marL="0" indent="0">
              <a:buNone/>
            </a:pPr>
            <a:r>
              <a:rPr lang="zh-CN" altLang="en-US" dirty="0"/>
              <a:t>    自觉、有效地获取、评估、鉴别、使用信息；</a:t>
            </a:r>
          </a:p>
          <a:p>
            <a:pPr marL="0" indent="0">
              <a:buNone/>
            </a:pPr>
            <a:r>
              <a:rPr lang="zh-CN" altLang="en-US" dirty="0"/>
              <a:t>    具有</a:t>
            </a:r>
            <a:r>
              <a:rPr lang="zh-CN" altLang="en-US" dirty="0">
                <a:solidFill>
                  <a:srgbClr val="FF0000"/>
                </a:solidFill>
              </a:rPr>
              <a:t>数字化生存能力</a:t>
            </a:r>
            <a:r>
              <a:rPr lang="zh-CN" altLang="en-US" dirty="0"/>
              <a:t>，主动适应“互联网+”等社会信息化发展趋势；具有网络伦理道德与信息安全意识等</a:t>
            </a:r>
          </a:p>
        </p:txBody>
      </p:sp>
      <p:pic>
        <p:nvPicPr>
          <p:cNvPr id="4" name="图片 3" descr="微信图片_201707262051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72" y="0"/>
            <a:ext cx="1428728" cy="19019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自主发展——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健康生活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珍爱生命</a:t>
            </a:r>
          </a:p>
          <a:p>
            <a:pPr marL="0" indent="0">
              <a:buNone/>
            </a:pPr>
            <a:r>
              <a:rPr lang="zh-CN" altLang="en-US" dirty="0"/>
              <a:t>    理解生命意义和人生价值；具有安全意识与自我保护能力</a:t>
            </a:r>
          </a:p>
          <a:p>
            <a:pPr marL="0" indent="0">
              <a:buNone/>
            </a:pPr>
            <a:r>
              <a:rPr lang="zh-CN" altLang="en-US" dirty="0"/>
              <a:t>    掌握适合自身的运动方法和技能，养成健康文明的行为习惯和生活方式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健全人格</a:t>
            </a:r>
          </a:p>
          <a:p>
            <a:pPr marL="0" indent="0">
              <a:buNone/>
            </a:pPr>
            <a:r>
              <a:rPr lang="zh-CN" altLang="en-US" dirty="0"/>
              <a:t>    具有积极的心理品质，自信自爱，坚韧乐观；</a:t>
            </a:r>
          </a:p>
          <a:p>
            <a:pPr marL="0" indent="0">
              <a:buNone/>
            </a:pPr>
            <a:r>
              <a:rPr lang="zh-CN" altLang="en-US" dirty="0"/>
              <a:t>    有自制力，能调节和管理自己的情绪，具有抗挫折能力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自我管理</a:t>
            </a:r>
          </a:p>
          <a:p>
            <a:pPr marL="0" indent="0">
              <a:buNone/>
            </a:pPr>
            <a:r>
              <a:rPr lang="zh-CN" altLang="en-US" dirty="0"/>
              <a:t>    能正确认识与评估自我；依据自身个性和潜质选择适合的发展方向；合理分配使用时间精力；具有达成目标的持续行动力等。</a:t>
            </a:r>
          </a:p>
        </p:txBody>
      </p:sp>
      <p:pic>
        <p:nvPicPr>
          <p:cNvPr id="4" name="图片 3" descr="微信图片_201707262054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3834" y="0"/>
            <a:ext cx="1357322" cy="19050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2275205"/>
            <a:ext cx="7030720" cy="1716405"/>
          </a:xfrm>
        </p:spPr>
        <p:txBody>
          <a:bodyPr/>
          <a:lstStyle/>
          <a:p>
            <a:r>
              <a:rPr lang="zh-CN" altLang="en-US" sz="3200"/>
              <a:t>对照自己，评价一下自身的自主发展这一方面的核心素养</a:t>
            </a:r>
          </a:p>
        </p:txBody>
      </p:sp>
      <p:pic>
        <p:nvPicPr>
          <p:cNvPr id="4" name="图片 3" descr="微信图片_20170726205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2928934"/>
            <a:ext cx="2714644" cy="3619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三个方面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社会参与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强调能</a:t>
            </a:r>
            <a:r>
              <a:rPr lang="zh-CN" altLang="en-US" dirty="0">
                <a:solidFill>
                  <a:srgbClr val="FF0000"/>
                </a:solidFill>
              </a:rPr>
              <a:t>处理好自我与社会的关系</a:t>
            </a:r>
            <a:r>
              <a:rPr lang="zh-CN" altLang="en-US" dirty="0"/>
              <a:t>，养成现代公民所必须遵守和履行的道德准则和行为规范，增强社会责任感，提升创新精神和实践能力，促进个人价值实现，推动社会发展进步，发展成为有理想信念、敢于担当的人。</a:t>
            </a:r>
          </a:p>
          <a:p>
            <a:r>
              <a:rPr lang="zh-CN" altLang="en-US" dirty="0"/>
              <a:t>六大素养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责任担当</a:t>
            </a:r>
            <a:r>
              <a:rPr lang="zh-CN" altLang="en-US" dirty="0"/>
              <a:t>：在处理与社会、国家、国际等关系方面所形成的情感态度、价值取向和行为方式。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u="sng" dirty="0">
                <a:solidFill>
                  <a:srgbClr val="FF0000"/>
                </a:solidFill>
              </a:rPr>
              <a:t>社会责任、国家认同、国际理解</a:t>
            </a:r>
          </a:p>
          <a:p>
            <a:r>
              <a:rPr lang="zh-CN" altLang="en-US" dirty="0">
                <a:sym typeface="+mn-ea"/>
              </a:rPr>
              <a:t>六大素养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实践创新</a:t>
            </a:r>
            <a:r>
              <a:rPr lang="zh-CN" altLang="en-US" dirty="0"/>
              <a:t>：在日常活动、问题解决、适应挑战等方面所形成的实践能力、创新意识和行为表现。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u="sng" dirty="0">
                <a:solidFill>
                  <a:srgbClr val="FF0000"/>
                </a:solidFill>
              </a:rPr>
              <a:t>劳动意识、问题解决、技术应用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 descr="微信图片_2017072618365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486" y="1643063"/>
            <a:ext cx="6743890" cy="4484687"/>
          </a:xfrm>
        </p:spPr>
      </p:pic>
      <p:sp>
        <p:nvSpPr>
          <p:cNvPr id="4" name="矩形 3"/>
          <p:cNvSpPr/>
          <p:nvPr/>
        </p:nvSpPr>
        <p:spPr>
          <a:xfrm>
            <a:off x="653298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0298" y="642918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全面发展的人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社会参与——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责任担当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48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社会责任</a:t>
            </a:r>
          </a:p>
          <a:p>
            <a:pPr marL="0" indent="0">
              <a:buNone/>
            </a:pPr>
            <a:r>
              <a:rPr lang="zh-CN" altLang="en-US" dirty="0"/>
              <a:t>    自尊自律，文明礼貌，诚信友善，宽和待人；</a:t>
            </a:r>
          </a:p>
          <a:p>
            <a:pPr marL="0" indent="0">
              <a:buNone/>
            </a:pPr>
            <a:r>
              <a:rPr lang="zh-CN" altLang="en-US" dirty="0"/>
              <a:t>    孝亲敬长，有感恩之心；</a:t>
            </a:r>
          </a:p>
          <a:p>
            <a:pPr marL="0" indent="0">
              <a:buNone/>
            </a:pPr>
            <a:r>
              <a:rPr lang="zh-CN" altLang="en-US" dirty="0"/>
              <a:t>    热心公益和志愿服务，敬业奉献，具团队意识和互助精神</a:t>
            </a:r>
          </a:p>
          <a:p>
            <a:pPr marL="0" indent="0">
              <a:buNone/>
            </a:pPr>
            <a:r>
              <a:rPr lang="zh-CN" altLang="en-US" dirty="0"/>
              <a:t>    主动作为，履职尽责，对自我和他人负责；</a:t>
            </a:r>
          </a:p>
          <a:p>
            <a:pPr marL="0" indent="0">
              <a:buNone/>
            </a:pPr>
            <a:r>
              <a:rPr lang="zh-CN" altLang="en-US" dirty="0"/>
              <a:t>    明辨是非，具有规则与法治意识，积极履行公民义务，理性行使公民权利；</a:t>
            </a:r>
          </a:p>
          <a:p>
            <a:pPr marL="0" indent="0">
              <a:buNone/>
            </a:pPr>
            <a:r>
              <a:rPr lang="zh-CN" altLang="en-US" dirty="0"/>
              <a:t>    崇尚自由平等，维护社会公平正义；</a:t>
            </a:r>
          </a:p>
          <a:p>
            <a:pPr marL="0" indent="0">
              <a:buNone/>
            </a:pPr>
            <a:r>
              <a:rPr lang="zh-CN" altLang="en-US" dirty="0"/>
              <a:t>    热爱并尊重自然，具有绿色生活方式和可持续发展理念及行动等。</a:t>
            </a:r>
          </a:p>
          <a:p>
            <a:endParaRPr lang="zh-CN" altLang="en-US" dirty="0"/>
          </a:p>
        </p:txBody>
      </p:sp>
      <p:pic>
        <p:nvPicPr>
          <p:cNvPr id="4" name="图片 3" descr="微信图片_201707262105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43834" y="571480"/>
            <a:ext cx="1285852" cy="228599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社会参与——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责任担当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国家认同 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具有国家意识，了解国情历史，认同国民身份，自觉捍卫国家主权、尊严和利益；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具有文化自信，尊重中华民族的优秀文明成果，能传播弘扬中华优秀传统文化和社会主义先进文化；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了解党的历史和光荣传统，具有热爱党、拥护党的意识和行动；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理解、接受并自觉践行社会主义核心价值观，具有中国特色社会主义共同理想，有为实现中华民族伟大复兴中国梦而不懈奋斗的信念和行动</a:t>
            </a:r>
            <a:endParaRPr lang="zh-CN" altLang="en-US" dirty="0"/>
          </a:p>
        </p:txBody>
      </p:sp>
      <p:pic>
        <p:nvPicPr>
          <p:cNvPr id="4" name="图片 3" descr="微信图片_201707262105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0977" y="4857760"/>
            <a:ext cx="1393023" cy="1857364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社会参与——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责任担当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国际理解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具有全球意识和开放的心态，了解人类文明进程和世界发展动态；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能尊重世界多元文化的多样性和差异性，积极参与跨文化交流；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关注人类面临的全球性挑战，理解人类命运共同体的内涵与价值等。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微信图片_201707262109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4500570"/>
            <a:ext cx="1500198" cy="20002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社会参与——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实践创新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劳动意识</a:t>
            </a:r>
          </a:p>
          <a:p>
            <a:pPr marL="0" indent="0">
              <a:buNone/>
            </a:pPr>
            <a:r>
              <a:rPr lang="zh-CN" altLang="en-US"/>
              <a:t>    尊重劳动，具有积极的劳动态度和良好的劳动习惯；</a:t>
            </a:r>
          </a:p>
          <a:p>
            <a:pPr marL="0" indent="0">
              <a:buNone/>
            </a:pPr>
            <a:r>
              <a:rPr lang="zh-CN" altLang="en-US"/>
              <a:t>    具有动手操作能力，掌握一定的劳动技能；</a:t>
            </a:r>
          </a:p>
          <a:p>
            <a:pPr marL="0" indent="0">
              <a:buNone/>
            </a:pPr>
            <a:r>
              <a:rPr lang="zh-CN" altLang="en-US"/>
              <a:t>    在主动参加的家务劳动、生产劳动、公益活动和社会实践中，具有改进和创新劳动方式、提高劳动效率的意识；</a:t>
            </a:r>
          </a:p>
          <a:p>
            <a:pPr marL="0" indent="0">
              <a:buNone/>
            </a:pPr>
            <a:r>
              <a:rPr lang="zh-CN" altLang="en-US"/>
              <a:t>    具有通过诚实合法劳动创造成功生活的意识和行动等</a:t>
            </a:r>
          </a:p>
          <a:p>
            <a:endParaRPr lang="zh-CN" altLang="en-US"/>
          </a:p>
        </p:txBody>
      </p:sp>
      <p:pic>
        <p:nvPicPr>
          <p:cNvPr id="4" name="图片 3" descr="微信图片_201707262113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4000504"/>
            <a:ext cx="1573601" cy="23574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社会参与——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实践创新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问题解决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善于发现和提出问题，有解决问题的兴趣和热情；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能依据特定情境和具体条件，选择制订合理的解决方案；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具有在复杂环境中行动的能力等。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技术运用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理解技术与人类文明的有机联系，具有学习掌握技术的兴趣和意愿；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具有工程思维，能将创意和方案转化为有形物品或对已有物品进行改进与优化等</a:t>
            </a:r>
            <a:endParaRPr lang="zh-CN" altLang="en-US"/>
          </a:p>
        </p:txBody>
      </p:sp>
      <p:pic>
        <p:nvPicPr>
          <p:cNvPr id="4" name="图片 3" descr="微信图片_201707262113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00892" y="4786322"/>
            <a:ext cx="1714480" cy="1714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2275205"/>
            <a:ext cx="7030720" cy="1716405"/>
          </a:xfrm>
        </p:spPr>
        <p:txBody>
          <a:bodyPr/>
          <a:lstStyle/>
          <a:p>
            <a:r>
              <a:rPr lang="zh-CN" altLang="en-US" sz="3200" dirty="0"/>
              <a:t>对照自己，评价一下自身的社会参与这一方面的核心素养</a:t>
            </a:r>
          </a:p>
        </p:txBody>
      </p:sp>
      <p:pic>
        <p:nvPicPr>
          <p:cNvPr id="4" name="图片 3" descr="微信图片_201707262116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3429000"/>
            <a:ext cx="3905277" cy="29289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571612"/>
            <a:ext cx="5666127" cy="480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核心素养的</a:t>
            </a:r>
            <a:r>
              <a:rPr lang="zh-CN" altLang="en-US">
                <a:solidFill>
                  <a:srgbClr val="FF0000"/>
                </a:solidFill>
              </a:rPr>
              <a:t>基本特点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知识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能力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态度</a:t>
            </a:r>
            <a:r>
              <a:rPr lang="zh-CN" altLang="en-US" sz="2800" dirty="0"/>
              <a:t>等的综合表现</a:t>
            </a:r>
          </a:p>
          <a:p>
            <a:r>
              <a:rPr lang="zh-CN" altLang="en-US" sz="2800" dirty="0"/>
              <a:t>可以通过</a:t>
            </a:r>
            <a:r>
              <a:rPr lang="zh-CN" altLang="en-US" sz="2800" dirty="0">
                <a:solidFill>
                  <a:srgbClr val="FF0000"/>
                </a:solidFill>
              </a:rPr>
              <a:t>接受教育</a:t>
            </a:r>
            <a:r>
              <a:rPr lang="zh-CN" altLang="en-US" sz="2800" dirty="0"/>
              <a:t>来形成和发展</a:t>
            </a:r>
          </a:p>
          <a:p>
            <a:r>
              <a:rPr lang="zh-CN" altLang="en-US" sz="2800" dirty="0"/>
              <a:t>具有</a:t>
            </a:r>
            <a:r>
              <a:rPr lang="zh-CN" altLang="en-US" sz="2800" dirty="0">
                <a:solidFill>
                  <a:srgbClr val="FF0000"/>
                </a:solidFill>
              </a:rPr>
              <a:t>发展连续性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阶段性</a:t>
            </a:r>
          </a:p>
          <a:p>
            <a:r>
              <a:rPr lang="zh-CN" altLang="en-US" sz="2800" dirty="0"/>
              <a:t>兼具</a:t>
            </a:r>
            <a:r>
              <a:rPr lang="zh-CN" altLang="en-US" sz="2800" dirty="0">
                <a:solidFill>
                  <a:srgbClr val="FF0000"/>
                </a:solidFill>
              </a:rPr>
              <a:t>个人价值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社会价值</a:t>
            </a:r>
          </a:p>
          <a:p>
            <a:r>
              <a:rPr lang="zh-CN" altLang="en-US" sz="2800" dirty="0"/>
              <a:t>是一个体系，其作用具有</a:t>
            </a:r>
            <a:r>
              <a:rPr lang="zh-CN" altLang="en-US" sz="2800" dirty="0">
                <a:solidFill>
                  <a:srgbClr val="FF0000"/>
                </a:solidFill>
              </a:rPr>
              <a:t>整合性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核心素养与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素质教育</a:t>
            </a:r>
            <a:r>
              <a:rPr lang="zh-CN" altLang="en-US" dirty="0">
                <a:sym typeface="+mn-ea"/>
              </a:rPr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素质教育是具有</a:t>
            </a:r>
            <a:r>
              <a:rPr lang="zh-CN" altLang="en-US" dirty="0">
                <a:solidFill>
                  <a:srgbClr val="FF0000"/>
                </a:solidFill>
              </a:rPr>
              <a:t>宏观指导性质的</a:t>
            </a:r>
            <a:r>
              <a:rPr lang="zh-CN" altLang="en-US" dirty="0"/>
              <a:t>教育思想，主要</a:t>
            </a:r>
            <a:r>
              <a:rPr lang="zh-CN" altLang="en-US" dirty="0">
                <a:solidFill>
                  <a:srgbClr val="FF0000"/>
                </a:solidFill>
              </a:rPr>
              <a:t>相对应试教育</a:t>
            </a:r>
            <a:r>
              <a:rPr lang="zh-CN" altLang="en-US" dirty="0"/>
              <a:t>而言，重在将教育目标从单纯强调应试应考转向更加</a:t>
            </a:r>
            <a:r>
              <a:rPr lang="zh-CN" altLang="en-US" dirty="0">
                <a:solidFill>
                  <a:srgbClr val="FF0000"/>
                </a:solidFill>
              </a:rPr>
              <a:t>关注培养全面健康发展</a:t>
            </a:r>
            <a:r>
              <a:rPr lang="zh-CN" altLang="en-US" dirty="0"/>
              <a:t>的人</a:t>
            </a:r>
          </a:p>
          <a:p>
            <a:r>
              <a:rPr lang="zh-CN" altLang="en-US" dirty="0"/>
              <a:t>核心素养是对素质教育内涵的具体阐述，可使新时期素质教育目标更清晰，内涵更丰富，</a:t>
            </a:r>
            <a:r>
              <a:rPr lang="zh-CN" altLang="en-US" dirty="0">
                <a:solidFill>
                  <a:srgbClr val="FF0000"/>
                </a:solidFill>
              </a:rPr>
              <a:t>更具指导性和可操作性</a:t>
            </a:r>
          </a:p>
          <a:p>
            <a:r>
              <a:rPr lang="zh-CN" altLang="en-US" dirty="0"/>
              <a:t>对素质教育存在问题的反思与改进：我国长期存在的以考试成绩为主要评价标准的问题，影响了素质教育的实效。解决这一问题，</a:t>
            </a:r>
            <a:r>
              <a:rPr lang="zh-CN" altLang="en-US" dirty="0">
                <a:solidFill>
                  <a:srgbClr val="FF0000"/>
                </a:solidFill>
              </a:rPr>
              <a:t>要从完善评价标准</a:t>
            </a:r>
            <a:r>
              <a:rPr lang="zh-CN" altLang="en-US" dirty="0"/>
              <a:t>入手。全面系统地凝练和描述学生发展核心素养指标，建立基于核心素养发展情况的评价标准，有助于全面推进素质教育，深化教育领域综合改革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与学生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综合素质评价</a:t>
            </a:r>
            <a:r>
              <a:rPr lang="zh-CN" altLang="en-US" dirty="0">
                <a:sym typeface="+mn-ea"/>
              </a:rPr>
              <a:t>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综合素质是对学生发展的整体要求，关注学生不同素养的协调发展。学生发展核心素养是对学生综合素质</a:t>
            </a:r>
            <a:r>
              <a:rPr lang="zh-CN" altLang="en-US" dirty="0">
                <a:solidFill>
                  <a:srgbClr val="FF0000"/>
                </a:solidFill>
              </a:rPr>
              <a:t>具体的、系统化的描述。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一方面，研究学生发展核心素养，有助于全面把握综合素质的具体内涵，科学确定综合素质评价的指标；</a:t>
            </a:r>
          </a:p>
          <a:p>
            <a:r>
              <a:rPr lang="zh-CN" altLang="en-US" dirty="0"/>
              <a:t>另一方面，综合素质评价结果可以反映学生核心素养发展的状况和水平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263" y="2671128"/>
            <a:ext cx="7772400" cy="1254125"/>
          </a:xfrm>
        </p:spPr>
        <p:txBody>
          <a:bodyPr/>
          <a:lstStyle/>
          <a:p>
            <a:r>
              <a:rPr lang="zh-CN" altLang="en-US" sz="4400" b="1" dirty="0"/>
              <a:t>中国学生发展核心素养解读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237480" cy="1170936"/>
          </a:xfrm>
        </p:spPr>
        <p:txBody>
          <a:bodyPr/>
          <a:lstStyle/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4143380"/>
            <a:ext cx="3449955" cy="25406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核心素养的功能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2000240"/>
            <a:ext cx="5412740" cy="3679825"/>
          </a:xfrm>
          <a:prstGeom prst="rect">
            <a:avLst/>
          </a:prstGeom>
        </p:spPr>
      </p:pic>
      <p:pic>
        <p:nvPicPr>
          <p:cNvPr id="6" name="图片 5" descr="微信图片_201707262126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2009180" cy="3571876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在教育实践中的落实途径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课程改革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基于学生发展核心素养的顶层设计，指导课程改革，把学生发展核心素养作为课程设计的依据和出发点，进一步明确</a:t>
            </a:r>
            <a:r>
              <a:rPr lang="zh-CN" altLang="en-US" dirty="0">
                <a:solidFill>
                  <a:srgbClr val="FF0000"/>
                </a:solidFill>
              </a:rPr>
              <a:t>各学段、各学科具体的育人目标和任务</a:t>
            </a:r>
            <a:r>
              <a:rPr lang="zh-CN" altLang="en-US" dirty="0"/>
              <a:t>，加强各学段、各学科课程的</a:t>
            </a:r>
            <a:r>
              <a:rPr lang="zh-CN" altLang="en-US" dirty="0">
                <a:solidFill>
                  <a:srgbClr val="FF0000"/>
                </a:solidFill>
              </a:rPr>
              <a:t>纵向衔接与横向配合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在教育实践中的落实途径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教学实践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学生发展核心素养明确了“21世纪应该培养学生什么样的品格与能力”，可以通过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引领和促进教师的专业发展</a:t>
            </a:r>
            <a:r>
              <a:rPr lang="zh-CN" altLang="en-US" dirty="0">
                <a:sym typeface="+mn-ea"/>
              </a:rPr>
              <a:t>，指导教师在日常教学中更好地贯彻落实党的教育方针，改变当前存在的“学科本位”和“知识本位”现象。此外，通过学生发展核心素养的引领，可以帮助学生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明确未来的发展方向</a:t>
            </a:r>
            <a:r>
              <a:rPr lang="zh-CN" altLang="en-US" dirty="0">
                <a:sym typeface="+mn-ea"/>
              </a:rPr>
              <a:t>，激励学生朝着这一目标不断努力。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在教育实践中的落实途径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教育评价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学生发展核心素养是检验和评价教育质量的重要依据。建立基于核心素养的学业质量标准，明确学生完成不同学段、不同年级、不同学科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学习内容后应该达到的程度要求</a:t>
            </a:r>
            <a:r>
              <a:rPr lang="zh-CN" altLang="en-US">
                <a:sym typeface="+mn-ea"/>
              </a:rPr>
              <a:t>，把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学习的内容要求和质量要求结合</a:t>
            </a:r>
            <a:r>
              <a:rPr lang="zh-CN" altLang="en-US">
                <a:sym typeface="+mn-ea"/>
              </a:rPr>
              <a:t>起来，可以有力推动核心素养的落实。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 smtClean="0"/>
              <a:t>上海市建</a:t>
            </a:r>
            <a:r>
              <a:rPr lang="zh-CN" altLang="en-US" dirty="0" smtClean="0"/>
              <a:t>平中学</a:t>
            </a:r>
            <a:endParaRPr lang="en-US" altLang="zh-CN" dirty="0" smtClean="0"/>
          </a:p>
          <a:p>
            <a:r>
              <a:rPr lang="zh-CN" altLang="en-US" dirty="0" smtClean="0"/>
              <a:t>建</a:t>
            </a:r>
            <a:r>
              <a:rPr lang="zh-CN" altLang="en-US" dirty="0"/>
              <a:t>平中学提出了以“自立精神、共生意识、科学态度、人文情怀、领袖气质”为内涵的培养目标，持续推进课程改革，形成了包含八个领域、一百三十多门校本与生本课程的课程体系，为满足学生个性发展提供了坚实的保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建平中学的一系列改革实践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调整、完善课程结构</a:t>
            </a:r>
            <a:r>
              <a:rPr lang="zh-CN" altLang="en-US">
                <a:sym typeface="+mn-ea"/>
              </a:rPr>
              <a:t>，使之更符合创新人才和合格公民的培养；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聚焦课堂教学变革</a:t>
            </a:r>
            <a:r>
              <a:rPr lang="zh-CN" altLang="en-US">
                <a:sym typeface="+mn-ea"/>
              </a:rPr>
              <a:t>，使课堂充满高阶思维的愉悦、深度互动的理性、问题解决的智慧、生命成长的幸福；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转变学习方式，</a:t>
            </a:r>
            <a:r>
              <a:rPr lang="zh-CN" altLang="en-US">
                <a:sym typeface="+mn-ea"/>
              </a:rPr>
              <a:t>逐渐实现从接受式学习到探究式学习、从封闭式学习到开放式学习、从文本式学习到体验式学习的转变；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尝试“翻转课堂</a:t>
            </a:r>
            <a:r>
              <a:rPr lang="zh-CN" altLang="en-US">
                <a:sym typeface="+mn-ea"/>
              </a:rPr>
              <a:t>”，推进小组合作学习，深化分层走班教学……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关于核心素养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功能边界</a:t>
            </a:r>
            <a:r>
              <a:rPr lang="zh-CN" altLang="en-US">
                <a:sym typeface="+mn-ea"/>
              </a:rPr>
              <a:t>的厘清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核心素养的根本功能在于</a:t>
            </a:r>
            <a:r>
              <a:rPr lang="zh-CN" altLang="en-US" dirty="0">
                <a:solidFill>
                  <a:srgbClr val="FF0000"/>
                </a:solidFill>
              </a:rPr>
              <a:t>统领</a:t>
            </a:r>
            <a:r>
              <a:rPr lang="zh-CN" altLang="en-US" dirty="0"/>
              <a:t>，它要统领课程改革的几乎所有环节，引领课程改革的深入。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ym typeface="+mn-ea"/>
              </a:rPr>
              <a:t>核心素养与学校研究、落实关系的厘清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学校</a:t>
            </a:r>
            <a:r>
              <a:rPr lang="zh-CN" altLang="en-US" dirty="0"/>
              <a:t>的主要任务在于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校本化理解</a:t>
            </a:r>
            <a:r>
              <a:rPr lang="zh-CN" altLang="en-US" dirty="0"/>
              <a:t>：重在领会核心素养的价值、意义，以及具体的规定要求；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校本化转化</a:t>
            </a:r>
            <a:r>
              <a:rPr lang="zh-CN" altLang="en-US" dirty="0"/>
              <a:t>：重在将“国家标准”转化为学校落实的行动计划或方案，落实在课程、教学、评价、管理的各个方面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校本化表达</a:t>
            </a:r>
            <a:r>
              <a:rPr lang="zh-CN" altLang="en-US" dirty="0"/>
              <a:t>：重在从学校的实际出发，在全面理解、执行的基础上，明确更强调哪些，需要拓展什么，以更彰显校本特色。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=531484574,3111575426&amp;fm=214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214686"/>
            <a:ext cx="3214710" cy="17300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01" y="2571744"/>
            <a:ext cx="5178617" cy="3929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247140"/>
            <a:ext cx="8229600" cy="489648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背景</a:t>
            </a:r>
          </a:p>
          <a:p>
            <a:r>
              <a:rPr lang="zh-CN" altLang="en-US" dirty="0"/>
              <a:t>研究原则</a:t>
            </a:r>
          </a:p>
          <a:p>
            <a:r>
              <a:rPr lang="zh-CN" altLang="en-US" dirty="0"/>
              <a:t>定义</a:t>
            </a:r>
          </a:p>
          <a:p>
            <a:r>
              <a:rPr lang="zh-CN" altLang="en-US" dirty="0"/>
              <a:t>内容（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基本特点</a:t>
            </a:r>
          </a:p>
          <a:p>
            <a:r>
              <a:rPr lang="zh-CN" altLang="en-US" dirty="0"/>
              <a:t>与素质教育、综合素质评价的关系</a:t>
            </a:r>
          </a:p>
          <a:p>
            <a:r>
              <a:rPr lang="zh-CN" altLang="en-US" dirty="0"/>
              <a:t>功能</a:t>
            </a:r>
          </a:p>
          <a:p>
            <a:r>
              <a:rPr lang="zh-CN" altLang="en-US" dirty="0"/>
              <a:t>落实途径</a:t>
            </a:r>
          </a:p>
          <a:p>
            <a:r>
              <a:rPr lang="zh-CN" altLang="en-US" dirty="0" smtClean="0"/>
              <a:t>厘</a:t>
            </a:r>
            <a:r>
              <a:rPr lang="zh-CN" altLang="en-US" dirty="0" smtClean="0"/>
              <a:t>清关系</a:t>
            </a:r>
            <a:endParaRPr lang="zh-CN" altLang="en-US" dirty="0"/>
          </a:p>
          <a:p>
            <a:r>
              <a:rPr lang="zh-CN" altLang="en-US" dirty="0" smtClean="0"/>
              <a:t>案例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党十八大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十八届三中全会</a:t>
            </a:r>
            <a:r>
              <a:rPr lang="zh-CN" altLang="en-US" dirty="0"/>
              <a:t>提出</a:t>
            </a:r>
            <a:r>
              <a:rPr lang="zh-CN" altLang="en-US" dirty="0">
                <a:solidFill>
                  <a:srgbClr val="FF0000"/>
                </a:solidFill>
              </a:rPr>
              <a:t>立德树人</a:t>
            </a:r>
            <a:r>
              <a:rPr lang="zh-CN" altLang="en-US" dirty="0"/>
              <a:t>的要求，2014年</a:t>
            </a:r>
            <a:r>
              <a:rPr lang="zh-CN" altLang="en-US" dirty="0">
                <a:solidFill>
                  <a:srgbClr val="FF0000"/>
                </a:solidFill>
              </a:rPr>
              <a:t>教育部</a:t>
            </a:r>
            <a:r>
              <a:rPr lang="zh-CN" altLang="en-US" dirty="0"/>
              <a:t>研制印发</a:t>
            </a:r>
            <a:r>
              <a:rPr lang="zh-CN" altLang="en-US" dirty="0">
                <a:solidFill>
                  <a:srgbClr val="FF0000"/>
                </a:solidFill>
              </a:rPr>
              <a:t>《关于全面深化课程改革落实立德树人根本任务的意见》</a:t>
            </a:r>
            <a:r>
              <a:rPr lang="zh-CN" altLang="en-US" dirty="0"/>
              <a:t>，提出“教育部将</a:t>
            </a:r>
            <a:r>
              <a:rPr lang="zh-CN" altLang="en-US" dirty="0">
                <a:solidFill>
                  <a:srgbClr val="FF0000"/>
                </a:solidFill>
              </a:rPr>
              <a:t>组织研究</a:t>
            </a:r>
            <a:r>
              <a:rPr lang="zh-CN" altLang="en-US" dirty="0"/>
              <a:t>提出</a:t>
            </a:r>
            <a:r>
              <a:rPr lang="zh-CN" altLang="en-US" dirty="0">
                <a:solidFill>
                  <a:srgbClr val="FF0000"/>
                </a:solidFill>
              </a:rPr>
              <a:t>各学段</a:t>
            </a:r>
            <a:r>
              <a:rPr lang="zh-CN" altLang="en-US" dirty="0"/>
              <a:t>学生发展核心素养体系，明确</a:t>
            </a:r>
            <a:r>
              <a:rPr lang="zh-CN" altLang="en-US" dirty="0">
                <a:solidFill>
                  <a:srgbClr val="FF0000"/>
                </a:solidFill>
              </a:rPr>
              <a:t>学生应具备的适应终身发展和社会发展需要的必备品格和关键能力</a:t>
            </a:r>
            <a:r>
              <a:rPr lang="zh-CN" altLang="en-US" dirty="0"/>
              <a:t>”</a:t>
            </a:r>
          </a:p>
          <a:p>
            <a:r>
              <a:rPr lang="zh-CN" altLang="en-US" dirty="0">
                <a:sym typeface="+mn-ea"/>
              </a:rPr>
              <a:t>核心素养是党的教育方针的具体化，是连接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宏观教育理念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培养目标</a:t>
            </a:r>
            <a:r>
              <a:rPr lang="zh-CN" altLang="en-US" dirty="0">
                <a:sym typeface="+mn-ea"/>
              </a:rPr>
              <a:t>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具体教育教学实践</a:t>
            </a:r>
            <a:r>
              <a:rPr lang="zh-CN" altLang="en-US" dirty="0">
                <a:sym typeface="+mn-ea"/>
              </a:rPr>
              <a:t>的中间环节。党的教育方针通过核心素养这一桥梁，转化为教育实践可用的、易于理解的具体要求，从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中观层面</a:t>
            </a:r>
            <a:r>
              <a:rPr lang="zh-CN" altLang="en-US" dirty="0">
                <a:sym typeface="+mn-ea"/>
              </a:rPr>
              <a:t>深入回答“立什么德、树什么人”的根本问题，引领课程改革和育人模式变革。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具体的背景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sz="2800" dirty="0"/>
              <a:t>一是全面贯彻党的教育方针。</a:t>
            </a:r>
          </a:p>
          <a:p>
            <a:r>
              <a:rPr lang="zh-CN" altLang="en-US" sz="2800" dirty="0"/>
              <a:t>二是</a:t>
            </a:r>
            <a:r>
              <a:rPr lang="zh-CN" altLang="en-US" sz="2800" dirty="0">
                <a:solidFill>
                  <a:srgbClr val="FF0000"/>
                </a:solidFill>
              </a:rPr>
              <a:t>适应世界教育改革发展趋势，提升我国教育国际竞争力</a:t>
            </a:r>
            <a:r>
              <a:rPr lang="zh-CN" altLang="en-US" sz="2800" dirty="0"/>
              <a:t>的迫切需要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三是全面推进</a:t>
            </a:r>
            <a:r>
              <a:rPr lang="zh-CN" altLang="en-US" sz="2800" dirty="0" smtClean="0">
                <a:solidFill>
                  <a:srgbClr val="FF0000"/>
                </a:solidFill>
              </a:rPr>
              <a:t>素质教育</a:t>
            </a:r>
            <a:r>
              <a:rPr lang="zh-CN" altLang="en-US" sz="2800" dirty="0" smtClean="0"/>
              <a:t>，深化教育领域综合改革的迫切需要。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核心素养的研究原则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5905"/>
            <a:ext cx="8229600" cy="411543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科学性</a:t>
            </a:r>
            <a:r>
              <a:rPr lang="zh-CN" altLang="en-US" dirty="0"/>
              <a:t>：遵循学生身心发展规律与教育规律，将科学理念和方法贯穿研究工作全过程，重视理论支撑和实证依据，确保研究过程严谨规范。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时代性</a:t>
            </a:r>
            <a:r>
              <a:rPr lang="zh-CN" altLang="en-US" dirty="0"/>
              <a:t>：充分反映</a:t>
            </a:r>
            <a:r>
              <a:rPr lang="zh-CN" altLang="en-US" dirty="0">
                <a:solidFill>
                  <a:srgbClr val="FF0000"/>
                </a:solidFill>
              </a:rPr>
              <a:t>新时期经济社会发展</a:t>
            </a:r>
            <a:r>
              <a:rPr lang="zh-CN" altLang="en-US" dirty="0"/>
              <a:t>对人才培养的新要求，全面体现先进的教育思想和教育理念，确保研究成果与时俱进、具有前瞻性。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民族性</a:t>
            </a:r>
            <a:r>
              <a:rPr lang="zh-CN" altLang="en-US" dirty="0"/>
              <a:t>：把核心素养研究植根于</a:t>
            </a:r>
            <a:r>
              <a:rPr lang="zh-CN" altLang="en-US" dirty="0">
                <a:solidFill>
                  <a:srgbClr val="FF0000"/>
                </a:solidFill>
              </a:rPr>
              <a:t>中华民族的文化历史土壤</a:t>
            </a:r>
            <a:r>
              <a:rPr lang="zh-CN" altLang="en-US" dirty="0"/>
              <a:t>，系统落实社会主义核心价值观的基本要求，突出强调社会责任和国家认同，充分体现民族特点，确保立足中国国情、具有中国特色。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核心素养的定义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国际上：</a:t>
            </a:r>
          </a:p>
          <a:p>
            <a:pPr marL="0" indent="0">
              <a:buNone/>
            </a:pPr>
            <a:r>
              <a:rPr lang="zh-CN" altLang="en-US" dirty="0"/>
              <a:t>    学生在接受相应学段的教育过程中，逐步形成的适应</a:t>
            </a:r>
            <a:r>
              <a:rPr lang="zh-CN" altLang="en-US" dirty="0">
                <a:solidFill>
                  <a:srgbClr val="FF0000"/>
                </a:solidFill>
              </a:rPr>
              <a:t>个人终身发展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社会发展</a:t>
            </a:r>
            <a:r>
              <a:rPr lang="zh-CN" altLang="en-US" dirty="0"/>
              <a:t>需要的必备</a:t>
            </a:r>
            <a:r>
              <a:rPr lang="zh-CN" altLang="en-US" dirty="0">
                <a:solidFill>
                  <a:srgbClr val="FF0000"/>
                </a:solidFill>
              </a:rPr>
              <a:t>品格</a:t>
            </a:r>
            <a:r>
              <a:rPr lang="zh-CN" altLang="en-US" dirty="0"/>
              <a:t>和关键</a:t>
            </a:r>
            <a:r>
              <a:rPr lang="zh-CN" altLang="en-US" dirty="0">
                <a:solidFill>
                  <a:srgbClr val="FF0000"/>
                </a:solidFill>
              </a:rPr>
              <a:t>能力</a:t>
            </a:r>
            <a:r>
              <a:rPr lang="zh-CN" altLang="en-US" dirty="0"/>
              <a:t>。</a:t>
            </a:r>
          </a:p>
          <a:p>
            <a:pPr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4286256"/>
            <a:ext cx="58015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培养全面发展的人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2357430"/>
            <a:ext cx="55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3×6=18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内容占位符 6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64" y="3215568"/>
            <a:ext cx="2371720" cy="3323336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2531</Words>
  <Application>WPS 演示</Application>
  <PresentationFormat>全屏显示(4:3)</PresentationFormat>
  <Paragraphs>182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科技宣讲</vt:lpstr>
      <vt:lpstr>幻灯片 1</vt:lpstr>
      <vt:lpstr>幻灯片 2</vt:lpstr>
      <vt:lpstr>中国学生发展核心素养解读</vt:lpstr>
      <vt:lpstr>提纲</vt:lpstr>
      <vt:lpstr>主要背景</vt:lpstr>
      <vt:lpstr>具体的背景</vt:lpstr>
      <vt:lpstr>核心素养的研究原则</vt:lpstr>
      <vt:lpstr>核心素养的定义</vt:lpstr>
      <vt:lpstr>幻灯片 9</vt:lpstr>
      <vt:lpstr>核心素养的内容</vt:lpstr>
      <vt:lpstr>三个方面——文化基础</vt:lpstr>
      <vt:lpstr>文化基础——人文底蕴</vt:lpstr>
      <vt:lpstr>文化基础——科学精神</vt:lpstr>
      <vt:lpstr>幻灯片 14</vt:lpstr>
      <vt:lpstr>三个方面——自主发展</vt:lpstr>
      <vt:lpstr>自主发展——学会学习</vt:lpstr>
      <vt:lpstr>自主发展——健康生活</vt:lpstr>
      <vt:lpstr>幻灯片 18</vt:lpstr>
      <vt:lpstr>三个方面——社会参与</vt:lpstr>
      <vt:lpstr>社会参与——责任担当</vt:lpstr>
      <vt:lpstr>社会参与——责任担当</vt:lpstr>
      <vt:lpstr>社会参与——责任担当</vt:lpstr>
      <vt:lpstr>社会参与——实践创新</vt:lpstr>
      <vt:lpstr>社会参与——实践创新</vt:lpstr>
      <vt:lpstr>幻灯片 25</vt:lpstr>
      <vt:lpstr>幻灯片 26</vt:lpstr>
      <vt:lpstr>核心素养的基本特点</vt:lpstr>
      <vt:lpstr>核心素养与素质教育的关系</vt:lpstr>
      <vt:lpstr>与学生综合素质评价的关系</vt:lpstr>
      <vt:lpstr>核心素养的功能</vt:lpstr>
      <vt:lpstr>在教育实践中的落实途径——课程改革</vt:lpstr>
      <vt:lpstr>在教育实践中的落实途径——教学实践</vt:lpstr>
      <vt:lpstr>在教育实践中的落实途径——教育评价</vt:lpstr>
      <vt:lpstr>实例</vt:lpstr>
      <vt:lpstr>建平中学的一系列改革实践</vt:lpstr>
      <vt:lpstr>关于核心素养功能边界的厘清</vt:lpstr>
      <vt:lpstr>核心素养与学校研究、落实关系的厘清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中国学生发展核心素养解读</dc:title>
  <dc:creator>huangxishan</dc:creator>
  <cp:lastModifiedBy>Admin</cp:lastModifiedBy>
  <cp:revision>96</cp:revision>
  <dcterms:created xsi:type="dcterms:W3CDTF">2016-09-18T12:23:00Z</dcterms:created>
  <dcterms:modified xsi:type="dcterms:W3CDTF">2017-07-26T17:11:55Z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