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22"/>
  </p:notesMasterIdLst>
  <p:sldIdLst>
    <p:sldId id="256" r:id="rId2"/>
    <p:sldId id="290" r:id="rId3"/>
    <p:sldId id="262" r:id="rId4"/>
    <p:sldId id="263" r:id="rId5"/>
    <p:sldId id="269" r:id="rId6"/>
    <p:sldId id="270" r:id="rId7"/>
    <p:sldId id="271" r:id="rId8"/>
    <p:sldId id="294" r:id="rId9"/>
    <p:sldId id="293" r:id="rId10"/>
    <p:sldId id="291" r:id="rId11"/>
    <p:sldId id="286" r:id="rId12"/>
    <p:sldId id="273" r:id="rId13"/>
    <p:sldId id="275" r:id="rId14"/>
    <p:sldId id="277" r:id="rId15"/>
    <p:sldId id="279" r:id="rId16"/>
    <p:sldId id="288" r:id="rId17"/>
    <p:sldId id="287" r:id="rId18"/>
    <p:sldId id="283" r:id="rId19"/>
    <p:sldId id="285" r:id="rId20"/>
    <p:sldId id="261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B24B1B84-3758-49A4-B8D2-25CC6ECA6E12}">
          <p14:sldIdLst>
            <p14:sldId id="256"/>
            <p14:sldId id="290"/>
            <p14:sldId id="262"/>
            <p14:sldId id="263"/>
            <p14:sldId id="269"/>
            <p14:sldId id="270"/>
            <p14:sldId id="271"/>
            <p14:sldId id="294"/>
            <p14:sldId id="293"/>
            <p14:sldId id="291"/>
            <p14:sldId id="286"/>
            <p14:sldId id="273"/>
            <p14:sldId id="275"/>
            <p14:sldId id="277"/>
            <p14:sldId id="279"/>
            <p14:sldId id="288"/>
            <p14:sldId id="287"/>
            <p14:sldId id="283"/>
            <p14:sldId id="285"/>
            <p14:sldId id="26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AA91"/>
    <a:srgbClr val="01AC95"/>
    <a:srgbClr val="02AB93"/>
    <a:srgbClr val="03AC92"/>
    <a:srgbClr val="01AD93"/>
    <a:srgbClr val="019BE1"/>
    <a:srgbClr val="009B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897" autoAdjust="0"/>
    <p:restoredTop sz="86486" autoAdjust="0"/>
  </p:normalViewPr>
  <p:slideViewPr>
    <p:cSldViewPr snapToGrid="0">
      <p:cViewPr varScale="1">
        <p:scale>
          <a:sx n="58" d="100"/>
          <a:sy n="58" d="100"/>
        </p:scale>
        <p:origin x="78" y="20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EE4F1B6-27A8-4754-B56A-B841E338DE1C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F9FE20A-08DE-4D03-972E-8CE7FBD21DA1}">
      <dgm:prSet phldrT="[文本]"/>
      <dgm:spPr/>
      <dgm:t>
        <a:bodyPr/>
        <a:lstStyle/>
        <a:p>
          <a:r>
            <a:rPr lang="en-US" dirty="0" smtClean="0">
              <a:latin typeface="汉仪中黑简" panose="02010609000101010101" pitchFamily="49" charset="-122"/>
              <a:ea typeface="汉仪中黑简" panose="02010609000101010101" pitchFamily="49" charset="-122"/>
            </a:rPr>
            <a:t>Java</a:t>
          </a:r>
          <a:r>
            <a:rPr lang="zh-CN" dirty="0" smtClean="0">
              <a:latin typeface="汉仪中黑简" panose="02010609000101010101" pitchFamily="49" charset="-122"/>
              <a:ea typeface="汉仪中黑简" panose="02010609000101010101" pitchFamily="49" charset="-122"/>
            </a:rPr>
            <a:t>语言</a:t>
          </a:r>
          <a:r>
            <a:rPr lang="zh-CN" altLang="en-US" dirty="0" smtClean="0">
              <a:latin typeface="汉仪中黑简" panose="02010609000101010101" pitchFamily="49" charset="-122"/>
              <a:ea typeface="汉仪中黑简" panose="02010609000101010101" pitchFamily="49" charset="-122"/>
            </a:rPr>
            <a:t>编写</a:t>
          </a:r>
          <a:r>
            <a:rPr lang="en-US" altLang="zh-CN" dirty="0" smtClean="0">
              <a:latin typeface="汉仪中黑简" panose="02010609000101010101" pitchFamily="49" charset="-122"/>
              <a:ea typeface="汉仪中黑简" panose="02010609000101010101" pitchFamily="49" charset="-122"/>
            </a:rPr>
            <a:t>.java</a:t>
          </a:r>
          <a:r>
            <a:rPr lang="zh-CN" altLang="en-US" dirty="0" smtClean="0">
              <a:latin typeface="汉仪中黑简" panose="02010609000101010101" pitchFamily="49" charset="-122"/>
              <a:ea typeface="汉仪中黑简" panose="02010609000101010101" pitchFamily="49" charset="-122"/>
            </a:rPr>
            <a:t>文件</a:t>
          </a:r>
          <a:endParaRPr lang="zh-CN" altLang="en-US" dirty="0">
            <a:latin typeface="汉仪中黑简" panose="02010609000101010101" pitchFamily="49" charset="-122"/>
            <a:ea typeface="汉仪中黑简" panose="02010609000101010101" pitchFamily="49" charset="-122"/>
          </a:endParaRPr>
        </a:p>
      </dgm:t>
    </dgm:pt>
    <dgm:pt modelId="{8E3FC36C-89EA-41C2-9443-F301E40DED38}" type="parTrans" cxnId="{4A962C46-394F-481E-9B6C-B6FDDFBD1DA5}">
      <dgm:prSet/>
      <dgm:spPr/>
      <dgm:t>
        <a:bodyPr/>
        <a:lstStyle/>
        <a:p>
          <a:endParaRPr lang="zh-CN" altLang="en-US"/>
        </a:p>
      </dgm:t>
    </dgm:pt>
    <dgm:pt modelId="{35D6CCC2-22E3-4D70-999B-027072307297}" type="sibTrans" cxnId="{4A962C46-394F-481E-9B6C-B6FDDFBD1DA5}">
      <dgm:prSet/>
      <dgm:spPr/>
      <dgm:t>
        <a:bodyPr/>
        <a:lstStyle/>
        <a:p>
          <a:endParaRPr lang="zh-CN" altLang="en-US"/>
        </a:p>
      </dgm:t>
    </dgm:pt>
    <dgm:pt modelId="{AF747EB1-70FE-49A6-B2E9-7B5F1C9B4EB5}">
      <dgm:prSet phldrT="[文本]"/>
      <dgm:spPr/>
      <dgm:t>
        <a:bodyPr/>
        <a:lstStyle/>
        <a:p>
          <a:r>
            <a:rPr lang="en-US" dirty="0" smtClean="0">
              <a:latin typeface="汉仪中黑简" panose="02010609000101010101" pitchFamily="49" charset="-122"/>
              <a:ea typeface="汉仪中黑简" panose="02010609000101010101" pitchFamily="49" charset="-122"/>
            </a:rPr>
            <a:t>Java</a:t>
          </a:r>
          <a:r>
            <a:rPr lang="zh-CN" dirty="0" smtClean="0">
              <a:latin typeface="汉仪中黑简" panose="02010609000101010101" pitchFamily="49" charset="-122"/>
              <a:ea typeface="汉仪中黑简" panose="02010609000101010101" pitchFamily="49" charset="-122"/>
            </a:rPr>
            <a:t>编译器</a:t>
          </a:r>
          <a:r>
            <a:rPr lang="zh-CN" altLang="en-US" dirty="0" smtClean="0">
              <a:latin typeface="汉仪中黑简" panose="02010609000101010101" pitchFamily="49" charset="-122"/>
              <a:ea typeface="汉仪中黑简" panose="02010609000101010101" pitchFamily="49" charset="-122"/>
            </a:rPr>
            <a:t>翻译为</a:t>
          </a:r>
          <a:r>
            <a:rPr lang="en-US" altLang="zh-CN" dirty="0" smtClean="0">
              <a:latin typeface="汉仪中黑简" panose="02010609000101010101" pitchFamily="49" charset="-122"/>
              <a:ea typeface="汉仪中黑简" panose="02010609000101010101" pitchFamily="49" charset="-122"/>
            </a:rPr>
            <a:t>JVM</a:t>
          </a:r>
          <a:r>
            <a:rPr lang="zh-CN" altLang="en-US" dirty="0" smtClean="0">
              <a:latin typeface="汉仪中黑简" panose="02010609000101010101" pitchFamily="49" charset="-122"/>
              <a:ea typeface="汉仪中黑简" panose="02010609000101010101" pitchFamily="49" charset="-122"/>
            </a:rPr>
            <a:t>可以理解的指令</a:t>
          </a:r>
          <a:r>
            <a:rPr lang="en-US" altLang="zh-CN" dirty="0" smtClean="0">
              <a:latin typeface="汉仪中黑简" panose="02010609000101010101" pitchFamily="49" charset="-122"/>
              <a:ea typeface="汉仪中黑简" panose="02010609000101010101" pitchFamily="49" charset="-122"/>
            </a:rPr>
            <a:t>.class</a:t>
          </a:r>
          <a:r>
            <a:rPr lang="zh-CN" altLang="en-US" dirty="0" smtClean="0">
              <a:latin typeface="汉仪中黑简" panose="02010609000101010101" pitchFamily="49" charset="-122"/>
              <a:ea typeface="汉仪中黑简" panose="02010609000101010101" pitchFamily="49" charset="-122"/>
            </a:rPr>
            <a:t>文件</a:t>
          </a:r>
          <a:endParaRPr lang="zh-CN" altLang="en-US" dirty="0">
            <a:latin typeface="汉仪中黑简" panose="02010609000101010101" pitchFamily="49" charset="-122"/>
            <a:ea typeface="汉仪中黑简" panose="02010609000101010101" pitchFamily="49" charset="-122"/>
          </a:endParaRPr>
        </a:p>
      </dgm:t>
    </dgm:pt>
    <dgm:pt modelId="{09FF1B8C-970A-4F1B-8DCC-606498830DED}" type="parTrans" cxnId="{DC2E99C0-1497-46CA-9556-3AD1E064231C}">
      <dgm:prSet/>
      <dgm:spPr/>
      <dgm:t>
        <a:bodyPr/>
        <a:lstStyle/>
        <a:p>
          <a:endParaRPr lang="zh-CN" altLang="en-US"/>
        </a:p>
      </dgm:t>
    </dgm:pt>
    <dgm:pt modelId="{67889020-69B2-4788-AA1D-3DE696D674EB}" type="sibTrans" cxnId="{DC2E99C0-1497-46CA-9556-3AD1E064231C}">
      <dgm:prSet/>
      <dgm:spPr/>
      <dgm:t>
        <a:bodyPr/>
        <a:lstStyle/>
        <a:p>
          <a:endParaRPr lang="zh-CN" altLang="en-US"/>
        </a:p>
      </dgm:t>
    </dgm:pt>
    <dgm:pt modelId="{1FA7699A-368F-4500-91C5-0235C7DEA935}">
      <dgm:prSet phldrT="[文本]"/>
      <dgm:spPr/>
      <dgm:t>
        <a:bodyPr/>
        <a:lstStyle/>
        <a:p>
          <a:r>
            <a:rPr lang="en-US" altLang="zh-CN" dirty="0" smtClean="0">
              <a:latin typeface="汉仪中黑简" panose="02010609000101010101" pitchFamily="49" charset="-122"/>
              <a:ea typeface="汉仪中黑简" panose="02010609000101010101" pitchFamily="49" charset="-122"/>
            </a:rPr>
            <a:t>Java</a:t>
          </a:r>
          <a:r>
            <a:rPr lang="zh-CN" altLang="en-US" dirty="0" smtClean="0">
              <a:latin typeface="汉仪中黑简" panose="02010609000101010101" pitchFamily="49" charset="-122"/>
              <a:ea typeface="汉仪中黑简" panose="02010609000101010101" pitchFamily="49" charset="-122"/>
            </a:rPr>
            <a:t>解释器读取文件，翻译为计算机能执行的代码</a:t>
          </a:r>
          <a:endParaRPr lang="zh-CN" altLang="en-US" dirty="0">
            <a:latin typeface="汉仪中黑简" panose="02010609000101010101" pitchFamily="49" charset="-122"/>
            <a:ea typeface="汉仪中黑简" panose="02010609000101010101" pitchFamily="49" charset="-122"/>
          </a:endParaRPr>
        </a:p>
      </dgm:t>
    </dgm:pt>
    <dgm:pt modelId="{42DF3026-6F86-41A6-A0C3-706722D2BC31}" type="parTrans" cxnId="{FFF602B9-4DDD-4971-8B47-29985435D6DA}">
      <dgm:prSet/>
      <dgm:spPr/>
      <dgm:t>
        <a:bodyPr/>
        <a:lstStyle/>
        <a:p>
          <a:endParaRPr lang="zh-CN" altLang="en-US"/>
        </a:p>
      </dgm:t>
    </dgm:pt>
    <dgm:pt modelId="{12DAD822-ED05-4010-933C-A5E68EE85C2A}" type="sibTrans" cxnId="{FFF602B9-4DDD-4971-8B47-29985435D6DA}">
      <dgm:prSet/>
      <dgm:spPr/>
      <dgm:t>
        <a:bodyPr/>
        <a:lstStyle/>
        <a:p>
          <a:endParaRPr lang="zh-CN" altLang="en-US"/>
        </a:p>
      </dgm:t>
    </dgm:pt>
    <dgm:pt modelId="{3AD7AA49-DD32-4B4A-A3A6-4069F2D5422D}" type="pres">
      <dgm:prSet presAssocID="{6EE4F1B6-27A8-4754-B56A-B841E338DE1C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D0283002-086A-4174-9F59-310BCE13AFC2}" type="pres">
      <dgm:prSet presAssocID="{6EE4F1B6-27A8-4754-B56A-B841E338DE1C}" presName="dummyMaxCanvas" presStyleCnt="0">
        <dgm:presLayoutVars/>
      </dgm:prSet>
      <dgm:spPr/>
    </dgm:pt>
    <dgm:pt modelId="{57A26ACD-11D8-49F9-8C95-4360995CEE5E}" type="pres">
      <dgm:prSet presAssocID="{6EE4F1B6-27A8-4754-B56A-B841E338DE1C}" presName="ThreeNodes_1" presStyleLbl="node1" presStyleIdx="0" presStyleCnt="3" custLinFactNeighborX="-157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310095B-792D-4A9D-B32C-970F58F91F6F}" type="pres">
      <dgm:prSet presAssocID="{6EE4F1B6-27A8-4754-B56A-B841E338DE1C}" presName="ThreeNodes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2A070BE-3BF5-4163-84B3-67F568230F73}" type="pres">
      <dgm:prSet presAssocID="{6EE4F1B6-27A8-4754-B56A-B841E338DE1C}" presName="ThreeNodes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59CB795-108E-47F6-A433-724AAB8B1AB4}" type="pres">
      <dgm:prSet presAssocID="{6EE4F1B6-27A8-4754-B56A-B841E338DE1C}" presName="ThreeConn_1-2" presStyleLbl="f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5063E8B-FB80-4BB1-B75A-6CAD7CEB1902}" type="pres">
      <dgm:prSet presAssocID="{6EE4F1B6-27A8-4754-B56A-B841E338DE1C}" presName="ThreeConn_2-3" presStyleLbl="f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A89CE66-C8BF-45D9-9379-332AD155D060}" type="pres">
      <dgm:prSet presAssocID="{6EE4F1B6-27A8-4754-B56A-B841E338DE1C}" presName="ThreeNodes_1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FFB7845-23F1-4021-9701-B3B61D7F23D7}" type="pres">
      <dgm:prSet presAssocID="{6EE4F1B6-27A8-4754-B56A-B841E338DE1C}" presName="ThreeNodes_2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5CA876D-4707-4BD3-8054-3386A90141BC}" type="pres">
      <dgm:prSet presAssocID="{6EE4F1B6-27A8-4754-B56A-B841E338DE1C}" presName="ThreeNodes_3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311C1012-4010-4C97-85CF-63FABE78420C}" type="presOf" srcId="{2F9FE20A-08DE-4D03-972E-8CE7FBD21DA1}" destId="{57A26ACD-11D8-49F9-8C95-4360995CEE5E}" srcOrd="0" destOrd="0" presId="urn:microsoft.com/office/officeart/2005/8/layout/vProcess5"/>
    <dgm:cxn modelId="{039A87A1-374F-433D-A440-BADF45D3CDDD}" type="presOf" srcId="{35D6CCC2-22E3-4D70-999B-027072307297}" destId="{259CB795-108E-47F6-A433-724AAB8B1AB4}" srcOrd="0" destOrd="0" presId="urn:microsoft.com/office/officeart/2005/8/layout/vProcess5"/>
    <dgm:cxn modelId="{060DFFAC-EFFF-4A69-AD99-2197D5A43003}" type="presOf" srcId="{AF747EB1-70FE-49A6-B2E9-7B5F1C9B4EB5}" destId="{1310095B-792D-4A9D-B32C-970F58F91F6F}" srcOrd="0" destOrd="0" presId="urn:microsoft.com/office/officeart/2005/8/layout/vProcess5"/>
    <dgm:cxn modelId="{95A945C0-96EF-4CFE-BAEA-F0660C07A50B}" type="presOf" srcId="{AF747EB1-70FE-49A6-B2E9-7B5F1C9B4EB5}" destId="{9FFB7845-23F1-4021-9701-B3B61D7F23D7}" srcOrd="1" destOrd="0" presId="urn:microsoft.com/office/officeart/2005/8/layout/vProcess5"/>
    <dgm:cxn modelId="{7705CBEB-687C-49DD-83CB-803BAC582BF9}" type="presOf" srcId="{2F9FE20A-08DE-4D03-972E-8CE7FBD21DA1}" destId="{AA89CE66-C8BF-45D9-9379-332AD155D060}" srcOrd="1" destOrd="0" presId="urn:microsoft.com/office/officeart/2005/8/layout/vProcess5"/>
    <dgm:cxn modelId="{D6BA01D9-DEA8-459A-82ED-5E9AEF88A862}" type="presOf" srcId="{1FA7699A-368F-4500-91C5-0235C7DEA935}" destId="{E5CA876D-4707-4BD3-8054-3386A90141BC}" srcOrd="1" destOrd="0" presId="urn:microsoft.com/office/officeart/2005/8/layout/vProcess5"/>
    <dgm:cxn modelId="{23167137-DBD5-4E5C-81A3-348C7570C52D}" type="presOf" srcId="{6EE4F1B6-27A8-4754-B56A-B841E338DE1C}" destId="{3AD7AA49-DD32-4B4A-A3A6-4069F2D5422D}" srcOrd="0" destOrd="0" presId="urn:microsoft.com/office/officeart/2005/8/layout/vProcess5"/>
    <dgm:cxn modelId="{FFF602B9-4DDD-4971-8B47-29985435D6DA}" srcId="{6EE4F1B6-27A8-4754-B56A-B841E338DE1C}" destId="{1FA7699A-368F-4500-91C5-0235C7DEA935}" srcOrd="2" destOrd="0" parTransId="{42DF3026-6F86-41A6-A0C3-706722D2BC31}" sibTransId="{12DAD822-ED05-4010-933C-A5E68EE85C2A}"/>
    <dgm:cxn modelId="{DC2E99C0-1497-46CA-9556-3AD1E064231C}" srcId="{6EE4F1B6-27A8-4754-B56A-B841E338DE1C}" destId="{AF747EB1-70FE-49A6-B2E9-7B5F1C9B4EB5}" srcOrd="1" destOrd="0" parTransId="{09FF1B8C-970A-4F1B-8DCC-606498830DED}" sibTransId="{67889020-69B2-4788-AA1D-3DE696D674EB}"/>
    <dgm:cxn modelId="{4A962C46-394F-481E-9B6C-B6FDDFBD1DA5}" srcId="{6EE4F1B6-27A8-4754-B56A-B841E338DE1C}" destId="{2F9FE20A-08DE-4D03-972E-8CE7FBD21DA1}" srcOrd="0" destOrd="0" parTransId="{8E3FC36C-89EA-41C2-9443-F301E40DED38}" sibTransId="{35D6CCC2-22E3-4D70-999B-027072307297}"/>
    <dgm:cxn modelId="{ED0CB839-38AE-494F-B047-FB95FF25F1F4}" type="presOf" srcId="{1FA7699A-368F-4500-91C5-0235C7DEA935}" destId="{D2A070BE-3BF5-4163-84B3-67F568230F73}" srcOrd="0" destOrd="0" presId="urn:microsoft.com/office/officeart/2005/8/layout/vProcess5"/>
    <dgm:cxn modelId="{CFB84D51-4F7E-4466-BEC0-5102A4CCDD33}" type="presOf" srcId="{67889020-69B2-4788-AA1D-3DE696D674EB}" destId="{A5063E8B-FB80-4BB1-B75A-6CAD7CEB1902}" srcOrd="0" destOrd="0" presId="urn:microsoft.com/office/officeart/2005/8/layout/vProcess5"/>
    <dgm:cxn modelId="{A58D8E21-F70E-4DBD-AD25-4DFD2B8FBF71}" type="presParOf" srcId="{3AD7AA49-DD32-4B4A-A3A6-4069F2D5422D}" destId="{D0283002-086A-4174-9F59-310BCE13AFC2}" srcOrd="0" destOrd="0" presId="urn:microsoft.com/office/officeart/2005/8/layout/vProcess5"/>
    <dgm:cxn modelId="{DC67A66F-136E-4497-8D8D-151599ED467B}" type="presParOf" srcId="{3AD7AA49-DD32-4B4A-A3A6-4069F2D5422D}" destId="{57A26ACD-11D8-49F9-8C95-4360995CEE5E}" srcOrd="1" destOrd="0" presId="urn:microsoft.com/office/officeart/2005/8/layout/vProcess5"/>
    <dgm:cxn modelId="{DCA52E64-D317-461D-82B9-4BD71E126D0D}" type="presParOf" srcId="{3AD7AA49-DD32-4B4A-A3A6-4069F2D5422D}" destId="{1310095B-792D-4A9D-B32C-970F58F91F6F}" srcOrd="2" destOrd="0" presId="urn:microsoft.com/office/officeart/2005/8/layout/vProcess5"/>
    <dgm:cxn modelId="{6364F67A-3215-4AA6-82F8-DCB051B8711D}" type="presParOf" srcId="{3AD7AA49-DD32-4B4A-A3A6-4069F2D5422D}" destId="{D2A070BE-3BF5-4163-84B3-67F568230F73}" srcOrd="3" destOrd="0" presId="urn:microsoft.com/office/officeart/2005/8/layout/vProcess5"/>
    <dgm:cxn modelId="{5E514CEC-8868-478F-9F53-3578DBBAC8C0}" type="presParOf" srcId="{3AD7AA49-DD32-4B4A-A3A6-4069F2D5422D}" destId="{259CB795-108E-47F6-A433-724AAB8B1AB4}" srcOrd="4" destOrd="0" presId="urn:microsoft.com/office/officeart/2005/8/layout/vProcess5"/>
    <dgm:cxn modelId="{B42D6972-F3E5-49B2-B849-11C3729CC6CB}" type="presParOf" srcId="{3AD7AA49-DD32-4B4A-A3A6-4069F2D5422D}" destId="{A5063E8B-FB80-4BB1-B75A-6CAD7CEB1902}" srcOrd="5" destOrd="0" presId="urn:microsoft.com/office/officeart/2005/8/layout/vProcess5"/>
    <dgm:cxn modelId="{DE192DF4-C79D-4B91-AA80-B332DDA3F55F}" type="presParOf" srcId="{3AD7AA49-DD32-4B4A-A3A6-4069F2D5422D}" destId="{AA89CE66-C8BF-45D9-9379-332AD155D060}" srcOrd="6" destOrd="0" presId="urn:microsoft.com/office/officeart/2005/8/layout/vProcess5"/>
    <dgm:cxn modelId="{8D3F9E8C-9815-4BBF-9E77-3C138BDE6A5E}" type="presParOf" srcId="{3AD7AA49-DD32-4B4A-A3A6-4069F2D5422D}" destId="{9FFB7845-23F1-4021-9701-B3B61D7F23D7}" srcOrd="7" destOrd="0" presId="urn:microsoft.com/office/officeart/2005/8/layout/vProcess5"/>
    <dgm:cxn modelId="{FB094F01-FCC6-4D8C-B41B-624EA1CE237D}" type="presParOf" srcId="{3AD7AA49-DD32-4B4A-A3A6-4069F2D5422D}" destId="{E5CA876D-4707-4BD3-8054-3386A90141BC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A26ACD-11D8-49F9-8C95-4360995CEE5E}">
      <dsp:nvSpPr>
        <dsp:cNvPr id="0" name=""/>
        <dsp:cNvSpPr/>
      </dsp:nvSpPr>
      <dsp:spPr>
        <a:xfrm>
          <a:off x="0" y="0"/>
          <a:ext cx="5181600" cy="11059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>
              <a:latin typeface="汉仪中黑简" panose="02010609000101010101" pitchFamily="49" charset="-122"/>
              <a:ea typeface="汉仪中黑简" panose="02010609000101010101" pitchFamily="49" charset="-122"/>
            </a:rPr>
            <a:t>Java</a:t>
          </a:r>
          <a:r>
            <a:rPr lang="zh-CN" sz="2600" kern="1200" dirty="0" smtClean="0">
              <a:latin typeface="汉仪中黑简" panose="02010609000101010101" pitchFamily="49" charset="-122"/>
              <a:ea typeface="汉仪中黑简" panose="02010609000101010101" pitchFamily="49" charset="-122"/>
            </a:rPr>
            <a:t>语言</a:t>
          </a:r>
          <a:r>
            <a:rPr lang="zh-CN" altLang="en-US" sz="2600" kern="1200" dirty="0" smtClean="0">
              <a:latin typeface="汉仪中黑简" panose="02010609000101010101" pitchFamily="49" charset="-122"/>
              <a:ea typeface="汉仪中黑简" panose="02010609000101010101" pitchFamily="49" charset="-122"/>
            </a:rPr>
            <a:t>编写</a:t>
          </a:r>
          <a:r>
            <a:rPr lang="en-US" altLang="zh-CN" sz="2600" kern="1200" dirty="0" smtClean="0">
              <a:latin typeface="汉仪中黑简" panose="02010609000101010101" pitchFamily="49" charset="-122"/>
              <a:ea typeface="汉仪中黑简" panose="02010609000101010101" pitchFamily="49" charset="-122"/>
            </a:rPr>
            <a:t>.java</a:t>
          </a:r>
          <a:r>
            <a:rPr lang="zh-CN" altLang="en-US" sz="2600" kern="1200" dirty="0" smtClean="0">
              <a:latin typeface="汉仪中黑简" panose="02010609000101010101" pitchFamily="49" charset="-122"/>
              <a:ea typeface="汉仪中黑简" panose="02010609000101010101" pitchFamily="49" charset="-122"/>
            </a:rPr>
            <a:t>文件</a:t>
          </a:r>
          <a:endParaRPr lang="zh-CN" altLang="en-US" sz="2600" kern="1200" dirty="0">
            <a:latin typeface="汉仪中黑简" panose="02010609000101010101" pitchFamily="49" charset="-122"/>
            <a:ea typeface="汉仪中黑简" panose="02010609000101010101" pitchFamily="49" charset="-122"/>
          </a:endParaRPr>
        </a:p>
      </dsp:txBody>
      <dsp:txXfrm>
        <a:off x="32392" y="32392"/>
        <a:ext cx="3988204" cy="1041155"/>
      </dsp:txXfrm>
    </dsp:sp>
    <dsp:sp modelId="{1310095B-792D-4A9D-B32C-970F58F91F6F}">
      <dsp:nvSpPr>
        <dsp:cNvPr id="0" name=""/>
        <dsp:cNvSpPr/>
      </dsp:nvSpPr>
      <dsp:spPr>
        <a:xfrm>
          <a:off x="457199" y="1290263"/>
          <a:ext cx="5181600" cy="11059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>
              <a:latin typeface="汉仪中黑简" panose="02010609000101010101" pitchFamily="49" charset="-122"/>
              <a:ea typeface="汉仪中黑简" panose="02010609000101010101" pitchFamily="49" charset="-122"/>
            </a:rPr>
            <a:t>Java</a:t>
          </a:r>
          <a:r>
            <a:rPr lang="zh-CN" sz="2600" kern="1200" dirty="0" smtClean="0">
              <a:latin typeface="汉仪中黑简" panose="02010609000101010101" pitchFamily="49" charset="-122"/>
              <a:ea typeface="汉仪中黑简" panose="02010609000101010101" pitchFamily="49" charset="-122"/>
            </a:rPr>
            <a:t>编译器</a:t>
          </a:r>
          <a:r>
            <a:rPr lang="zh-CN" altLang="en-US" sz="2600" kern="1200" dirty="0" smtClean="0">
              <a:latin typeface="汉仪中黑简" panose="02010609000101010101" pitchFamily="49" charset="-122"/>
              <a:ea typeface="汉仪中黑简" panose="02010609000101010101" pitchFamily="49" charset="-122"/>
            </a:rPr>
            <a:t>翻译为</a:t>
          </a:r>
          <a:r>
            <a:rPr lang="en-US" altLang="zh-CN" sz="2600" kern="1200" dirty="0" smtClean="0">
              <a:latin typeface="汉仪中黑简" panose="02010609000101010101" pitchFamily="49" charset="-122"/>
              <a:ea typeface="汉仪中黑简" panose="02010609000101010101" pitchFamily="49" charset="-122"/>
            </a:rPr>
            <a:t>JVM</a:t>
          </a:r>
          <a:r>
            <a:rPr lang="zh-CN" altLang="en-US" sz="2600" kern="1200" dirty="0" smtClean="0">
              <a:latin typeface="汉仪中黑简" panose="02010609000101010101" pitchFamily="49" charset="-122"/>
              <a:ea typeface="汉仪中黑简" panose="02010609000101010101" pitchFamily="49" charset="-122"/>
            </a:rPr>
            <a:t>可以理解的指令</a:t>
          </a:r>
          <a:r>
            <a:rPr lang="en-US" altLang="zh-CN" sz="2600" kern="1200" dirty="0" smtClean="0">
              <a:latin typeface="汉仪中黑简" panose="02010609000101010101" pitchFamily="49" charset="-122"/>
              <a:ea typeface="汉仪中黑简" panose="02010609000101010101" pitchFamily="49" charset="-122"/>
            </a:rPr>
            <a:t>.class</a:t>
          </a:r>
          <a:r>
            <a:rPr lang="zh-CN" altLang="en-US" sz="2600" kern="1200" dirty="0" smtClean="0">
              <a:latin typeface="汉仪中黑简" panose="02010609000101010101" pitchFamily="49" charset="-122"/>
              <a:ea typeface="汉仪中黑简" panose="02010609000101010101" pitchFamily="49" charset="-122"/>
            </a:rPr>
            <a:t>文件</a:t>
          </a:r>
          <a:endParaRPr lang="zh-CN" altLang="en-US" sz="2600" kern="1200" dirty="0">
            <a:latin typeface="汉仪中黑简" panose="02010609000101010101" pitchFamily="49" charset="-122"/>
            <a:ea typeface="汉仪中黑简" panose="02010609000101010101" pitchFamily="49" charset="-122"/>
          </a:endParaRPr>
        </a:p>
      </dsp:txBody>
      <dsp:txXfrm>
        <a:off x="489591" y="1322655"/>
        <a:ext cx="3940755" cy="1041155"/>
      </dsp:txXfrm>
    </dsp:sp>
    <dsp:sp modelId="{D2A070BE-3BF5-4163-84B3-67F568230F73}">
      <dsp:nvSpPr>
        <dsp:cNvPr id="0" name=""/>
        <dsp:cNvSpPr/>
      </dsp:nvSpPr>
      <dsp:spPr>
        <a:xfrm>
          <a:off x="914399" y="2580526"/>
          <a:ext cx="5181600" cy="11059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600" kern="1200" dirty="0" smtClean="0">
              <a:latin typeface="汉仪中黑简" panose="02010609000101010101" pitchFamily="49" charset="-122"/>
              <a:ea typeface="汉仪中黑简" panose="02010609000101010101" pitchFamily="49" charset="-122"/>
            </a:rPr>
            <a:t>Java</a:t>
          </a:r>
          <a:r>
            <a:rPr lang="zh-CN" altLang="en-US" sz="2600" kern="1200" dirty="0" smtClean="0">
              <a:latin typeface="汉仪中黑简" panose="02010609000101010101" pitchFamily="49" charset="-122"/>
              <a:ea typeface="汉仪中黑简" panose="02010609000101010101" pitchFamily="49" charset="-122"/>
            </a:rPr>
            <a:t>解释器读取文件，翻译为计算机能执行的代码</a:t>
          </a:r>
          <a:endParaRPr lang="zh-CN" altLang="en-US" sz="2600" kern="1200" dirty="0">
            <a:latin typeface="汉仪中黑简" panose="02010609000101010101" pitchFamily="49" charset="-122"/>
            <a:ea typeface="汉仪中黑简" panose="02010609000101010101" pitchFamily="49" charset="-122"/>
          </a:endParaRPr>
        </a:p>
      </dsp:txBody>
      <dsp:txXfrm>
        <a:off x="946791" y="2612918"/>
        <a:ext cx="3940755" cy="1041155"/>
      </dsp:txXfrm>
    </dsp:sp>
    <dsp:sp modelId="{259CB795-108E-47F6-A433-724AAB8B1AB4}">
      <dsp:nvSpPr>
        <dsp:cNvPr id="0" name=""/>
        <dsp:cNvSpPr/>
      </dsp:nvSpPr>
      <dsp:spPr>
        <a:xfrm>
          <a:off x="4462739" y="838671"/>
          <a:ext cx="718860" cy="718860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200" kern="1200"/>
        </a:p>
      </dsp:txBody>
      <dsp:txXfrm>
        <a:off x="4624482" y="838671"/>
        <a:ext cx="395374" cy="540942"/>
      </dsp:txXfrm>
    </dsp:sp>
    <dsp:sp modelId="{A5063E8B-FB80-4BB1-B75A-6CAD7CEB1902}">
      <dsp:nvSpPr>
        <dsp:cNvPr id="0" name=""/>
        <dsp:cNvSpPr/>
      </dsp:nvSpPr>
      <dsp:spPr>
        <a:xfrm>
          <a:off x="4919939" y="2121561"/>
          <a:ext cx="718860" cy="718860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200" kern="1200"/>
        </a:p>
      </dsp:txBody>
      <dsp:txXfrm>
        <a:off x="5081682" y="2121561"/>
        <a:ext cx="395374" cy="5409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59C5DE-1BBE-4304-A6DA-411CC5B2E489}" type="datetimeFigureOut">
              <a:rPr lang="zh-CN" altLang="en-US" smtClean="0"/>
              <a:t>2016/7/24 Sunday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AE4FDD-FD0D-426C-9C1F-886E018E49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57068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45766F9-082B-4A66-AAC6-A64CD189CEB4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732570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E4FDD-FD0D-426C-9C1F-886E018E49CC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11431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ln/>
        </p:spPr>
      </p:sp>
      <p:sp>
        <p:nvSpPr>
          <p:cNvPr id="75779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ea typeface="宋体" charset="-122"/>
            </a:endParaRPr>
          </a:p>
        </p:txBody>
      </p:sp>
      <p:sp>
        <p:nvSpPr>
          <p:cNvPr id="75780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92F346-03CD-4E60-AFBA-DAD28940DE83}" type="slidenum">
              <a:rPr lang="zh-CN" altLang="en-US" smtClean="0"/>
              <a:pPr>
                <a:defRPr/>
              </a:pPr>
              <a:t>14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32682194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ln/>
        </p:spPr>
      </p:sp>
      <p:sp>
        <p:nvSpPr>
          <p:cNvPr id="76803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dirty="0" smtClean="0">
              <a:ea typeface="宋体" charset="-122"/>
            </a:endParaRPr>
          </a:p>
        </p:txBody>
      </p:sp>
      <p:sp>
        <p:nvSpPr>
          <p:cNvPr id="7680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42265B0-621A-457E-8323-5DBB0CB502BA}" type="slidenum">
              <a:rPr lang="zh-CN" altLang="en-US" smtClean="0"/>
              <a:pPr>
                <a:defRPr/>
              </a:pPr>
              <a:t>15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37998337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8661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EA2E9-AC3E-472C-8C74-C63FD9999A78}" type="datetime1">
              <a:rPr lang="zh-CN" altLang="en-US" smtClean="0"/>
              <a:pPr/>
              <a:t>2016/7/24 Sunday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 smtClean="0"/>
              <a:t>第</a:t>
            </a:r>
            <a:fld id="{A920F7A8-CF22-4F64-9112-636FD6DFF0F1}" type="slidenum">
              <a:rPr lang="zh-CN" altLang="en-US" smtClean="0"/>
              <a:pPr/>
              <a:t>‹#›</a:t>
            </a:fld>
            <a:r>
              <a:rPr lang="zh-CN" altLang="en-US" smtClean="0"/>
              <a:t>页</a:t>
            </a:r>
            <a:r>
              <a:rPr lang="en-US" altLang="zh-CN" smtClean="0"/>
              <a:t>/</a:t>
            </a:r>
            <a:r>
              <a:rPr lang="zh-CN" altLang="en-US" smtClean="0"/>
              <a:t>共</a:t>
            </a:r>
            <a:r>
              <a:rPr lang="en-US" altLang="zh-CN" smtClean="0"/>
              <a:t>28</a:t>
            </a:r>
            <a:r>
              <a:rPr lang="zh-CN" altLang="en-US" smtClean="0"/>
              <a:t>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68520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57381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9200" y="10886"/>
            <a:ext cx="10058400" cy="762000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HP Simplified" panose="020B0604020204020204" pitchFamily="34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728926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自定义版式"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70815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-7229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7/24/2016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389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74" r:id="rId3"/>
    <p:sldLayoutId id="2147483675" r:id="rId4"/>
    <p:sldLayoutId id="2147483676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汉仪中黑简" panose="02010609000101010101" pitchFamily="49" charset="-122"/>
          <a:ea typeface="汉仪中黑简" panose="02010609000101010101" pitchFamily="49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01AD93"/>
          </a:solidFill>
          <a:latin typeface="汉仪中黑简" panose="02010609000101010101" pitchFamily="49" charset="-122"/>
          <a:ea typeface="汉仪中黑简" panose="02010609000101010101" pitchFamily="49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3AC92"/>
          </a:solidFill>
          <a:latin typeface="汉仪中黑简" panose="02010609000101010101" pitchFamily="49" charset="-122"/>
          <a:ea typeface="汉仪中黑简" panose="02010609000101010101" pitchFamily="49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3AC92"/>
          </a:solidFill>
          <a:latin typeface="汉仪中黑简" panose="02010609000101010101" pitchFamily="49" charset="-122"/>
          <a:ea typeface="汉仪中黑简" panose="02010609000101010101" pitchFamily="49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3AC92"/>
          </a:solidFill>
          <a:latin typeface="汉仪中黑简" panose="02010609000101010101" pitchFamily="49" charset="-122"/>
          <a:ea typeface="汉仪中黑简" panose="02010609000101010101" pitchFamily="49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3AC92"/>
          </a:solidFill>
          <a:latin typeface="汉仪中黑简" panose="02010609000101010101" pitchFamily="49" charset="-122"/>
          <a:ea typeface="汉仪中黑简" panose="02010609000101010101" pitchFamily="49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6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hyperlink" Target="http://www.browzz.com/wp-content/uploads/2011/03/james.jpg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3"/>
          <p:cNvSpPr txBox="1">
            <a:spLocks/>
          </p:cNvSpPr>
          <p:nvPr/>
        </p:nvSpPr>
        <p:spPr>
          <a:xfrm>
            <a:off x="-270943" y="2977125"/>
            <a:ext cx="9144000" cy="157733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en-US" altLang="zh-CN" sz="4800" b="1" dirty="0">
                <a:solidFill>
                  <a:schemeClr val="bg1"/>
                </a:solidFill>
                <a:latin typeface="HP Simplified" panose="020B0604020204020204" pitchFamily="34" charset="0"/>
                <a:ea typeface="汉仪中黑简" panose="02010609000101010101" pitchFamily="49" charset="-122"/>
              </a:rPr>
              <a:t>Java</a:t>
            </a:r>
            <a:r>
              <a:rPr lang="zh-CN" altLang="en-US" sz="4800" b="1" dirty="0">
                <a:solidFill>
                  <a:schemeClr val="bg1"/>
                </a:solidFill>
                <a:latin typeface="HP Simplified" panose="020B0604020204020204" pitchFamily="34" charset="0"/>
                <a:ea typeface="汉仪中黑简" panose="02010609000101010101" pitchFamily="49" charset="-122"/>
              </a:rPr>
              <a:t>初体验</a:t>
            </a:r>
          </a:p>
        </p:txBody>
      </p:sp>
    </p:spTree>
    <p:extLst>
      <p:ext uri="{BB962C8B-B14F-4D97-AF65-F5344CB8AC3E}">
        <p14:creationId xmlns:p14="http://schemas.microsoft.com/office/powerpoint/2010/main" val="3065429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latin typeface="HP Simplified" panose="020B0604020204020204" pitchFamily="34" charset="0"/>
                <a:ea typeface="汉仪中黑简" panose="02010609000101010101" pitchFamily="49" charset="-122"/>
              </a:rPr>
              <a:t>Java</a:t>
            </a:r>
            <a:r>
              <a:rPr lang="zh-CN" altLang="en-US" dirty="0" smtClean="0">
                <a:latin typeface="HP Simplified" panose="020B0604020204020204" pitchFamily="34" charset="0"/>
                <a:ea typeface="汉仪中黑简" panose="02010609000101010101" pitchFamily="49" charset="-122"/>
              </a:rPr>
              <a:t>语言的特点</a:t>
            </a:r>
            <a:endParaRPr lang="zh-CN" altLang="en-US" dirty="0">
              <a:latin typeface="HP Simplified" panose="020B0604020204020204" pitchFamily="34" charset="0"/>
              <a:ea typeface="汉仪中黑简" panose="02010609000101010101" pitchFamily="49" charset="-122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44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b="0" dirty="0">
                <a:solidFill>
                  <a:srgbClr val="02AB93"/>
                </a:solidFill>
                <a:cs typeface="Times New Roman" pitchFamily="18" charset="0"/>
              </a:rPr>
              <a:t>是一种面向对象的语言</a:t>
            </a:r>
            <a:endParaRPr lang="en-US" altLang="zh-CN" b="0" dirty="0">
              <a:solidFill>
                <a:srgbClr val="02AB93"/>
              </a:solidFill>
              <a:cs typeface="Times New Roman" pitchFamily="18" charset="0"/>
            </a:endParaRPr>
          </a:p>
          <a:p>
            <a:pPr>
              <a:lnSpc>
                <a:spcPts val="44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b="0" dirty="0">
                <a:solidFill>
                  <a:srgbClr val="02AB93"/>
                </a:solidFill>
                <a:cs typeface="Times New Roman" pitchFamily="18" charset="0"/>
              </a:rPr>
              <a:t>是一种平台无关的语言提供程序运行的解释环境</a:t>
            </a:r>
            <a:endParaRPr lang="en-US" altLang="zh-CN" b="0" dirty="0">
              <a:solidFill>
                <a:srgbClr val="02AB93"/>
              </a:solidFill>
              <a:cs typeface="Times New Roman" pitchFamily="18" charset="0"/>
            </a:endParaRPr>
          </a:p>
          <a:p>
            <a:pPr>
              <a:lnSpc>
                <a:spcPts val="44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b="0" dirty="0">
                <a:solidFill>
                  <a:srgbClr val="02AB93"/>
                </a:solidFill>
                <a:cs typeface="Times New Roman" pitchFamily="18" charset="0"/>
              </a:rPr>
              <a:t>多线程</a:t>
            </a:r>
            <a:endParaRPr lang="en-US" altLang="zh-CN" b="0" dirty="0">
              <a:solidFill>
                <a:srgbClr val="02AB93"/>
              </a:solidFill>
              <a:cs typeface="Times New Roman" pitchFamily="18" charset="0"/>
            </a:endParaRPr>
          </a:p>
          <a:p>
            <a:pPr>
              <a:lnSpc>
                <a:spcPts val="44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b="0" dirty="0" smtClean="0">
                <a:solidFill>
                  <a:srgbClr val="02AB93"/>
                </a:solidFill>
                <a:cs typeface="Times New Roman" pitchFamily="18" charset="0"/>
              </a:rPr>
              <a:t>安全</a:t>
            </a:r>
            <a:r>
              <a:rPr lang="zh-CN" altLang="en-US" dirty="0" smtClean="0">
                <a:solidFill>
                  <a:srgbClr val="02AB93"/>
                </a:solidFill>
                <a:cs typeface="Times New Roman" pitchFamily="18" charset="0"/>
              </a:rPr>
              <a:t>性</a:t>
            </a:r>
            <a:endParaRPr lang="en-US" altLang="zh-CN" b="0" dirty="0">
              <a:solidFill>
                <a:srgbClr val="02AB93"/>
              </a:solidFill>
              <a:cs typeface="Times New Roman" pitchFamily="18" charset="0"/>
            </a:endParaRPr>
          </a:p>
          <a:p>
            <a:pPr>
              <a:lnSpc>
                <a:spcPts val="4400"/>
              </a:lnSpc>
              <a:buFont typeface="Arial" panose="020B0604020202020204" pitchFamily="34" charset="0"/>
              <a:buChar char="•"/>
              <a:defRPr/>
            </a:pPr>
            <a:endParaRPr lang="en-US" altLang="zh-CN" sz="2400" u="sng" dirty="0">
              <a:solidFill>
                <a:schemeClr val="tx1"/>
              </a:solidFill>
              <a:latin typeface="HP Simplified" panose="020B0604020204020204" pitchFamily="34" charset="0"/>
              <a:cs typeface="Times New Roman" pitchFamily="18" charset="0"/>
            </a:endParaRPr>
          </a:p>
          <a:p>
            <a:pPr>
              <a:lnSpc>
                <a:spcPts val="4400"/>
              </a:lnSpc>
              <a:buFont typeface="Arial" panose="020B0604020202020204" pitchFamily="34" charset="0"/>
              <a:buChar char="•"/>
              <a:defRPr/>
            </a:pPr>
            <a:endParaRPr lang="en-US" altLang="zh-CN" dirty="0" smtClean="0">
              <a:solidFill>
                <a:schemeClr val="tx1"/>
              </a:solidFill>
              <a:latin typeface="HP Simplified" panose="020B0604020204020204" pitchFamily="34" charset="0"/>
              <a:ea typeface="汉仪中黑简" panose="02010609000101010101" pitchFamily="49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2497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latin typeface="HP Simplified" panose="020B0604020204020204" pitchFamily="34" charset="0"/>
                <a:ea typeface="汉仪中黑简" panose="02010609000101010101" pitchFamily="49" charset="-122"/>
              </a:rPr>
              <a:t>开发环境的下载 安装 配置</a:t>
            </a:r>
            <a:endParaRPr lang="zh-CN" altLang="en-US" dirty="0">
              <a:latin typeface="HP Simplified" panose="020B0604020204020204" pitchFamily="34" charset="0"/>
              <a:ea typeface="汉仪中黑简" panose="02010609000101010101" pitchFamily="49" charset="-122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838200" y="945478"/>
            <a:ext cx="10515600" cy="4351338"/>
          </a:xfrm>
        </p:spPr>
        <p:txBody>
          <a:bodyPr/>
          <a:lstStyle/>
          <a:p>
            <a:pPr marL="0" indent="0">
              <a:lnSpc>
                <a:spcPts val="4400"/>
              </a:lnSpc>
              <a:buNone/>
              <a:defRPr/>
            </a:pPr>
            <a:endParaRPr lang="en-US" altLang="zh-CN" dirty="0" smtClean="0">
              <a:solidFill>
                <a:srgbClr val="000099"/>
              </a:solidFill>
              <a:latin typeface="HP Simplified" panose="020B0604020204020204" pitchFamily="34" charset="0"/>
              <a:ea typeface="汉仪中黑简" panose="02010609000101010101" pitchFamily="49" charset="-122"/>
              <a:cs typeface="Times New Roman" pitchFamily="18" charset="0"/>
            </a:endParaRPr>
          </a:p>
          <a:p>
            <a:pPr lvl="1">
              <a:lnSpc>
                <a:spcPts val="4400"/>
              </a:lnSpc>
              <a:defRPr/>
            </a:pPr>
            <a:r>
              <a:rPr lang="zh-CN" altLang="en-US" sz="2800" dirty="0" smtClean="0">
                <a:latin typeface="HP Simplified" panose="020B0604020204020204" pitchFamily="34" charset="0"/>
                <a:ea typeface="汉仪中黑简" panose="02010609000101010101" pitchFamily="49" charset="-122"/>
                <a:cs typeface="Arial" charset="0"/>
              </a:rPr>
              <a:t>下载并安装</a:t>
            </a:r>
            <a:r>
              <a:rPr lang="en-US" altLang="zh-CN" sz="2800" dirty="0" smtClean="0">
                <a:latin typeface="HP Simplified" panose="020B0604020204020204" pitchFamily="34" charset="0"/>
                <a:ea typeface="汉仪中黑简" panose="02010609000101010101" pitchFamily="49" charset="-122"/>
                <a:cs typeface="Arial" charset="0"/>
              </a:rPr>
              <a:t>JDK</a:t>
            </a:r>
          </a:p>
          <a:p>
            <a:pPr lvl="1">
              <a:lnSpc>
                <a:spcPts val="4400"/>
              </a:lnSpc>
              <a:defRPr/>
            </a:pPr>
            <a:r>
              <a:rPr lang="zh-CN" altLang="en-US" sz="2800" dirty="0" smtClean="0">
                <a:latin typeface="HP Simplified" panose="020B0604020204020204" pitchFamily="34" charset="0"/>
                <a:ea typeface="汉仪中黑简" panose="02010609000101010101" pitchFamily="49" charset="-122"/>
                <a:cs typeface="Arial" charset="0"/>
              </a:rPr>
              <a:t>选择合适的文本编辑器或使用</a:t>
            </a:r>
            <a:r>
              <a:rPr lang="en-US" altLang="zh-CN" sz="2800" dirty="0" smtClean="0">
                <a:latin typeface="HP Simplified" panose="020B0604020204020204" pitchFamily="34" charset="0"/>
                <a:ea typeface="汉仪中黑简" panose="02010609000101010101" pitchFamily="49" charset="-122"/>
                <a:cs typeface="Arial" charset="0"/>
              </a:rPr>
              <a:t>IDE(</a:t>
            </a:r>
            <a:r>
              <a:rPr lang="zh-CN" altLang="en-US" sz="2800" dirty="0" smtClean="0">
                <a:latin typeface="HP Simplified" panose="020B0604020204020204" pitchFamily="34" charset="0"/>
                <a:ea typeface="汉仪中黑简" panose="02010609000101010101" pitchFamily="49" charset="-122"/>
                <a:cs typeface="Arial" charset="0"/>
              </a:rPr>
              <a:t>集成开发环境</a:t>
            </a:r>
            <a:r>
              <a:rPr lang="en-US" altLang="zh-CN" sz="2800" dirty="0" smtClean="0">
                <a:latin typeface="HP Simplified" panose="020B0604020204020204" pitchFamily="34" charset="0"/>
                <a:ea typeface="汉仪中黑简" panose="02010609000101010101" pitchFamily="49" charset="-122"/>
                <a:cs typeface="Arial" charset="0"/>
              </a:rPr>
              <a:t>)</a:t>
            </a:r>
            <a:endParaRPr lang="zh-CN" altLang="en-US" sz="2800" dirty="0" smtClean="0">
              <a:latin typeface="HP Simplified" panose="020B0604020204020204" pitchFamily="34" charset="0"/>
              <a:ea typeface="汉仪中黑简" panose="02010609000101010101" pitchFamily="49" charset="-122"/>
              <a:cs typeface="Arial" charset="0"/>
            </a:endParaRPr>
          </a:p>
          <a:p>
            <a:pPr lvl="1">
              <a:lnSpc>
                <a:spcPts val="4400"/>
              </a:lnSpc>
              <a:defRPr/>
            </a:pPr>
            <a:r>
              <a:rPr lang="zh-CN" altLang="en-US" sz="2800" dirty="0" smtClean="0">
                <a:latin typeface="HP Simplified" panose="020B0604020204020204" pitchFamily="34" charset="0"/>
                <a:ea typeface="汉仪中黑简" panose="02010609000101010101" pitchFamily="49" charset="-122"/>
                <a:cs typeface="Arial" charset="0"/>
              </a:rPr>
              <a:t>配置</a:t>
            </a:r>
            <a:r>
              <a:rPr lang="en-US" altLang="zh-CN" sz="2800" dirty="0" err="1" smtClean="0">
                <a:latin typeface="HP Simplified" panose="020B0604020204020204" pitchFamily="34" charset="0"/>
                <a:ea typeface="汉仪中黑简" panose="02010609000101010101" pitchFamily="49" charset="-122"/>
                <a:cs typeface="Arial" charset="0"/>
              </a:rPr>
              <a:t>path&amp;classpath</a:t>
            </a:r>
            <a:endParaRPr lang="en-US" altLang="zh-CN" sz="2800" dirty="0" smtClean="0">
              <a:latin typeface="HP Simplified" panose="020B0604020204020204" pitchFamily="34" charset="0"/>
              <a:ea typeface="汉仪中黑简" panose="02010609000101010101" pitchFamily="49" charset="-122"/>
              <a:cs typeface="Arial" charset="0"/>
            </a:endParaRPr>
          </a:p>
          <a:p>
            <a:pPr lvl="1">
              <a:lnSpc>
                <a:spcPts val="4400"/>
              </a:lnSpc>
              <a:defRPr/>
            </a:pPr>
            <a:r>
              <a:rPr lang="zh-CN" altLang="en-US" sz="2800" dirty="0" smtClean="0">
                <a:latin typeface="HP Simplified" panose="020B0604020204020204" pitchFamily="34" charset="0"/>
                <a:ea typeface="汉仪中黑简" panose="02010609000101010101" pitchFamily="49" charset="-122"/>
                <a:cs typeface="Arial" charset="0"/>
              </a:rPr>
              <a:t>验证：运行命令    </a:t>
            </a:r>
            <a:r>
              <a:rPr lang="en-US" altLang="zh-CN" sz="2800" dirty="0" smtClean="0">
                <a:latin typeface="HP Simplified" panose="020B0604020204020204" pitchFamily="34" charset="0"/>
                <a:ea typeface="汉仪中黑简" panose="02010609000101010101" pitchFamily="49" charset="-122"/>
                <a:cs typeface="Arial" charset="0"/>
              </a:rPr>
              <a:t>java       </a:t>
            </a:r>
            <a:r>
              <a:rPr lang="en-US" altLang="zh-CN" sz="2800" dirty="0" err="1" smtClean="0">
                <a:latin typeface="HP Simplified" panose="020B0604020204020204" pitchFamily="34" charset="0"/>
                <a:ea typeface="汉仪中黑简" panose="02010609000101010101" pitchFamily="49" charset="-122"/>
                <a:cs typeface="Arial" charset="0"/>
              </a:rPr>
              <a:t>javac</a:t>
            </a:r>
            <a:r>
              <a:rPr lang="en-US" altLang="zh-CN" sz="2800" dirty="0" smtClean="0">
                <a:latin typeface="HP Simplified" panose="020B0604020204020204" pitchFamily="34" charset="0"/>
                <a:ea typeface="汉仪中黑简" panose="02010609000101010101" pitchFamily="49" charset="-122"/>
                <a:cs typeface="Arial" charset="0"/>
              </a:rPr>
              <a:t>    java -version(</a:t>
            </a:r>
            <a:r>
              <a:rPr lang="zh-CN" altLang="en-US" sz="2800" dirty="0" smtClean="0">
                <a:latin typeface="HP Simplified" panose="020B0604020204020204" pitchFamily="34" charset="0"/>
                <a:ea typeface="汉仪中黑简" panose="02010609000101010101" pitchFamily="49" charset="-122"/>
                <a:cs typeface="Arial" charset="0"/>
              </a:rPr>
              <a:t>查看版本</a:t>
            </a:r>
            <a:r>
              <a:rPr lang="en-US" altLang="zh-CN" sz="2800" dirty="0" smtClean="0">
                <a:latin typeface="HP Simplified" panose="020B0604020204020204" pitchFamily="34" charset="0"/>
                <a:ea typeface="汉仪中黑简" panose="02010609000101010101" pitchFamily="49" charset="-122"/>
                <a:cs typeface="Arial" charset="0"/>
              </a:rPr>
              <a:t>)</a:t>
            </a:r>
          </a:p>
        </p:txBody>
      </p:sp>
      <p:sp>
        <p:nvSpPr>
          <p:cNvPr id="4" name="AutoShape 19"/>
          <p:cNvSpPr>
            <a:spLocks noChangeArrowheads="1"/>
          </p:cNvSpPr>
          <p:nvPr/>
        </p:nvSpPr>
        <p:spPr bwMode="auto">
          <a:xfrm>
            <a:off x="3808004" y="4865016"/>
            <a:ext cx="5097210" cy="431800"/>
          </a:xfrm>
          <a:prstGeom prst="flowChartAlternateProcess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t" anchorCtr="0"/>
          <a:lstStyle/>
          <a:p>
            <a:r>
              <a:rPr lang="zh-CN" altLang="en-US" b="1" dirty="0">
                <a:latin typeface="黑体" pitchFamily="2" charset="-122"/>
                <a:ea typeface="黑体" pitchFamily="2" charset="-122"/>
              </a:rPr>
              <a:t>    </a:t>
            </a:r>
            <a:r>
              <a:rPr lang="zh-CN" altLang="en-US" b="1" dirty="0">
                <a:latin typeface="汉仪中黑简" panose="02010609000101010101" pitchFamily="49" charset="-122"/>
                <a:ea typeface="汉仪中黑简" panose="02010609000101010101" pitchFamily="49" charset="-122"/>
              </a:rPr>
              <a:t>课程演示：使用</a:t>
            </a:r>
            <a:r>
              <a:rPr lang="en-US" altLang="zh-CN" b="1" dirty="0" err="1">
                <a:latin typeface="HP Simplified" panose="020B0604020204020204" pitchFamily="34" charset="0"/>
                <a:ea typeface="汉仪中黑简" panose="02010609000101010101" pitchFamily="49" charset="-122"/>
              </a:rPr>
              <a:t>javac</a:t>
            </a:r>
            <a:r>
              <a:rPr lang="zh-CN" altLang="en-US" b="1" dirty="0">
                <a:latin typeface="汉仪中黑简" panose="02010609000101010101" pitchFamily="49" charset="-122"/>
                <a:ea typeface="汉仪中黑简" panose="02010609000101010101" pitchFamily="49" charset="-122"/>
              </a:rPr>
              <a:t>等命令验证开发环境</a:t>
            </a:r>
            <a:endParaRPr lang="zh-CN" altLang="en-US" dirty="0">
              <a:latin typeface="汉仪中黑简" panose="02010609000101010101" pitchFamily="49" charset="-122"/>
              <a:ea typeface="汉仪中黑简" panose="02010609000101010101" pitchFamily="49" charset="-122"/>
            </a:endParaRPr>
          </a:p>
        </p:txBody>
      </p:sp>
      <p:sp>
        <p:nvSpPr>
          <p:cNvPr id="6" name="AutoShape 19"/>
          <p:cNvSpPr>
            <a:spLocks noChangeArrowheads="1"/>
          </p:cNvSpPr>
          <p:nvPr/>
        </p:nvSpPr>
        <p:spPr bwMode="auto">
          <a:xfrm>
            <a:off x="3583290" y="5659102"/>
            <a:ext cx="5546638" cy="431800"/>
          </a:xfrm>
          <a:prstGeom prst="flowChartAlternateProcess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t" anchorCtr="0"/>
          <a:lstStyle/>
          <a:p>
            <a:r>
              <a:rPr lang="zh-CN" altLang="en-US" b="1" dirty="0">
                <a:latin typeface="汉仪中黑简" panose="02010609000101010101" pitchFamily="49" charset="-122"/>
                <a:ea typeface="汉仪中黑简" panose="02010609000101010101" pitchFamily="49" charset="-122"/>
              </a:rPr>
              <a:t>    提示：环境变量配置步骤详见实验课补充资料</a:t>
            </a:r>
            <a:endParaRPr lang="zh-CN" altLang="en-US" dirty="0">
              <a:latin typeface="汉仪中黑简" panose="02010609000101010101" pitchFamily="49" charset="-122"/>
              <a:ea typeface="汉仪中黑简" panose="0201060900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37463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latin typeface="HP Simplified" panose="020B0604020204020204" pitchFamily="34" charset="0"/>
                <a:ea typeface="汉仪中黑简" panose="02010609000101010101" pitchFamily="49" charset="-122"/>
              </a:rPr>
              <a:t>Java</a:t>
            </a:r>
            <a:r>
              <a:rPr lang="zh-CN" altLang="en-US" dirty="0" smtClean="0">
                <a:latin typeface="HP Simplified" panose="020B0604020204020204" pitchFamily="34" charset="0"/>
                <a:ea typeface="汉仪中黑简" panose="02010609000101010101" pitchFamily="49" charset="-122"/>
              </a:rPr>
              <a:t>的运行机制</a:t>
            </a:r>
            <a:endParaRPr lang="zh-CN" altLang="en-US" dirty="0">
              <a:latin typeface="HP Simplified" panose="020B0604020204020204" pitchFamily="34" charset="0"/>
              <a:ea typeface="汉仪中黑简" panose="02010609000101010101" pitchFamily="49" charset="-122"/>
            </a:endParaRPr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687904804"/>
              </p:ext>
            </p:extLst>
          </p:nvPr>
        </p:nvGraphicFramePr>
        <p:xfrm>
          <a:off x="3000396" y="2508273"/>
          <a:ext cx="6096000" cy="36864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0" name="组合 45"/>
          <p:cNvGrpSpPr/>
          <p:nvPr/>
        </p:nvGrpSpPr>
        <p:grpSpPr>
          <a:xfrm>
            <a:off x="686851" y="1020001"/>
            <a:ext cx="1245713" cy="553941"/>
            <a:chOff x="-710875" y="5079102"/>
            <a:chExt cx="1557141" cy="692426"/>
          </a:xfrm>
        </p:grpSpPr>
        <p:pic>
          <p:nvPicPr>
            <p:cNvPr id="11" name="Picture 6" descr="E:\设计支持\模板设计\TW.png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-710875" y="5079102"/>
              <a:ext cx="579049" cy="538414"/>
            </a:xfrm>
            <a:prstGeom prst="rect">
              <a:avLst/>
            </a:prstGeom>
            <a:noFill/>
          </p:spPr>
        </p:pic>
        <p:sp>
          <p:nvSpPr>
            <p:cNvPr id="12" name="TextBox 11"/>
            <p:cNvSpPr txBox="1"/>
            <p:nvPr/>
          </p:nvSpPr>
          <p:spPr>
            <a:xfrm>
              <a:off x="-282246" y="5117503"/>
              <a:ext cx="1128512" cy="654025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zh-CN" altLang="en-US" sz="2800" b="1" dirty="0">
                  <a:latin typeface="汉仪中黑简" panose="02010609000101010101" pitchFamily="49" charset="-122"/>
                  <a:ea typeface="汉仪中黑简" panose="02010609000101010101" pitchFamily="49" charset="-122"/>
                </a:rPr>
                <a:t>提问</a:t>
              </a:r>
            </a:p>
          </p:txBody>
        </p:sp>
      </p:grpSp>
      <p:sp>
        <p:nvSpPr>
          <p:cNvPr id="13" name="内容占位符 2"/>
          <p:cNvSpPr txBox="1">
            <a:spLocks/>
          </p:cNvSpPr>
          <p:nvPr/>
        </p:nvSpPr>
        <p:spPr>
          <a:xfrm>
            <a:off x="939812" y="1691029"/>
            <a:ext cx="7712286" cy="733534"/>
          </a:xfrm>
          <a:prstGeom prst="wedgeRoundRectCallout">
            <a:avLst>
              <a:gd name="adj1" fmla="val -38214"/>
              <a:gd name="adj2" fmla="val -85023"/>
              <a:gd name="adj3" fmla="val 16667"/>
            </a:avLst>
          </a:prstGeom>
          <a:solidFill>
            <a:srgbClr val="BDEEF9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rtlCol="0">
            <a:spAutoFit/>
          </a:bodyPr>
          <a:lstStyle/>
          <a:p>
            <a:pPr marL="457200" indent="-4572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rgbClr val="01AC95"/>
                </a:solidFill>
                <a:latin typeface="汉仪中黑简" panose="02010609000101010101" pitchFamily="49" charset="-122"/>
                <a:ea typeface="汉仪中黑简" panose="02010609000101010101" pitchFamily="49" charset="-122"/>
              </a:rPr>
              <a:t>开发</a:t>
            </a:r>
            <a:r>
              <a:rPr lang="en-US" altLang="zh-CN" sz="2800" b="1" dirty="0">
                <a:solidFill>
                  <a:srgbClr val="01AC95"/>
                </a:solidFill>
                <a:latin typeface="汉仪中黑简" panose="02010609000101010101" pitchFamily="49" charset="-122"/>
                <a:ea typeface="汉仪中黑简" panose="02010609000101010101" pitchFamily="49" charset="-122"/>
              </a:rPr>
              <a:t>Java</a:t>
            </a:r>
            <a:r>
              <a:rPr lang="zh-CN" altLang="en-US" sz="2800" b="1" dirty="0">
                <a:solidFill>
                  <a:srgbClr val="01AC95"/>
                </a:solidFill>
                <a:latin typeface="汉仪中黑简" panose="02010609000101010101" pitchFamily="49" charset="-122"/>
                <a:ea typeface="汉仪中黑简" panose="02010609000101010101" pitchFamily="49" charset="-122"/>
              </a:rPr>
              <a:t>程序的步骤有哪些？</a:t>
            </a:r>
          </a:p>
        </p:txBody>
      </p:sp>
    </p:spTree>
    <p:extLst>
      <p:ext uri="{BB962C8B-B14F-4D97-AF65-F5344CB8AC3E}">
        <p14:creationId xmlns:p14="http://schemas.microsoft.com/office/powerpoint/2010/main" val="533993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7A26ACD-11D8-49F9-8C95-4360995CEE5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57A26ACD-11D8-49F9-8C95-4360995CEE5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59CB795-108E-47F6-A433-724AAB8B1AB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>
                                            <p:graphicEl>
                                              <a:dgm id="{259CB795-108E-47F6-A433-724AAB8B1AB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310095B-792D-4A9D-B32C-970F58F91F6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">
                                            <p:graphicEl>
                                              <a:dgm id="{1310095B-792D-4A9D-B32C-970F58F91F6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5063E8B-FB80-4BB1-B75A-6CAD7CEB190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5">
                                            <p:graphicEl>
                                              <a:dgm id="{A5063E8B-FB80-4BB1-B75A-6CAD7CEB190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2A070BE-3BF5-4163-84B3-67F568230F7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5">
                                            <p:graphicEl>
                                              <a:dgm id="{D2A070BE-3BF5-4163-84B3-67F568230F7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AutoShape 4"/>
          <p:cNvSpPr>
            <a:spLocks noChangeArrowheads="1"/>
          </p:cNvSpPr>
          <p:nvPr/>
        </p:nvSpPr>
        <p:spPr bwMode="auto">
          <a:xfrm>
            <a:off x="496649" y="2863545"/>
            <a:ext cx="6099175" cy="2608263"/>
          </a:xfrm>
          <a:prstGeom prst="roundRect">
            <a:avLst>
              <a:gd name="adj" fmla="val 2711"/>
            </a:avLst>
          </a:prstGeom>
          <a:solidFill>
            <a:schemeClr val="accent1">
              <a:lumMod val="20000"/>
              <a:lumOff val="80000"/>
            </a:schemeClr>
          </a:solidFill>
          <a:ln w="508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lvl="1" indent="-223838"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public class Person{</a:t>
            </a:r>
          </a:p>
          <a:p>
            <a:pPr lvl="1" indent="-223838"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   public static void main(String[]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</a:rPr>
              <a:t>args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){</a:t>
            </a:r>
          </a:p>
          <a:p>
            <a:pPr lvl="1" indent="-223838"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      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</a:rPr>
              <a:t>System.out.println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("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</a:rPr>
              <a:t>姓名：小强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");</a:t>
            </a:r>
          </a:p>
          <a:p>
            <a:pPr lvl="1" indent="-223838"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      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</a:rPr>
              <a:t>System.out.println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("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</a:rPr>
              <a:t>志向：软件开发高手！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");	</a:t>
            </a:r>
          </a:p>
          <a:p>
            <a:pPr lvl="1" indent="-223838"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   }</a:t>
            </a:r>
          </a:p>
          <a:p>
            <a:pPr lvl="1" indent="-223838"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}</a:t>
            </a:r>
          </a:p>
        </p:txBody>
      </p:sp>
      <p:sp>
        <p:nvSpPr>
          <p:cNvPr id="31" name="AutoShape 5"/>
          <p:cNvSpPr>
            <a:spLocks noChangeArrowheads="1"/>
          </p:cNvSpPr>
          <p:nvPr/>
        </p:nvSpPr>
        <p:spPr bwMode="auto">
          <a:xfrm>
            <a:off x="4024298" y="5020642"/>
            <a:ext cx="2357454" cy="408623"/>
          </a:xfrm>
          <a:prstGeom prst="wedgeRoundRectCallout">
            <a:avLst>
              <a:gd name="adj1" fmla="val -44708"/>
              <a:gd name="adj2" fmla="val -114177"/>
              <a:gd name="adj3" fmla="val 16667"/>
            </a:avLst>
          </a:prstGeom>
          <a:solidFill>
            <a:schemeClr val="tx2">
              <a:lumMod val="40000"/>
              <a:lumOff val="60000"/>
            </a:schemeClr>
          </a:solidFill>
          <a:ln w="9525" algn="ctr">
            <a:solidFill>
              <a:schemeClr val="bg1"/>
            </a:solidFill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anchorCtr="1">
            <a:spAutoFit/>
          </a:bodyPr>
          <a:lstStyle/>
          <a:p>
            <a:pPr marL="285750" indent="-285750" eaLnBrk="0" hangingPunct="0">
              <a:buClr>
                <a:srgbClr val="233DA9"/>
              </a:buClr>
              <a:buSzPct val="80000"/>
              <a:defRPr/>
            </a:pPr>
            <a:r>
              <a:rPr lang="en-US" altLang="zh-CN" b="1" dirty="0">
                <a:solidFill>
                  <a:schemeClr val="bg1"/>
                </a:solidFill>
                <a:latin typeface="Arial" charset="0"/>
                <a:ea typeface="黑体" pitchFamily="2" charset="-122"/>
              </a:rPr>
              <a:t>System</a:t>
            </a:r>
            <a:r>
              <a:rPr lang="zh-CN" altLang="en-US" b="1" dirty="0">
                <a:solidFill>
                  <a:schemeClr val="bg1"/>
                </a:solidFill>
                <a:latin typeface="Arial" charset="0"/>
                <a:ea typeface="黑体" pitchFamily="2" charset="-122"/>
              </a:rPr>
              <a:t>中</a:t>
            </a:r>
            <a:r>
              <a:rPr lang="en-US" altLang="zh-CN" b="1" dirty="0">
                <a:solidFill>
                  <a:schemeClr val="bg1"/>
                </a:solidFill>
                <a:latin typeface="Arial" charset="0"/>
                <a:ea typeface="黑体" pitchFamily="2" charset="-122"/>
              </a:rPr>
              <a:t>S</a:t>
            </a:r>
            <a:r>
              <a:rPr lang="zh-CN" altLang="en-US" b="1" dirty="0">
                <a:solidFill>
                  <a:schemeClr val="bg1"/>
                </a:solidFill>
                <a:latin typeface="Arial" charset="0"/>
                <a:ea typeface="黑体" pitchFamily="2" charset="-122"/>
              </a:rPr>
              <a:t>要大写</a:t>
            </a:r>
          </a:p>
        </p:txBody>
      </p:sp>
      <p:sp>
        <p:nvSpPr>
          <p:cNvPr id="590850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ln algn="ctr"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r>
              <a:rPr lang="zh-CN" altLang="en-US" dirty="0" smtClean="0">
                <a:latin typeface="HP Simplified" panose="020B0604020204020204" pitchFamily="34" charset="0"/>
                <a:ea typeface="汉仪中黑简" panose="02010609000101010101" pitchFamily="49" charset="-122"/>
              </a:rPr>
              <a:t>使用记事本开发</a:t>
            </a:r>
            <a:r>
              <a:rPr lang="en-US" altLang="zh-CN" dirty="0" smtClean="0">
                <a:latin typeface="HP Simplified" panose="020B0604020204020204" pitchFamily="34" charset="0"/>
                <a:ea typeface="汉仪中黑简" panose="02010609000101010101" pitchFamily="49" charset="-122"/>
              </a:rPr>
              <a:t>Java</a:t>
            </a:r>
            <a:r>
              <a:rPr lang="zh-CN" altLang="en-US" dirty="0" smtClean="0">
                <a:latin typeface="HP Simplified" panose="020B0604020204020204" pitchFamily="34" charset="0"/>
                <a:ea typeface="汉仪中黑简" panose="02010609000101010101" pitchFamily="49" charset="-122"/>
              </a:rPr>
              <a:t>程序</a:t>
            </a:r>
            <a:endParaRPr lang="zh-CN" altLang="en-US" b="1" dirty="0">
              <a:latin typeface="HP Simplified" panose="020B0604020204020204" pitchFamily="34" charset="0"/>
              <a:ea typeface="汉仪中黑简" panose="02010609000101010101" pitchFamily="49" charset="-122"/>
            </a:endParaRPr>
          </a:p>
        </p:txBody>
      </p:sp>
      <p:sp>
        <p:nvSpPr>
          <p:cNvPr id="590851" name="Rectangle 3"/>
          <p:cNvSpPr>
            <a:spLocks noGrp="1" noChangeArrowheads="1"/>
          </p:cNvSpPr>
          <p:nvPr>
            <p:ph idx="1"/>
          </p:nvPr>
        </p:nvSpPr>
        <p:spPr>
          <a:xfrm>
            <a:off x="418476" y="1026427"/>
            <a:ext cx="10515600" cy="4351338"/>
          </a:xfrm>
        </p:spPr>
        <p:txBody>
          <a:bodyPr/>
          <a:lstStyle/>
          <a:p>
            <a:r>
              <a:rPr lang="zh-CN" altLang="en-US" dirty="0">
                <a:latin typeface="HP Simplified" panose="020B0604020204020204" pitchFamily="34" charset="0"/>
                <a:ea typeface="汉仪中黑简" panose="02010609000101010101" pitchFamily="49" charset="-122"/>
              </a:rPr>
              <a:t>使用记事本编辑源程序，以</a:t>
            </a:r>
            <a:r>
              <a:rPr lang="en-US" altLang="zh-CN" dirty="0">
                <a:latin typeface="HP Simplified" panose="020B0604020204020204" pitchFamily="34" charset="0"/>
                <a:ea typeface="汉仪中黑简" panose="02010609000101010101" pitchFamily="49" charset="-122"/>
              </a:rPr>
              <a:t>.java</a:t>
            </a:r>
            <a:r>
              <a:rPr lang="zh-CN" altLang="en-US" dirty="0">
                <a:latin typeface="HP Simplified" panose="020B0604020204020204" pitchFamily="34" charset="0"/>
                <a:ea typeface="汉仪中黑简" panose="02010609000101010101" pitchFamily="49" charset="-122"/>
              </a:rPr>
              <a:t>为后缀名保存</a:t>
            </a:r>
          </a:p>
          <a:p>
            <a:r>
              <a:rPr lang="zh-CN" altLang="en-US" dirty="0">
                <a:latin typeface="HP Simplified" panose="020B0604020204020204" pitchFamily="34" charset="0"/>
                <a:ea typeface="汉仪中黑简" panose="02010609000101010101" pitchFamily="49" charset="-122"/>
              </a:rPr>
              <a:t>使用</a:t>
            </a:r>
            <a:r>
              <a:rPr lang="en-US" altLang="zh-CN" dirty="0" err="1">
                <a:latin typeface="HP Simplified" panose="020B0604020204020204" pitchFamily="34" charset="0"/>
                <a:ea typeface="汉仪中黑简" panose="02010609000101010101" pitchFamily="49" charset="-122"/>
              </a:rPr>
              <a:t>javac</a:t>
            </a:r>
            <a:r>
              <a:rPr lang="zh-CN" altLang="en-US" dirty="0">
                <a:latin typeface="HP Simplified" panose="020B0604020204020204" pitchFamily="34" charset="0"/>
                <a:ea typeface="汉仪中黑简" panose="02010609000101010101" pitchFamily="49" charset="-122"/>
              </a:rPr>
              <a:t>命令编译</a:t>
            </a:r>
            <a:r>
              <a:rPr lang="en-US" altLang="zh-CN" dirty="0">
                <a:latin typeface="HP Simplified" panose="020B0604020204020204" pitchFamily="34" charset="0"/>
                <a:ea typeface="汉仪中黑简" panose="02010609000101010101" pitchFamily="49" charset="-122"/>
              </a:rPr>
              <a:t>.java</a:t>
            </a:r>
            <a:r>
              <a:rPr lang="zh-CN" altLang="en-US" dirty="0">
                <a:latin typeface="HP Simplified" panose="020B0604020204020204" pitchFamily="34" charset="0"/>
                <a:ea typeface="汉仪中黑简" panose="02010609000101010101" pitchFamily="49" charset="-122"/>
              </a:rPr>
              <a:t>文件，生成</a:t>
            </a:r>
            <a:r>
              <a:rPr lang="en-US" altLang="zh-CN" dirty="0">
                <a:latin typeface="HP Simplified" panose="020B0604020204020204" pitchFamily="34" charset="0"/>
                <a:ea typeface="汉仪中黑简" panose="02010609000101010101" pitchFamily="49" charset="-122"/>
              </a:rPr>
              <a:t>.class</a:t>
            </a:r>
            <a:r>
              <a:rPr lang="zh-CN" altLang="en-US" dirty="0">
                <a:latin typeface="HP Simplified" panose="020B0604020204020204" pitchFamily="34" charset="0"/>
                <a:ea typeface="汉仪中黑简" panose="02010609000101010101" pitchFamily="49" charset="-122"/>
              </a:rPr>
              <a:t>文件</a:t>
            </a:r>
          </a:p>
          <a:p>
            <a:r>
              <a:rPr lang="zh-CN" altLang="en-US" dirty="0">
                <a:latin typeface="HP Simplified" panose="020B0604020204020204" pitchFamily="34" charset="0"/>
                <a:ea typeface="汉仪中黑简" panose="02010609000101010101" pitchFamily="49" charset="-122"/>
              </a:rPr>
              <a:t>使用</a:t>
            </a:r>
            <a:r>
              <a:rPr lang="en-US" altLang="zh-CN" dirty="0">
                <a:latin typeface="HP Simplified" panose="020B0604020204020204" pitchFamily="34" charset="0"/>
                <a:ea typeface="汉仪中黑简" panose="02010609000101010101" pitchFamily="49" charset="-122"/>
              </a:rPr>
              <a:t>java</a:t>
            </a:r>
            <a:r>
              <a:rPr lang="zh-CN" altLang="en-US" dirty="0">
                <a:latin typeface="HP Simplified" panose="020B0604020204020204" pitchFamily="34" charset="0"/>
                <a:ea typeface="汉仪中黑简" panose="02010609000101010101" pitchFamily="49" charset="-122"/>
              </a:rPr>
              <a:t>命令运行</a:t>
            </a:r>
            <a:r>
              <a:rPr lang="en-US" altLang="zh-CN" dirty="0">
                <a:latin typeface="HP Simplified" panose="020B0604020204020204" pitchFamily="34" charset="0"/>
                <a:ea typeface="汉仪中黑简" panose="02010609000101010101" pitchFamily="49" charset="-122"/>
              </a:rPr>
              <a:t>.class</a:t>
            </a:r>
            <a:r>
              <a:rPr lang="zh-CN" altLang="en-US" dirty="0">
                <a:latin typeface="HP Simplified" panose="020B0604020204020204" pitchFamily="34" charset="0"/>
                <a:ea typeface="汉仪中黑简" panose="02010609000101010101" pitchFamily="49" charset="-122"/>
              </a:rPr>
              <a:t>文件，输出程序结果 </a:t>
            </a:r>
          </a:p>
        </p:txBody>
      </p:sp>
      <p:sp>
        <p:nvSpPr>
          <p:cNvPr id="17" name="AutoShape 19"/>
          <p:cNvSpPr>
            <a:spLocks noChangeArrowheads="1"/>
          </p:cNvSpPr>
          <p:nvPr/>
        </p:nvSpPr>
        <p:spPr bwMode="auto">
          <a:xfrm>
            <a:off x="3496664" y="5872496"/>
            <a:ext cx="4824413" cy="431800"/>
          </a:xfrm>
          <a:prstGeom prst="flowChartAlternateProcess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t" anchorCtr="0"/>
          <a:lstStyle/>
          <a:p>
            <a:r>
              <a:rPr lang="zh-CN" altLang="en-US" b="1" dirty="0">
                <a:latin typeface="黑体" pitchFamily="2" charset="-122"/>
                <a:ea typeface="黑体" pitchFamily="2" charset="-122"/>
              </a:rPr>
              <a:t>    </a:t>
            </a:r>
            <a:r>
              <a:rPr lang="zh-CN" altLang="en-US" b="1" dirty="0">
                <a:latin typeface="汉仪中黑简" panose="02010609000101010101" pitchFamily="49" charset="-122"/>
                <a:ea typeface="汉仪中黑简" panose="02010609000101010101" pitchFamily="49" charset="-122"/>
              </a:rPr>
              <a:t>演示示例</a:t>
            </a:r>
            <a:r>
              <a:rPr lang="en-US" altLang="zh-CN" b="1" dirty="0">
                <a:latin typeface="汉仪中黑简" panose="02010609000101010101" pitchFamily="49" charset="-122"/>
                <a:ea typeface="汉仪中黑简" panose="02010609000101010101" pitchFamily="49" charset="-122"/>
              </a:rPr>
              <a:t>1</a:t>
            </a:r>
            <a:r>
              <a:rPr lang="zh-CN" altLang="en-US" b="1" dirty="0">
                <a:latin typeface="汉仪中黑简" panose="02010609000101010101" pitchFamily="49" charset="-122"/>
                <a:ea typeface="汉仪中黑简" panose="02010609000101010101" pitchFamily="49" charset="-122"/>
              </a:rPr>
              <a:t>：使用记事本开发</a:t>
            </a:r>
            <a:r>
              <a:rPr lang="en-US" altLang="zh-CN" b="1" dirty="0">
                <a:latin typeface="HP Simplified" panose="020B0604020204020204" pitchFamily="34" charset="0"/>
                <a:ea typeface="汉仪中黑简" panose="02010609000101010101" pitchFamily="49" charset="-122"/>
              </a:rPr>
              <a:t>Java</a:t>
            </a:r>
            <a:r>
              <a:rPr lang="zh-CN" altLang="en-US" b="1" dirty="0">
                <a:latin typeface="汉仪中黑简" panose="02010609000101010101" pitchFamily="49" charset="-122"/>
                <a:ea typeface="汉仪中黑简" panose="02010609000101010101" pitchFamily="49" charset="-122"/>
              </a:rPr>
              <a:t>程序</a:t>
            </a:r>
          </a:p>
          <a:p>
            <a:pPr algn="ctr"/>
            <a:endParaRPr lang="zh-CN" altLang="en-US" dirty="0"/>
          </a:p>
        </p:txBody>
      </p:sp>
      <p:pic>
        <p:nvPicPr>
          <p:cNvPr id="113669" name="Picture 5" descr="D:\_Java线下编写\PPT\1.第一单元\1.使用Java实现面向对象编程\1.第1章-初识Java\1.授课PPT\pics\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56206" y="1941131"/>
            <a:ext cx="4381500" cy="25812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13670" name="Picture 6" descr="D:\_Java线下编写\PPT\1.第一单元\1.使用Java实现面向对象编程\1.第1章-初识Java\1.授课PPT\pics\4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56206" y="4696315"/>
            <a:ext cx="3314700" cy="10572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70995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90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90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13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90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13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31" grpId="0" animBg="1"/>
      <p:bldP spid="1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>
                <a:latin typeface="HP Simplified" panose="020B0604020204020204" pitchFamily="34" charset="0"/>
                <a:ea typeface="汉仪中黑简" panose="02010609000101010101" pitchFamily="49" charset="-122"/>
                <a:cs typeface="Arial" charset="0"/>
              </a:rPr>
              <a:t>集成开发环境</a:t>
            </a:r>
            <a:endParaRPr lang="en-US" altLang="zh-CN" dirty="0" smtClean="0">
              <a:latin typeface="HP Simplified" panose="020B0604020204020204" pitchFamily="34" charset="0"/>
              <a:ea typeface="汉仪中黑简" panose="02010609000101010101" pitchFamily="49" charset="-122"/>
              <a:cs typeface="Arial" charset="0"/>
            </a:endParaRPr>
          </a:p>
          <a:p>
            <a:pPr lvl="1" fontAlgn="base">
              <a:spcAft>
                <a:spcPct val="0"/>
              </a:spcAft>
            </a:pPr>
            <a:r>
              <a:rPr lang="zh-CN" altLang="en-US" dirty="0" smtClean="0">
                <a:solidFill>
                  <a:schemeClr val="tx1"/>
                </a:solidFill>
                <a:latin typeface="HP Simplified" panose="020B0604020204020204" pitchFamily="34" charset="0"/>
                <a:ea typeface="汉仪中黑简" panose="02010609000101010101" pitchFamily="49" charset="-122"/>
                <a:cs typeface="Arial" charset="0"/>
              </a:rPr>
              <a:t>集成开发环境（</a:t>
            </a:r>
            <a:r>
              <a:rPr lang="en-US" altLang="zh-CN" dirty="0" smtClean="0">
                <a:solidFill>
                  <a:schemeClr val="tx1"/>
                </a:solidFill>
                <a:latin typeface="HP Simplified" panose="020B0604020204020204" pitchFamily="34" charset="0"/>
                <a:ea typeface="汉仪中黑简" panose="02010609000101010101" pitchFamily="49" charset="-122"/>
                <a:cs typeface="Arial" charset="0"/>
              </a:rPr>
              <a:t>IDE</a:t>
            </a:r>
            <a:r>
              <a:rPr lang="zh-CN" altLang="en-US" dirty="0" smtClean="0">
                <a:solidFill>
                  <a:schemeClr val="tx1"/>
                </a:solidFill>
                <a:latin typeface="HP Simplified" panose="020B0604020204020204" pitchFamily="34" charset="0"/>
                <a:ea typeface="汉仪中黑简" panose="02010609000101010101" pitchFamily="49" charset="-122"/>
                <a:cs typeface="Arial" charset="0"/>
              </a:rPr>
              <a:t>）是一类软件，它将程序开发  环境和程序调试环境集合在一起，帮助程序员开发 软件</a:t>
            </a:r>
          </a:p>
          <a:p>
            <a:pPr lvl="1" fontAlgn="base">
              <a:spcAft>
                <a:spcPct val="0"/>
              </a:spcAft>
            </a:pPr>
            <a:endParaRPr lang="en-US" altLang="zh-CN" dirty="0" smtClean="0">
              <a:latin typeface="HP Simplified" panose="020B0604020204020204" pitchFamily="34" charset="0"/>
              <a:ea typeface="汉仪中黑简" panose="02010609000101010101" pitchFamily="49" charset="-122"/>
              <a:cs typeface="Arial" charset="0"/>
            </a:endParaRPr>
          </a:p>
          <a:p>
            <a:r>
              <a:rPr lang="zh-CN" altLang="en-US" dirty="0" smtClean="0">
                <a:latin typeface="HP Simplified" panose="020B0604020204020204" pitchFamily="34" charset="0"/>
                <a:ea typeface="汉仪中黑简" panose="02010609000101010101" pitchFamily="49" charset="-122"/>
                <a:cs typeface="Arial" charset="0"/>
              </a:rPr>
              <a:t>使用</a:t>
            </a:r>
            <a:r>
              <a:rPr lang="en-US" altLang="zh-CN" dirty="0" smtClean="0">
                <a:latin typeface="HP Simplified" panose="020B0604020204020204" pitchFamily="34" charset="0"/>
                <a:ea typeface="汉仪中黑简" panose="02010609000101010101" pitchFamily="49" charset="-122"/>
                <a:cs typeface="Arial" charset="0"/>
              </a:rPr>
              <a:t>Eclipse</a:t>
            </a:r>
            <a:r>
              <a:rPr lang="zh-CN" altLang="en-US" dirty="0" smtClean="0">
                <a:latin typeface="HP Simplified" panose="020B0604020204020204" pitchFamily="34" charset="0"/>
                <a:ea typeface="汉仪中黑简" panose="02010609000101010101" pitchFamily="49" charset="-122"/>
                <a:cs typeface="Arial" charset="0"/>
              </a:rPr>
              <a:t>开发简单</a:t>
            </a:r>
            <a:r>
              <a:rPr lang="en-US" altLang="zh-CN" dirty="0" smtClean="0">
                <a:latin typeface="HP Simplified" panose="020B0604020204020204" pitchFamily="34" charset="0"/>
                <a:ea typeface="汉仪中黑简" panose="02010609000101010101" pitchFamily="49" charset="-122"/>
                <a:cs typeface="Arial" charset="0"/>
              </a:rPr>
              <a:t>Java</a:t>
            </a:r>
            <a:r>
              <a:rPr lang="zh-CN" altLang="en-US" dirty="0" smtClean="0">
                <a:latin typeface="HP Simplified" panose="020B0604020204020204" pitchFamily="34" charset="0"/>
                <a:ea typeface="汉仪中黑简" panose="02010609000101010101" pitchFamily="49" charset="-122"/>
                <a:cs typeface="Arial" charset="0"/>
              </a:rPr>
              <a:t>程序步骤：</a:t>
            </a:r>
            <a:endParaRPr lang="en-US" altLang="zh-CN" dirty="0" smtClean="0">
              <a:latin typeface="HP Simplified" panose="020B0604020204020204" pitchFamily="34" charset="0"/>
              <a:ea typeface="汉仪中黑简" panose="02010609000101010101" pitchFamily="49" charset="-122"/>
              <a:cs typeface="Arial" charset="0"/>
            </a:endParaRPr>
          </a:p>
          <a:p>
            <a:pPr lvl="1" fontAlgn="base">
              <a:spcAft>
                <a:spcPct val="0"/>
              </a:spcAft>
            </a:pPr>
            <a:r>
              <a:rPr lang="zh-CN" altLang="en-US" dirty="0" smtClean="0">
                <a:solidFill>
                  <a:schemeClr val="tx1"/>
                </a:solidFill>
                <a:latin typeface="HP Simplified" panose="020B0604020204020204" pitchFamily="34" charset="0"/>
                <a:ea typeface="汉仪中黑简" panose="02010609000101010101" pitchFamily="49" charset="-122"/>
                <a:cs typeface="Arial" charset="0"/>
              </a:rPr>
              <a:t>在</a:t>
            </a:r>
            <a:r>
              <a:rPr lang="en-US" altLang="zh-CN" dirty="0" smtClean="0">
                <a:solidFill>
                  <a:schemeClr val="tx1"/>
                </a:solidFill>
                <a:latin typeface="HP Simplified" panose="020B0604020204020204" pitchFamily="34" charset="0"/>
                <a:ea typeface="汉仪中黑简" panose="02010609000101010101" pitchFamily="49" charset="-122"/>
                <a:cs typeface="Arial" charset="0"/>
              </a:rPr>
              <a:t>Eclipse</a:t>
            </a:r>
            <a:r>
              <a:rPr lang="zh-CN" altLang="en-US" dirty="0" smtClean="0">
                <a:solidFill>
                  <a:schemeClr val="tx1"/>
                </a:solidFill>
                <a:latin typeface="HP Simplified" panose="020B0604020204020204" pitchFamily="34" charset="0"/>
                <a:ea typeface="汉仪中黑简" panose="02010609000101010101" pitchFamily="49" charset="-122"/>
                <a:cs typeface="Arial" charset="0"/>
              </a:rPr>
              <a:t>中创建</a:t>
            </a:r>
            <a:r>
              <a:rPr lang="en-US" altLang="zh-CN" dirty="0" smtClean="0">
                <a:solidFill>
                  <a:schemeClr val="tx1"/>
                </a:solidFill>
                <a:latin typeface="HP Simplified" panose="020B0604020204020204" pitchFamily="34" charset="0"/>
                <a:ea typeface="汉仪中黑简" panose="02010609000101010101" pitchFamily="49" charset="-122"/>
                <a:cs typeface="Arial" charset="0"/>
              </a:rPr>
              <a:t>Java</a:t>
            </a:r>
            <a:r>
              <a:rPr lang="zh-CN" altLang="en-US" dirty="0" smtClean="0">
                <a:solidFill>
                  <a:schemeClr val="tx1"/>
                </a:solidFill>
                <a:latin typeface="HP Simplified" panose="020B0604020204020204" pitchFamily="34" charset="0"/>
                <a:ea typeface="汉仪中黑简" panose="02010609000101010101" pitchFamily="49" charset="-122"/>
                <a:cs typeface="Arial" charset="0"/>
              </a:rPr>
              <a:t>项目</a:t>
            </a:r>
            <a:endParaRPr lang="en-US" altLang="zh-CN" dirty="0" smtClean="0">
              <a:solidFill>
                <a:schemeClr val="tx1"/>
              </a:solidFill>
              <a:latin typeface="HP Simplified" panose="020B0604020204020204" pitchFamily="34" charset="0"/>
              <a:ea typeface="汉仪中黑简" panose="02010609000101010101" pitchFamily="49" charset="-122"/>
              <a:cs typeface="Arial" charset="0"/>
            </a:endParaRPr>
          </a:p>
          <a:p>
            <a:pPr lvl="1" fontAlgn="base">
              <a:spcAft>
                <a:spcPct val="0"/>
              </a:spcAft>
            </a:pPr>
            <a:r>
              <a:rPr lang="zh-CN" altLang="en-US" dirty="0" smtClean="0">
                <a:solidFill>
                  <a:schemeClr val="tx1"/>
                </a:solidFill>
                <a:latin typeface="HP Simplified" panose="020B0604020204020204" pitchFamily="34" charset="0"/>
                <a:ea typeface="汉仪中黑简" panose="02010609000101010101" pitchFamily="49" charset="-122"/>
                <a:cs typeface="Arial" charset="0"/>
              </a:rPr>
              <a:t>在项目中创建</a:t>
            </a:r>
            <a:r>
              <a:rPr lang="en-US" altLang="zh-CN" dirty="0" smtClean="0">
                <a:solidFill>
                  <a:schemeClr val="tx1"/>
                </a:solidFill>
                <a:latin typeface="HP Simplified" panose="020B0604020204020204" pitchFamily="34" charset="0"/>
                <a:ea typeface="汉仪中黑简" panose="02010609000101010101" pitchFamily="49" charset="-122"/>
                <a:cs typeface="Arial" charset="0"/>
              </a:rPr>
              <a:t>Java</a:t>
            </a:r>
            <a:r>
              <a:rPr lang="zh-CN" altLang="en-US" dirty="0" smtClean="0">
                <a:solidFill>
                  <a:schemeClr val="tx1"/>
                </a:solidFill>
                <a:latin typeface="HP Simplified" panose="020B0604020204020204" pitchFamily="34" charset="0"/>
                <a:ea typeface="汉仪中黑简" panose="02010609000101010101" pitchFamily="49" charset="-122"/>
                <a:cs typeface="Arial" charset="0"/>
              </a:rPr>
              <a:t>类</a:t>
            </a:r>
            <a:endParaRPr lang="en-US" altLang="zh-CN" dirty="0" smtClean="0">
              <a:solidFill>
                <a:schemeClr val="tx1"/>
              </a:solidFill>
              <a:latin typeface="HP Simplified" panose="020B0604020204020204" pitchFamily="34" charset="0"/>
              <a:ea typeface="汉仪中黑简" panose="02010609000101010101" pitchFamily="49" charset="-122"/>
              <a:cs typeface="Arial" charset="0"/>
            </a:endParaRPr>
          </a:p>
          <a:p>
            <a:pPr lvl="1" fontAlgn="base">
              <a:spcAft>
                <a:spcPct val="0"/>
              </a:spcAft>
            </a:pPr>
            <a:r>
              <a:rPr lang="zh-CN" altLang="en-US" dirty="0" smtClean="0">
                <a:solidFill>
                  <a:schemeClr val="tx1"/>
                </a:solidFill>
                <a:latin typeface="HP Simplified" panose="020B0604020204020204" pitchFamily="34" charset="0"/>
                <a:ea typeface="汉仪中黑简" panose="02010609000101010101" pitchFamily="49" charset="-122"/>
                <a:cs typeface="Arial" charset="0"/>
              </a:rPr>
              <a:t>在</a:t>
            </a:r>
            <a:r>
              <a:rPr lang="en-US" altLang="zh-CN" dirty="0" smtClean="0">
                <a:solidFill>
                  <a:schemeClr val="tx1"/>
                </a:solidFill>
                <a:latin typeface="HP Simplified" panose="020B0604020204020204" pitchFamily="34" charset="0"/>
                <a:ea typeface="汉仪中黑简" panose="02010609000101010101" pitchFamily="49" charset="-122"/>
                <a:cs typeface="Arial" charset="0"/>
              </a:rPr>
              <a:t>main()</a:t>
            </a:r>
            <a:r>
              <a:rPr lang="zh-CN" altLang="en-US" dirty="0" smtClean="0">
                <a:solidFill>
                  <a:schemeClr val="tx1"/>
                </a:solidFill>
                <a:latin typeface="HP Simplified" panose="020B0604020204020204" pitchFamily="34" charset="0"/>
                <a:ea typeface="汉仪中黑简" panose="02010609000101010101" pitchFamily="49" charset="-122"/>
                <a:cs typeface="Arial" charset="0"/>
              </a:rPr>
              <a:t>方法中编写</a:t>
            </a:r>
            <a:r>
              <a:rPr lang="en-US" altLang="zh-CN" dirty="0" smtClean="0">
                <a:solidFill>
                  <a:schemeClr val="tx1"/>
                </a:solidFill>
                <a:latin typeface="HP Simplified" panose="020B0604020204020204" pitchFamily="34" charset="0"/>
                <a:ea typeface="汉仪中黑简" panose="02010609000101010101" pitchFamily="49" charset="-122"/>
                <a:cs typeface="Arial" charset="0"/>
              </a:rPr>
              <a:t>Java</a:t>
            </a:r>
            <a:r>
              <a:rPr lang="zh-CN" altLang="en-US" dirty="0" smtClean="0">
                <a:solidFill>
                  <a:schemeClr val="tx1"/>
                </a:solidFill>
                <a:latin typeface="HP Simplified" panose="020B0604020204020204" pitchFamily="34" charset="0"/>
                <a:ea typeface="汉仪中黑简" panose="02010609000101010101" pitchFamily="49" charset="-122"/>
                <a:cs typeface="Arial" charset="0"/>
              </a:rPr>
              <a:t>代码</a:t>
            </a:r>
            <a:endParaRPr lang="en-US" altLang="zh-CN" dirty="0" smtClean="0">
              <a:solidFill>
                <a:schemeClr val="tx1"/>
              </a:solidFill>
              <a:latin typeface="HP Simplified" panose="020B0604020204020204" pitchFamily="34" charset="0"/>
              <a:ea typeface="汉仪中黑简" panose="02010609000101010101" pitchFamily="49" charset="-122"/>
              <a:cs typeface="Arial" charset="0"/>
            </a:endParaRPr>
          </a:p>
          <a:p>
            <a:pPr lvl="1" fontAlgn="base">
              <a:spcAft>
                <a:spcPct val="0"/>
              </a:spcAft>
            </a:pPr>
            <a:r>
              <a:rPr lang="zh-CN" altLang="en-US" dirty="0" smtClean="0">
                <a:solidFill>
                  <a:schemeClr val="tx1"/>
                </a:solidFill>
                <a:latin typeface="HP Simplified" panose="020B0604020204020204" pitchFamily="34" charset="0"/>
                <a:ea typeface="汉仪中黑简" panose="02010609000101010101" pitchFamily="49" charset="-122"/>
                <a:cs typeface="Arial" charset="0"/>
              </a:rPr>
              <a:t>在</a:t>
            </a:r>
            <a:r>
              <a:rPr lang="en-US" altLang="zh-CN" dirty="0" smtClean="0">
                <a:solidFill>
                  <a:schemeClr val="tx1"/>
                </a:solidFill>
                <a:latin typeface="HP Simplified" panose="020B0604020204020204" pitchFamily="34" charset="0"/>
                <a:ea typeface="汉仪中黑简" panose="02010609000101010101" pitchFamily="49" charset="-122"/>
                <a:cs typeface="Arial" charset="0"/>
              </a:rPr>
              <a:t>Eclipse</a:t>
            </a:r>
            <a:r>
              <a:rPr lang="zh-CN" altLang="en-US" dirty="0" smtClean="0">
                <a:solidFill>
                  <a:schemeClr val="tx1"/>
                </a:solidFill>
                <a:latin typeface="HP Simplified" panose="020B0604020204020204" pitchFamily="34" charset="0"/>
                <a:ea typeface="汉仪中黑简" panose="02010609000101010101" pitchFamily="49" charset="-122"/>
                <a:cs typeface="Arial" charset="0"/>
              </a:rPr>
              <a:t>中运行程序</a:t>
            </a:r>
            <a:endParaRPr lang="en-US" altLang="zh-CN" dirty="0" smtClean="0">
              <a:solidFill>
                <a:schemeClr val="tx1"/>
              </a:solidFill>
              <a:latin typeface="HP Simplified" panose="020B0604020204020204" pitchFamily="34" charset="0"/>
              <a:ea typeface="汉仪中黑简" panose="02010609000101010101" pitchFamily="49" charset="-122"/>
              <a:cs typeface="Arial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838200" y="247783"/>
            <a:ext cx="9072594" cy="633412"/>
          </a:xfrm>
          <a:prstGeom prst="rect">
            <a:avLst/>
          </a:prstGeom>
          <a:noFill/>
          <a:ln algn="ctr"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defTabSz="685800">
              <a:lnSpc>
                <a:spcPct val="90000"/>
              </a:lnSpc>
              <a:spcBef>
                <a:spcPct val="0"/>
              </a:spcBef>
            </a:pPr>
            <a:r>
              <a:rPr lang="zh-CN" altLang="en-US" sz="4000" dirty="0">
                <a:latin typeface="汉仪中黑简" panose="02010609000101010101" pitchFamily="49" charset="-122"/>
                <a:ea typeface="汉仪中黑简" panose="02010609000101010101" pitchFamily="49" charset="-122"/>
                <a:cs typeface="+mj-cs"/>
              </a:rPr>
              <a:t>使用</a:t>
            </a:r>
            <a:r>
              <a:rPr lang="en-US" altLang="zh-CN" sz="4000" dirty="0">
                <a:latin typeface="汉仪中黑简" panose="02010609000101010101" pitchFamily="49" charset="-122"/>
                <a:ea typeface="汉仪中黑简" panose="02010609000101010101" pitchFamily="49" charset="-122"/>
                <a:cs typeface="+mj-cs"/>
              </a:rPr>
              <a:t>Eclipse</a:t>
            </a:r>
            <a:r>
              <a:rPr lang="zh-CN" altLang="en-US" sz="4000" dirty="0">
                <a:latin typeface="汉仪中黑简" panose="02010609000101010101" pitchFamily="49" charset="-122"/>
                <a:ea typeface="汉仪中黑简" panose="02010609000101010101" pitchFamily="49" charset="-122"/>
                <a:cs typeface="+mj-cs"/>
              </a:rPr>
              <a:t>开发</a:t>
            </a:r>
            <a:r>
              <a:rPr lang="en-US" altLang="zh-CN" sz="4000" dirty="0">
                <a:latin typeface="汉仪中黑简" panose="02010609000101010101" pitchFamily="49" charset="-122"/>
                <a:ea typeface="汉仪中黑简" panose="02010609000101010101" pitchFamily="49" charset="-122"/>
                <a:cs typeface="+mj-cs"/>
              </a:rPr>
              <a:t>Java</a:t>
            </a:r>
            <a:r>
              <a:rPr lang="zh-CN" altLang="en-US" sz="4000" dirty="0">
                <a:latin typeface="汉仪中黑简" panose="02010609000101010101" pitchFamily="49" charset="-122"/>
                <a:ea typeface="汉仪中黑简" panose="02010609000101010101" pitchFamily="49" charset="-122"/>
                <a:cs typeface="+mj-cs"/>
              </a:rPr>
              <a:t>程序</a:t>
            </a:r>
          </a:p>
        </p:txBody>
      </p:sp>
      <p:sp>
        <p:nvSpPr>
          <p:cNvPr id="11" name="AutoShape 19"/>
          <p:cNvSpPr>
            <a:spLocks noChangeArrowheads="1"/>
          </p:cNvSpPr>
          <p:nvPr/>
        </p:nvSpPr>
        <p:spPr bwMode="auto">
          <a:xfrm>
            <a:off x="4170462" y="5699720"/>
            <a:ext cx="4483745" cy="431800"/>
          </a:xfrm>
          <a:prstGeom prst="flowChartAlternateProcess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t" anchorCtr="0"/>
          <a:lstStyle/>
          <a:p>
            <a:pPr algn="ctr"/>
            <a:r>
              <a:rPr lang="zh-CN" altLang="en-US" sz="2000" b="1" dirty="0">
                <a:latin typeface="汉仪中黑简" panose="02010609000101010101" pitchFamily="49" charset="-122"/>
                <a:ea typeface="汉仪中黑简" panose="02010609000101010101" pitchFamily="49" charset="-122"/>
              </a:rPr>
              <a:t>演示示例</a:t>
            </a:r>
            <a:r>
              <a:rPr lang="en-US" altLang="zh-CN" sz="2000" b="1" dirty="0">
                <a:latin typeface="汉仪中黑简" panose="02010609000101010101" pitchFamily="49" charset="-122"/>
                <a:ea typeface="汉仪中黑简" panose="02010609000101010101" pitchFamily="49" charset="-122"/>
              </a:rPr>
              <a:t>2</a:t>
            </a:r>
            <a:r>
              <a:rPr lang="zh-CN" altLang="en-US" sz="2000" b="1" dirty="0">
                <a:latin typeface="汉仪中黑简" panose="02010609000101010101" pitchFamily="49" charset="-122"/>
                <a:ea typeface="汉仪中黑简" panose="02010609000101010101" pitchFamily="49" charset="-122"/>
              </a:rPr>
              <a:t>：使用</a:t>
            </a:r>
            <a:r>
              <a:rPr lang="en-US" altLang="zh-CN" sz="2000" b="1" dirty="0">
                <a:latin typeface="HP Simplified" panose="020B0604020204020204" pitchFamily="34" charset="0"/>
                <a:ea typeface="汉仪中黑简" panose="02010609000101010101" pitchFamily="49" charset="-122"/>
              </a:rPr>
              <a:t>Eclipse</a:t>
            </a:r>
            <a:r>
              <a:rPr lang="zh-CN" altLang="en-US" sz="2000" b="1" dirty="0">
                <a:latin typeface="汉仪中黑简" panose="02010609000101010101" pitchFamily="49" charset="-122"/>
                <a:ea typeface="汉仪中黑简" panose="02010609000101010101" pitchFamily="49" charset="-122"/>
              </a:rPr>
              <a:t>开发</a:t>
            </a:r>
            <a:r>
              <a:rPr lang="en-US" altLang="zh-CN" sz="2000" b="1" dirty="0">
                <a:latin typeface="HP Simplified" panose="020B0604020204020204" pitchFamily="34" charset="0"/>
                <a:ea typeface="汉仪中黑简" panose="02010609000101010101" pitchFamily="49" charset="-122"/>
              </a:rPr>
              <a:t>Java</a:t>
            </a:r>
            <a:r>
              <a:rPr lang="zh-CN" altLang="en-US" sz="2000" b="1" dirty="0">
                <a:latin typeface="汉仪中黑简" panose="02010609000101010101" pitchFamily="49" charset="-122"/>
                <a:ea typeface="汉仪中黑简" panose="02010609000101010101" pitchFamily="49" charset="-122"/>
              </a:rPr>
              <a:t>程序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5045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2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2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2" name="图片 11" descr="Snap2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09876" y="1350976"/>
            <a:ext cx="6429375" cy="40068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9" name="AutoShape 19"/>
          <p:cNvSpPr>
            <a:spLocks noChangeArrowheads="1"/>
          </p:cNvSpPr>
          <p:nvPr/>
        </p:nvSpPr>
        <p:spPr bwMode="auto">
          <a:xfrm>
            <a:off x="3452794" y="5713430"/>
            <a:ext cx="4824413" cy="431800"/>
          </a:xfrm>
          <a:prstGeom prst="flowChartAlternateProcess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t" anchorCtr="0"/>
          <a:lstStyle/>
          <a:p>
            <a:r>
              <a:rPr lang="zh-CN" altLang="en-US" b="1" dirty="0">
                <a:latin typeface="汉仪中黑简" panose="02010609000101010101" pitchFamily="49" charset="-122"/>
                <a:ea typeface="汉仪中黑简" panose="02010609000101010101" pitchFamily="49" charset="-122"/>
              </a:rPr>
              <a:t>演示示例</a:t>
            </a:r>
            <a:r>
              <a:rPr lang="en-US" altLang="zh-CN" b="1" dirty="0">
                <a:latin typeface="汉仪中黑简" panose="02010609000101010101" pitchFamily="49" charset="-122"/>
                <a:ea typeface="汉仪中黑简" panose="02010609000101010101" pitchFamily="49" charset="-122"/>
              </a:rPr>
              <a:t>3</a:t>
            </a:r>
            <a:r>
              <a:rPr lang="zh-CN" altLang="en-US" b="1" dirty="0">
                <a:latin typeface="汉仪中黑简" panose="02010609000101010101" pitchFamily="49" charset="-122"/>
                <a:ea typeface="汉仪中黑简" panose="02010609000101010101" pitchFamily="49" charset="-122"/>
              </a:rPr>
              <a:t>：使用</a:t>
            </a:r>
            <a:r>
              <a:rPr lang="en-US" altLang="zh-CN" b="1" dirty="0">
                <a:latin typeface="HP Simplified" panose="020B0604020204020204" pitchFamily="34" charset="0"/>
                <a:ea typeface="汉仪中黑简" panose="02010609000101010101" pitchFamily="49" charset="-122"/>
              </a:rPr>
              <a:t>JDK</a:t>
            </a:r>
            <a:r>
              <a:rPr lang="zh-CN" altLang="en-US" b="1" dirty="0">
                <a:latin typeface="汉仪中黑简" panose="02010609000101010101" pitchFamily="49" charset="-122"/>
                <a:ea typeface="汉仪中黑简" panose="02010609000101010101" pitchFamily="49" charset="-122"/>
              </a:rPr>
              <a:t>帮助文档</a:t>
            </a:r>
          </a:p>
          <a:p>
            <a:pPr algn="ctr"/>
            <a:endParaRPr lang="zh-CN" altLang="en-US" dirty="0"/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ln algn="ctr"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r>
              <a:rPr lang="zh-CN" altLang="en-US" b="1" dirty="0" smtClean="0">
                <a:latin typeface="HP Simplified" panose="020B0604020204020204" pitchFamily="34" charset="0"/>
                <a:ea typeface="汉仪中黑简" panose="02010609000101010101" pitchFamily="49" charset="-122"/>
              </a:rPr>
              <a:t>使用</a:t>
            </a:r>
            <a:r>
              <a:rPr lang="en-US" altLang="zh-CN" b="1" dirty="0" smtClean="0">
                <a:latin typeface="HP Simplified" panose="020B0604020204020204" pitchFamily="34" charset="0"/>
                <a:ea typeface="汉仪中黑简" panose="02010609000101010101" pitchFamily="49" charset="-122"/>
              </a:rPr>
              <a:t>Java API</a:t>
            </a:r>
            <a:r>
              <a:rPr lang="zh-CN" altLang="en-US" b="1" dirty="0" smtClean="0">
                <a:latin typeface="HP Simplified" panose="020B0604020204020204" pitchFamily="34" charset="0"/>
                <a:ea typeface="汉仪中黑简" panose="02010609000101010101" pitchFamily="49" charset="-122"/>
              </a:rPr>
              <a:t>帮助文档</a:t>
            </a:r>
            <a:endParaRPr lang="zh-CN" altLang="en-US" b="1" dirty="0">
              <a:latin typeface="HP Simplified" panose="020B0604020204020204" pitchFamily="34" charset="0"/>
              <a:ea typeface="汉仪中黑简" panose="0201060900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4177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HP Simplified" panose="020B0604020204020204" pitchFamily="34" charset="0"/>
                <a:ea typeface="汉仪中黑简" panose="02010609000101010101" pitchFamily="49" charset="-122"/>
              </a:rPr>
              <a:t>注释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85804"/>
            <a:ext cx="10515600" cy="5172196"/>
          </a:xfrm>
          <a:prstGeom prst="wedgeRoundRectCallout">
            <a:avLst>
              <a:gd name="adj1" fmla="val -36318"/>
              <a:gd name="adj2" fmla="val -59082"/>
              <a:gd name="adj3" fmla="val 16667"/>
            </a:avLst>
          </a:prstGeom>
          <a:solidFill>
            <a:srgbClr val="BDEEF9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tx2">
                    <a:lumMod val="50000"/>
                  </a:schemeClr>
                </a:solidFill>
                <a:latin typeface="汉仪中黑简" panose="02010609000101010101" pitchFamily="49" charset="-122"/>
                <a:ea typeface="汉仪中黑简" panose="02010609000101010101" pitchFamily="49" charset="-122"/>
              </a:rPr>
              <a:t>//</a:t>
            </a:r>
            <a:r>
              <a:rPr lang="zh-CN" altLang="en-US" sz="2400" dirty="0" smtClean="0">
                <a:solidFill>
                  <a:schemeClr val="tx2">
                    <a:lumMod val="50000"/>
                  </a:schemeClr>
                </a:solidFill>
                <a:latin typeface="汉仪中黑简" panose="02010609000101010101" pitchFamily="49" charset="-122"/>
                <a:ea typeface="汉仪中黑简" panose="02010609000101010101" pitchFamily="49" charset="-122"/>
              </a:rPr>
              <a:t>用于单行注释。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tx2">
                    <a:lumMod val="50000"/>
                  </a:schemeClr>
                </a:solidFill>
                <a:latin typeface="汉仪中黑简" panose="02010609000101010101" pitchFamily="49" charset="-122"/>
                <a:ea typeface="汉仪中黑简" panose="02010609000101010101" pitchFamily="49" charset="-122"/>
              </a:rPr>
              <a:t>/</a:t>
            </a:r>
            <a:r>
              <a:rPr lang="zh-CN" altLang="en-US" sz="2400" dirty="0" smtClean="0">
                <a:solidFill>
                  <a:schemeClr val="tx2">
                    <a:lumMod val="50000"/>
                  </a:schemeClr>
                </a:solidFill>
                <a:latin typeface="汉仪中黑简" panose="02010609000101010101" pitchFamily="49" charset="-122"/>
                <a:ea typeface="汉仪中黑简" panose="02010609000101010101" pitchFamily="49" charset="-122"/>
              </a:rPr>
              <a:t>*</a:t>
            </a:r>
            <a:endParaRPr lang="en-US" altLang="zh-CN" sz="2400" dirty="0" smtClean="0">
              <a:solidFill>
                <a:schemeClr val="tx2">
                  <a:lumMod val="50000"/>
                </a:schemeClr>
              </a:solidFill>
              <a:latin typeface="汉仪中黑简" panose="02010609000101010101" pitchFamily="49" charset="-122"/>
              <a:ea typeface="汉仪中黑简" panose="02010609000101010101" pitchFamily="49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 dirty="0" smtClean="0">
                <a:solidFill>
                  <a:schemeClr val="tx2">
                    <a:lumMod val="50000"/>
                  </a:schemeClr>
                </a:solidFill>
                <a:latin typeface="汉仪中黑简" panose="02010609000101010101" pitchFamily="49" charset="-122"/>
                <a:ea typeface="汉仪中黑简" panose="02010609000101010101" pitchFamily="49" charset="-122"/>
              </a:rPr>
              <a:t>用于多行注释</a:t>
            </a:r>
            <a:endParaRPr lang="en-US" altLang="zh-CN" sz="2400" dirty="0" smtClean="0">
              <a:solidFill>
                <a:schemeClr val="tx2">
                  <a:lumMod val="50000"/>
                </a:schemeClr>
              </a:solidFill>
              <a:latin typeface="汉仪中黑简" panose="02010609000101010101" pitchFamily="49" charset="-122"/>
              <a:ea typeface="汉仪中黑简" panose="02010609000101010101" pitchFamily="49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 dirty="0" smtClean="0">
                <a:solidFill>
                  <a:schemeClr val="tx2">
                    <a:lumMod val="50000"/>
                  </a:schemeClr>
                </a:solidFill>
                <a:latin typeface="汉仪中黑简" panose="02010609000101010101" pitchFamily="49" charset="-122"/>
                <a:ea typeface="汉仪中黑简" panose="02010609000101010101" pitchFamily="49" charset="-122"/>
              </a:rPr>
              <a:t>*</a:t>
            </a:r>
            <a:r>
              <a:rPr lang="en-US" altLang="zh-CN" sz="2400" dirty="0" smtClean="0">
                <a:solidFill>
                  <a:schemeClr val="tx2">
                    <a:lumMod val="50000"/>
                  </a:schemeClr>
                </a:solidFill>
                <a:latin typeface="汉仪中黑简" panose="02010609000101010101" pitchFamily="49" charset="-122"/>
                <a:ea typeface="汉仪中黑简" panose="02010609000101010101" pitchFamily="49" charset="-122"/>
              </a:rPr>
              <a:t>/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tx2">
                    <a:lumMod val="50000"/>
                  </a:schemeClr>
                </a:solidFill>
                <a:latin typeface="汉仪中黑简" panose="02010609000101010101" pitchFamily="49" charset="-122"/>
                <a:ea typeface="汉仪中黑简" panose="02010609000101010101" pitchFamily="49" charset="-122"/>
              </a:rPr>
              <a:t>/</a:t>
            </a:r>
            <a:r>
              <a:rPr lang="zh-CN" altLang="en-US" sz="2400" dirty="0" smtClean="0">
                <a:solidFill>
                  <a:schemeClr val="tx2">
                    <a:lumMod val="50000"/>
                  </a:schemeClr>
                </a:solidFill>
                <a:latin typeface="汉仪中黑简" panose="02010609000101010101" pitchFamily="49" charset="-122"/>
                <a:ea typeface="汉仪中黑简" panose="02010609000101010101" pitchFamily="49" charset="-122"/>
              </a:rPr>
              <a:t>**</a:t>
            </a:r>
            <a:endParaRPr lang="en-US" altLang="zh-CN" sz="2400" dirty="0" smtClean="0">
              <a:solidFill>
                <a:schemeClr val="tx2">
                  <a:lumMod val="50000"/>
                </a:schemeClr>
              </a:solidFill>
              <a:latin typeface="汉仪中黑简" panose="02010609000101010101" pitchFamily="49" charset="-122"/>
              <a:ea typeface="汉仪中黑简" panose="02010609000101010101" pitchFamily="49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 dirty="0" smtClean="0">
                <a:solidFill>
                  <a:schemeClr val="tx2">
                    <a:lumMod val="50000"/>
                  </a:schemeClr>
                </a:solidFill>
                <a:latin typeface="汉仪中黑简" panose="02010609000101010101" pitchFamily="49" charset="-122"/>
                <a:ea typeface="汉仪中黑简" panose="02010609000101010101" pitchFamily="49" charset="-122"/>
              </a:rPr>
              <a:t>用于多行注释，文档注释</a:t>
            </a:r>
            <a:endParaRPr lang="en-US" altLang="zh-CN" sz="2400" dirty="0" smtClean="0">
              <a:solidFill>
                <a:schemeClr val="tx2">
                  <a:lumMod val="50000"/>
                </a:schemeClr>
              </a:solidFill>
              <a:latin typeface="汉仪中黑简" panose="02010609000101010101" pitchFamily="49" charset="-122"/>
              <a:ea typeface="汉仪中黑简" panose="02010609000101010101" pitchFamily="49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 dirty="0" smtClean="0">
                <a:solidFill>
                  <a:schemeClr val="tx2">
                    <a:lumMod val="50000"/>
                  </a:schemeClr>
                </a:solidFill>
                <a:latin typeface="汉仪中黑简" panose="02010609000101010101" pitchFamily="49" charset="-122"/>
                <a:ea typeface="汉仪中黑简" panose="02010609000101010101" pitchFamily="49" charset="-122"/>
              </a:rPr>
              <a:t>*</a:t>
            </a:r>
            <a:r>
              <a:rPr lang="en-US" altLang="zh-CN" sz="2400" dirty="0" smtClean="0">
                <a:solidFill>
                  <a:schemeClr val="tx2">
                    <a:lumMod val="50000"/>
                  </a:schemeClr>
                </a:solidFill>
                <a:latin typeface="汉仪中黑简" panose="02010609000101010101" pitchFamily="49" charset="-122"/>
                <a:ea typeface="汉仪中黑简" panose="02010609000101010101" pitchFamily="49" charset="-122"/>
              </a:rPr>
              <a:t>/</a:t>
            </a:r>
            <a:endParaRPr lang="en-US" altLang="zh-CN" sz="2400" dirty="0">
              <a:solidFill>
                <a:schemeClr val="tx2">
                  <a:lumMod val="50000"/>
                </a:schemeClr>
              </a:solidFill>
              <a:latin typeface="汉仪中黑简" panose="02010609000101010101" pitchFamily="49" charset="-122"/>
              <a:ea typeface="汉仪中黑简" panose="02010609000101010101" pitchFamily="49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02676" y="991655"/>
            <a:ext cx="3569375" cy="523220"/>
          </a:xfrm>
          <a:prstGeom prst="rect">
            <a:avLst/>
          </a:prstGeom>
          <a:noFill/>
          <a:effectLst>
            <a:outerShdw blurRad="25400" dist="12700" dir="5400000" algn="t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HP Simplified" panose="020B0604020204020204" pitchFamily="34" charset="0"/>
                <a:ea typeface="黑体" pitchFamily="49" charset="-122"/>
              </a:rPr>
              <a:t>Java</a:t>
            </a:r>
            <a:r>
              <a:rPr lang="zh-CN" altLang="en-US" sz="2800" b="1" dirty="0">
                <a:latin typeface="汉仪中黑简" panose="02010609000101010101" pitchFamily="49" charset="-122"/>
                <a:ea typeface="汉仪中黑简" panose="02010609000101010101" pitchFamily="49" charset="-122"/>
              </a:rPr>
              <a:t>语言中有</a:t>
            </a:r>
            <a:r>
              <a:rPr lang="en-US" altLang="zh-CN" sz="2800" b="1" dirty="0">
                <a:latin typeface="汉仪中黑简" panose="02010609000101010101" pitchFamily="49" charset="-122"/>
                <a:ea typeface="汉仪中黑简" panose="02010609000101010101" pitchFamily="49" charset="-122"/>
              </a:rPr>
              <a:t>3</a:t>
            </a:r>
            <a:r>
              <a:rPr lang="zh-CN" altLang="en-US" sz="2800" b="1" dirty="0">
                <a:latin typeface="汉仪中黑简" panose="02010609000101010101" pitchFamily="49" charset="-122"/>
                <a:ea typeface="汉仪中黑简" panose="02010609000101010101" pitchFamily="49" charset="-122"/>
              </a:rPr>
              <a:t>种注释</a:t>
            </a:r>
          </a:p>
        </p:txBody>
      </p:sp>
    </p:spTree>
    <p:extLst>
      <p:ext uri="{BB962C8B-B14F-4D97-AF65-F5344CB8AC3E}">
        <p14:creationId xmlns:p14="http://schemas.microsoft.com/office/powerpoint/2010/main" val="3607348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latin typeface="HP Simplified" panose="020B0604020204020204" pitchFamily="34" charset="0"/>
              </a:rPr>
              <a:t>注意事项</a:t>
            </a:r>
            <a:endParaRPr lang="zh-CN" altLang="en-US" dirty="0">
              <a:latin typeface="HP Simplified" panose="020B0604020204020204" pitchFamily="34" charset="0"/>
              <a:ea typeface="汉仪中黑简" panose="0201060900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662563"/>
          </a:xfrm>
          <a:prstGeom prst="wedgeRoundRectCallout">
            <a:avLst>
              <a:gd name="adj1" fmla="val -36318"/>
              <a:gd name="adj2" fmla="val -59082"/>
              <a:gd name="adj3" fmla="val 16667"/>
            </a:avLst>
          </a:prstGeom>
          <a:solidFill>
            <a:srgbClr val="BDEEF9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2">
                    <a:lumMod val="50000"/>
                  </a:schemeClr>
                </a:solidFill>
                <a:latin typeface="HP Simplified" panose="020B0604020204020204" pitchFamily="34" charset="0"/>
                <a:ea typeface="汉仪中黑简" panose="02010609000101010101" pitchFamily="49" charset="-122"/>
              </a:rPr>
              <a:t>Java</a:t>
            </a:r>
            <a:r>
              <a:rPr lang="zh-CN" altLang="en-US" sz="2400" dirty="0">
                <a:solidFill>
                  <a:schemeClr val="tx2">
                    <a:lumMod val="50000"/>
                  </a:schemeClr>
                </a:solidFill>
                <a:latin typeface="HP Simplified" panose="020B0604020204020204" pitchFamily="34" charset="0"/>
                <a:ea typeface="汉仪中黑简" panose="02010609000101010101" pitchFamily="49" charset="-122"/>
              </a:rPr>
              <a:t>源文件以</a:t>
            </a:r>
            <a:r>
              <a:rPr lang="en-US" altLang="zh-CN" sz="2400" dirty="0">
                <a:solidFill>
                  <a:schemeClr val="tx2">
                    <a:lumMod val="50000"/>
                  </a:schemeClr>
                </a:solidFill>
                <a:latin typeface="HP Simplified" panose="020B0604020204020204" pitchFamily="34" charset="0"/>
                <a:ea typeface="汉仪中黑简" panose="02010609000101010101" pitchFamily="49" charset="-122"/>
              </a:rPr>
              <a:t>.java</a:t>
            </a:r>
            <a:r>
              <a:rPr lang="zh-CN" altLang="en-US" sz="2400" dirty="0">
                <a:solidFill>
                  <a:schemeClr val="tx2">
                    <a:lumMod val="50000"/>
                  </a:schemeClr>
                </a:solidFill>
                <a:latin typeface="HP Simplified" panose="020B0604020204020204" pitchFamily="34" charset="0"/>
                <a:ea typeface="汉仪中黑简" panose="02010609000101010101" pitchFamily="49" charset="-122"/>
              </a:rPr>
              <a:t>为扩展名。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2">
                    <a:lumMod val="50000"/>
                  </a:schemeClr>
                </a:solidFill>
                <a:latin typeface="HP Simplified" panose="020B0604020204020204" pitchFamily="34" charset="0"/>
                <a:ea typeface="汉仪中黑简" panose="02010609000101010101" pitchFamily="49" charset="-122"/>
              </a:rPr>
              <a:t>Java</a:t>
            </a:r>
            <a:r>
              <a:rPr lang="zh-CN" altLang="en-US" sz="2400" dirty="0">
                <a:solidFill>
                  <a:schemeClr val="tx2">
                    <a:lumMod val="50000"/>
                  </a:schemeClr>
                </a:solidFill>
                <a:latin typeface="HP Simplified" panose="020B0604020204020204" pitchFamily="34" charset="0"/>
                <a:ea typeface="汉仪中黑简" panose="02010609000101010101" pitchFamily="49" charset="-122"/>
              </a:rPr>
              <a:t>程序的执行入口是</a:t>
            </a:r>
            <a:r>
              <a:rPr lang="en-US" altLang="zh-CN" sz="2400" dirty="0">
                <a:solidFill>
                  <a:schemeClr val="tx2">
                    <a:lumMod val="50000"/>
                  </a:schemeClr>
                </a:solidFill>
                <a:latin typeface="HP Simplified" panose="020B0604020204020204" pitchFamily="34" charset="0"/>
                <a:ea typeface="汉仪中黑简" panose="02010609000101010101" pitchFamily="49" charset="-122"/>
              </a:rPr>
              <a:t>main</a:t>
            </a:r>
            <a:r>
              <a:rPr lang="zh-CN" altLang="en-US" sz="2400" dirty="0">
                <a:solidFill>
                  <a:schemeClr val="tx2">
                    <a:lumMod val="50000"/>
                  </a:schemeClr>
                </a:solidFill>
                <a:latin typeface="HP Simplified" panose="020B0604020204020204" pitchFamily="34" charset="0"/>
                <a:ea typeface="汉仪中黑简" panose="02010609000101010101" pitchFamily="49" charset="-122"/>
              </a:rPr>
              <a:t>（）方法，有固定的书写格式：</a:t>
            </a:r>
            <a:endParaRPr lang="en-US" altLang="zh-CN" sz="2400" dirty="0">
              <a:solidFill>
                <a:schemeClr val="tx2">
                  <a:lumMod val="50000"/>
                </a:schemeClr>
              </a:solidFill>
              <a:latin typeface="HP Simplified" panose="020B0604020204020204" pitchFamily="34" charset="0"/>
              <a:ea typeface="汉仪中黑简" panose="02010609000101010101" pitchFamily="49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>
                <a:solidFill>
                  <a:srgbClr val="FF0000"/>
                </a:solidFill>
                <a:latin typeface="HP Simplified" panose="020B0604020204020204" pitchFamily="34" charset="0"/>
                <a:ea typeface="汉仪中黑简" panose="02010609000101010101" pitchFamily="49" charset="-122"/>
              </a:rPr>
              <a:t>public static void main(String </a:t>
            </a:r>
            <a:r>
              <a:rPr lang="en-US" altLang="zh-CN" sz="2400" dirty="0" err="1">
                <a:solidFill>
                  <a:srgbClr val="FF0000"/>
                </a:solidFill>
                <a:latin typeface="HP Simplified" panose="020B0604020204020204" pitchFamily="34" charset="0"/>
                <a:ea typeface="汉仪中黑简" panose="02010609000101010101" pitchFamily="49" charset="-122"/>
              </a:rPr>
              <a:t>args</a:t>
            </a:r>
            <a:r>
              <a:rPr lang="en-US" altLang="zh-CN" sz="2400" dirty="0">
                <a:solidFill>
                  <a:srgbClr val="FF0000"/>
                </a:solidFill>
                <a:latin typeface="HP Simplified" panose="020B0604020204020204" pitchFamily="34" charset="0"/>
                <a:ea typeface="汉仪中黑简" panose="02010609000101010101" pitchFamily="49" charset="-122"/>
              </a:rPr>
              <a:t>[]){……}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2">
                    <a:lumMod val="50000"/>
                  </a:schemeClr>
                </a:solidFill>
                <a:latin typeface="HP Simplified" panose="020B0604020204020204" pitchFamily="34" charset="0"/>
                <a:ea typeface="汉仪中黑简" panose="02010609000101010101" pitchFamily="49" charset="-122"/>
              </a:rPr>
              <a:t>Java</a:t>
            </a:r>
            <a:r>
              <a:rPr lang="zh-CN" altLang="en-US" sz="2400" dirty="0">
                <a:solidFill>
                  <a:schemeClr val="tx2">
                    <a:lumMod val="50000"/>
                  </a:schemeClr>
                </a:solidFill>
                <a:latin typeface="HP Simplified" panose="020B0604020204020204" pitchFamily="34" charset="0"/>
                <a:ea typeface="汉仪中黑简" panose="02010609000101010101" pitchFamily="49" charset="-122"/>
              </a:rPr>
              <a:t>语言严格区分大小写。</a:t>
            </a:r>
            <a:endParaRPr lang="en-US" altLang="zh-CN" sz="2400" dirty="0">
              <a:solidFill>
                <a:schemeClr val="tx2">
                  <a:lumMod val="50000"/>
                </a:schemeClr>
              </a:solidFill>
              <a:latin typeface="HP Simplified" panose="020B0604020204020204" pitchFamily="34" charset="0"/>
              <a:ea typeface="汉仪中黑简" panose="0201060900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2">
                    <a:lumMod val="50000"/>
                  </a:schemeClr>
                </a:solidFill>
                <a:latin typeface="HP Simplified" panose="020B0604020204020204" pitchFamily="34" charset="0"/>
                <a:ea typeface="汉仪中黑简" panose="02010609000101010101" pitchFamily="49" charset="-122"/>
              </a:rPr>
              <a:t>Java</a:t>
            </a:r>
            <a:r>
              <a:rPr lang="zh-CN" altLang="en-US" sz="2400" dirty="0">
                <a:solidFill>
                  <a:schemeClr val="tx2">
                    <a:lumMod val="50000"/>
                  </a:schemeClr>
                </a:solidFill>
                <a:latin typeface="HP Simplified" panose="020B0604020204020204" pitchFamily="34" charset="0"/>
                <a:ea typeface="汉仪中黑简" panose="02010609000101010101" pitchFamily="49" charset="-122"/>
              </a:rPr>
              <a:t>语言由一条条语句构成，每个语句以分号结束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24960" y="1053210"/>
            <a:ext cx="902811" cy="523220"/>
          </a:xfrm>
          <a:prstGeom prst="rect">
            <a:avLst/>
          </a:prstGeom>
          <a:noFill/>
          <a:effectLst>
            <a:outerShdw blurRad="25400" dist="12700" dir="5400000" algn="t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汉仪中黑简" panose="02010609000101010101" pitchFamily="49" charset="-122"/>
                <a:ea typeface="汉仪中黑简" panose="02010609000101010101" pitchFamily="49" charset="-122"/>
              </a:rPr>
              <a:t>注意</a:t>
            </a:r>
          </a:p>
        </p:txBody>
      </p:sp>
    </p:spTree>
    <p:extLst>
      <p:ext uri="{BB962C8B-B14F-4D97-AF65-F5344CB8AC3E}">
        <p14:creationId xmlns:p14="http://schemas.microsoft.com/office/powerpoint/2010/main" val="2475501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latin typeface="HP Simplified" panose="020B0604020204020204" pitchFamily="34" charset="0"/>
                <a:ea typeface="汉仪中黑简" panose="02010609000101010101" pitchFamily="49" charset="-122"/>
              </a:rPr>
              <a:t>总结</a:t>
            </a:r>
            <a:endParaRPr lang="zh-CN" altLang="en-US" dirty="0">
              <a:latin typeface="HP Simplified" panose="020B0604020204020204" pitchFamily="34" charset="0"/>
              <a:ea typeface="汉仪中黑简" panose="0201060900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prstGeom prst="wedgeRoundRectCallout">
            <a:avLst>
              <a:gd name="adj1" fmla="val -36318"/>
              <a:gd name="adj2" fmla="val -59082"/>
              <a:gd name="adj3" fmla="val 16667"/>
            </a:avLst>
          </a:prstGeom>
          <a:solidFill>
            <a:srgbClr val="BDEEF9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tx2">
                    <a:lumMod val="50000"/>
                  </a:schemeClr>
                </a:solidFill>
                <a:latin typeface="HP Simplified" panose="020B0604020204020204" pitchFamily="34" charset="0"/>
                <a:ea typeface="汉仪中黑简" panose="02010609000101010101" pitchFamily="49" charset="-122"/>
              </a:rPr>
              <a:t>简述使用记事本开发</a:t>
            </a:r>
            <a:r>
              <a:rPr lang="en-US" altLang="zh-CN" dirty="0" smtClean="0">
                <a:solidFill>
                  <a:schemeClr val="tx2">
                    <a:lumMod val="50000"/>
                  </a:schemeClr>
                </a:solidFill>
                <a:latin typeface="HP Simplified" panose="020B0604020204020204" pitchFamily="34" charset="0"/>
                <a:ea typeface="汉仪中黑简" panose="02010609000101010101" pitchFamily="49" charset="-122"/>
              </a:rPr>
              <a:t>Java</a:t>
            </a:r>
            <a:r>
              <a:rPr lang="zh-CN" altLang="en-US" dirty="0" smtClean="0">
                <a:solidFill>
                  <a:schemeClr val="tx2">
                    <a:lumMod val="50000"/>
                  </a:schemeClr>
                </a:solidFill>
                <a:latin typeface="HP Simplified" panose="020B0604020204020204" pitchFamily="34" charset="0"/>
                <a:ea typeface="汉仪中黑简" panose="02010609000101010101" pitchFamily="49" charset="-122"/>
              </a:rPr>
              <a:t>程序的步骤。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tx2">
                    <a:lumMod val="50000"/>
                  </a:schemeClr>
                </a:solidFill>
                <a:latin typeface="HP Simplified" panose="020B0604020204020204" pitchFamily="34" charset="0"/>
                <a:ea typeface="汉仪中黑简" panose="02010609000101010101" pitchFamily="49" charset="-122"/>
              </a:rPr>
              <a:t>简述</a:t>
            </a:r>
            <a:r>
              <a:rPr lang="en-US" altLang="zh-CN" dirty="0" smtClean="0">
                <a:solidFill>
                  <a:schemeClr val="tx2">
                    <a:lumMod val="50000"/>
                  </a:schemeClr>
                </a:solidFill>
                <a:latin typeface="HP Simplified" panose="020B0604020204020204" pitchFamily="34" charset="0"/>
                <a:ea typeface="汉仪中黑简" panose="02010609000101010101" pitchFamily="49" charset="-122"/>
              </a:rPr>
              <a:t>Java</a:t>
            </a:r>
            <a:r>
              <a:rPr lang="zh-CN" altLang="en-US" dirty="0" smtClean="0">
                <a:solidFill>
                  <a:schemeClr val="tx2">
                    <a:lumMod val="50000"/>
                  </a:schemeClr>
                </a:solidFill>
                <a:latin typeface="HP Simplified" panose="020B0604020204020204" pitchFamily="34" charset="0"/>
                <a:ea typeface="汉仪中黑简" panose="02010609000101010101" pitchFamily="49" charset="-122"/>
              </a:rPr>
              <a:t>程序运行过程。</a:t>
            </a:r>
            <a:endParaRPr lang="en-US" altLang="zh-CN" dirty="0" smtClean="0">
              <a:solidFill>
                <a:schemeClr val="tx2">
                  <a:lumMod val="50000"/>
                </a:schemeClr>
              </a:solidFill>
              <a:latin typeface="HP Simplified" panose="020B0604020204020204" pitchFamily="34" charset="0"/>
              <a:ea typeface="汉仪中黑简" panose="0201060900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tx2">
                    <a:lumMod val="50000"/>
                  </a:schemeClr>
                </a:solidFill>
                <a:latin typeface="HP Simplified" panose="020B0604020204020204" pitchFamily="34" charset="0"/>
                <a:ea typeface="汉仪中黑简" panose="02010609000101010101" pitchFamily="49" charset="-122"/>
              </a:rPr>
              <a:t>简述</a:t>
            </a:r>
            <a:r>
              <a:rPr lang="en-US" altLang="zh-CN" dirty="0" smtClean="0">
                <a:solidFill>
                  <a:schemeClr val="tx2">
                    <a:lumMod val="50000"/>
                  </a:schemeClr>
                </a:solidFill>
                <a:latin typeface="HP Simplified" panose="020B0604020204020204" pitchFamily="34" charset="0"/>
                <a:ea typeface="汉仪中黑简" panose="02010609000101010101" pitchFamily="49" charset="-122"/>
              </a:rPr>
              <a:t>Java</a:t>
            </a:r>
            <a:r>
              <a:rPr lang="zh-CN" altLang="en-US" dirty="0" smtClean="0">
                <a:solidFill>
                  <a:schemeClr val="tx2">
                    <a:lumMod val="50000"/>
                  </a:schemeClr>
                </a:solidFill>
                <a:latin typeface="HP Simplified" panose="020B0604020204020204" pitchFamily="34" charset="0"/>
                <a:ea typeface="汉仪中黑简" panose="02010609000101010101" pitchFamily="49" charset="-122"/>
              </a:rPr>
              <a:t>编译原理。</a:t>
            </a:r>
            <a:endParaRPr lang="en-US" altLang="zh-CN" dirty="0" smtClean="0">
              <a:solidFill>
                <a:schemeClr val="tx2">
                  <a:lumMod val="50000"/>
                </a:schemeClr>
              </a:solidFill>
              <a:latin typeface="HP Simplified" panose="020B0604020204020204" pitchFamily="34" charset="0"/>
              <a:ea typeface="汉仪中黑简" panose="0201060900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tx2">
                    <a:lumMod val="50000"/>
                  </a:schemeClr>
                </a:solidFill>
                <a:latin typeface="HP Simplified" panose="020B0604020204020204" pitchFamily="34" charset="0"/>
                <a:ea typeface="汉仪中黑简" panose="02010609000101010101" pitchFamily="49" charset="-122"/>
              </a:rPr>
              <a:t>如何在控制台输出一条信息？ 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tx2">
                    <a:lumMod val="50000"/>
                  </a:schemeClr>
                </a:solidFill>
                <a:latin typeface="HP Simplified" panose="020B0604020204020204" pitchFamily="34" charset="0"/>
                <a:ea typeface="汉仪中黑简" panose="02010609000101010101" pitchFamily="49" charset="-122"/>
              </a:rPr>
              <a:t>简述使用</a:t>
            </a:r>
            <a:r>
              <a:rPr lang="en-US" altLang="zh-CN" dirty="0" smtClean="0">
                <a:solidFill>
                  <a:schemeClr val="tx2">
                    <a:lumMod val="50000"/>
                  </a:schemeClr>
                </a:solidFill>
                <a:latin typeface="HP Simplified" panose="020B0604020204020204" pitchFamily="34" charset="0"/>
                <a:ea typeface="汉仪中黑简" panose="02010609000101010101" pitchFamily="49" charset="-122"/>
              </a:rPr>
              <a:t>Eclipse</a:t>
            </a:r>
            <a:r>
              <a:rPr lang="zh-CN" altLang="en-US" dirty="0" smtClean="0">
                <a:solidFill>
                  <a:schemeClr val="tx2">
                    <a:lumMod val="50000"/>
                  </a:schemeClr>
                </a:solidFill>
                <a:latin typeface="HP Simplified" panose="020B0604020204020204" pitchFamily="34" charset="0"/>
                <a:ea typeface="汉仪中黑简" panose="02010609000101010101" pitchFamily="49" charset="-122"/>
              </a:rPr>
              <a:t>开发</a:t>
            </a:r>
            <a:r>
              <a:rPr lang="en-US" altLang="zh-CN" dirty="0" smtClean="0">
                <a:solidFill>
                  <a:schemeClr val="tx2">
                    <a:lumMod val="50000"/>
                  </a:schemeClr>
                </a:solidFill>
                <a:latin typeface="HP Simplified" panose="020B0604020204020204" pitchFamily="34" charset="0"/>
                <a:ea typeface="汉仪中黑简" panose="02010609000101010101" pitchFamily="49" charset="-122"/>
              </a:rPr>
              <a:t>Java</a:t>
            </a:r>
            <a:r>
              <a:rPr lang="zh-CN" altLang="en-US" dirty="0" smtClean="0">
                <a:solidFill>
                  <a:schemeClr val="tx2">
                    <a:lumMod val="50000"/>
                  </a:schemeClr>
                </a:solidFill>
                <a:latin typeface="HP Simplified" panose="020B0604020204020204" pitchFamily="34" charset="0"/>
                <a:ea typeface="汉仪中黑简" panose="02010609000101010101" pitchFamily="49" charset="-122"/>
              </a:rPr>
              <a:t>程序的步骤。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1222814" y="1113773"/>
            <a:ext cx="1245711" cy="553941"/>
            <a:chOff x="-148748" y="4929198"/>
            <a:chExt cx="1557140" cy="692426"/>
          </a:xfrm>
        </p:grpSpPr>
        <p:pic>
          <p:nvPicPr>
            <p:cNvPr id="7" name="Picture 6" descr="E:\设计支持\模板设计\TW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-148748" y="4929198"/>
              <a:ext cx="579048" cy="538413"/>
            </a:xfrm>
            <a:prstGeom prst="rect">
              <a:avLst/>
            </a:prstGeom>
            <a:noFill/>
          </p:spPr>
        </p:pic>
        <p:sp>
          <p:nvSpPr>
            <p:cNvPr id="8" name="TextBox 7"/>
            <p:cNvSpPr txBox="1"/>
            <p:nvPr/>
          </p:nvSpPr>
          <p:spPr>
            <a:xfrm>
              <a:off x="279877" y="4967599"/>
              <a:ext cx="1128515" cy="654025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zh-CN" altLang="en-US" sz="2800" b="1" dirty="0">
                  <a:latin typeface="汉仪中黑简" panose="02010609000101010101" pitchFamily="49" charset="-122"/>
                  <a:ea typeface="汉仪中黑简" panose="02010609000101010101" pitchFamily="49" charset="-122"/>
                </a:rPr>
                <a:t>提问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13643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HP Simplified" panose="020B0604020204020204" pitchFamily="34" charset="0"/>
                <a:ea typeface="汉仪中黑简" panose="02010609000101010101" pitchFamily="49" charset="-122"/>
              </a:rPr>
              <a:t>作业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480851"/>
            <a:ext cx="10515600" cy="4351338"/>
          </a:xfrm>
        </p:spPr>
        <p:txBody>
          <a:bodyPr>
            <a:normAutofit fontScale="77500" lnSpcReduction="20000"/>
          </a:bodyPr>
          <a:lstStyle/>
          <a:p>
            <a:r>
              <a:rPr lang="zh-CN" altLang="en-US" sz="4000" dirty="0" smtClean="0"/>
              <a:t>课后作业</a:t>
            </a:r>
            <a:endParaRPr lang="en-US" altLang="zh-CN" sz="4000" dirty="0" smtClean="0"/>
          </a:p>
          <a:p>
            <a:pPr marL="0" indent="0">
              <a:buNone/>
            </a:pPr>
            <a:endParaRPr lang="zh-CN" altLang="en-US" sz="3000" dirty="0" smtClean="0">
              <a:latin typeface="HP Simplified" panose="020B0604020204020204" pitchFamily="34" charset="0"/>
              <a:ea typeface="汉仪中黑简" panose="02010609000101010101" pitchFamily="49" charset="-122"/>
            </a:endParaRPr>
          </a:p>
          <a:p>
            <a:r>
              <a:rPr lang="zh-CN" altLang="en-US" sz="3100" dirty="0" smtClean="0">
                <a:solidFill>
                  <a:schemeClr val="tx1"/>
                </a:solidFill>
                <a:latin typeface="HP Simplified" panose="020B0604020204020204" pitchFamily="34" charset="0"/>
              </a:rPr>
              <a:t>用</a:t>
            </a:r>
            <a:r>
              <a:rPr lang="en-US" altLang="zh-CN" sz="3100" dirty="0" smtClean="0">
                <a:solidFill>
                  <a:schemeClr val="tx1"/>
                </a:solidFill>
                <a:latin typeface="HP Simplified" panose="020B0604020204020204" pitchFamily="34" charset="0"/>
              </a:rPr>
              <a:t>eclipse</a:t>
            </a:r>
            <a:r>
              <a:rPr lang="zh-CN" altLang="en-US" sz="3100" dirty="0" smtClean="0">
                <a:solidFill>
                  <a:schemeClr val="tx1"/>
                </a:solidFill>
                <a:latin typeface="HP Simplified" panose="020B0604020204020204" pitchFamily="34" charset="0"/>
              </a:rPr>
              <a:t>编写一个程序在控制台打印出自己的姓名、性别、年龄、</a:t>
            </a:r>
            <a:endParaRPr lang="en-US" altLang="zh-CN" sz="3100" dirty="0" smtClean="0">
              <a:solidFill>
                <a:schemeClr val="tx1"/>
              </a:solidFill>
              <a:latin typeface="HP Simplified" panose="020B0604020204020204" pitchFamily="34" charset="0"/>
            </a:endParaRPr>
          </a:p>
          <a:p>
            <a:pPr marL="0" indent="0">
              <a:buNone/>
            </a:pPr>
            <a:r>
              <a:rPr lang="zh-CN" altLang="en-US" sz="3100" dirty="0" smtClean="0">
                <a:solidFill>
                  <a:schemeClr val="tx1"/>
                </a:solidFill>
                <a:latin typeface="HP Simplified" panose="020B0604020204020204" pitchFamily="34" charset="0"/>
              </a:rPr>
              <a:t>  个人爱好</a:t>
            </a:r>
            <a:endParaRPr lang="zh-CN" altLang="en-US" sz="3100" dirty="0">
              <a:solidFill>
                <a:schemeClr val="tx1"/>
              </a:solidFill>
              <a:latin typeface="HP Simplified" panose="020B0604020204020204" pitchFamily="34" charset="0"/>
            </a:endParaRPr>
          </a:p>
          <a:p>
            <a:pPr marL="0" indent="0">
              <a:buNone/>
            </a:pPr>
            <a:endParaRPr lang="zh-CN" altLang="en-US" dirty="0">
              <a:latin typeface="HP Simplified" panose="020B0604020204020204" pitchFamily="34" charset="0"/>
              <a:ea typeface="汉仪中黑简" panose="02010609000101010101" pitchFamily="49" charset="-122"/>
            </a:endParaRPr>
          </a:p>
          <a:p>
            <a:r>
              <a:rPr lang="zh-CN" altLang="en-US" sz="4000" dirty="0">
                <a:latin typeface="HP Simplified" panose="020B0604020204020204" pitchFamily="34" charset="0"/>
                <a:ea typeface="汉仪中黑简" panose="02010609000101010101" pitchFamily="49" charset="-122"/>
              </a:rPr>
              <a:t>预习作业</a:t>
            </a:r>
          </a:p>
          <a:p>
            <a:pPr lvl="1"/>
            <a:r>
              <a:rPr lang="zh-CN" altLang="en-US" sz="2700" dirty="0" smtClean="0">
                <a:solidFill>
                  <a:schemeClr val="tx1"/>
                </a:solidFill>
                <a:latin typeface="HP Simplified" panose="020B0604020204020204" pitchFamily="34" charset="0"/>
              </a:rPr>
              <a:t>预习</a:t>
            </a:r>
            <a:r>
              <a:rPr lang="zh-CN" altLang="en-US" sz="2700" dirty="0">
                <a:solidFill>
                  <a:schemeClr val="tx1"/>
                </a:solidFill>
                <a:latin typeface="HP Simplified" panose="020B0604020204020204" pitchFamily="34" charset="0"/>
              </a:rPr>
              <a:t>教材第二章的内容</a:t>
            </a:r>
          </a:p>
          <a:p>
            <a:pPr lvl="1"/>
            <a:r>
              <a:rPr lang="zh-CN" altLang="en-US" sz="2700" dirty="0" smtClean="0">
                <a:solidFill>
                  <a:schemeClr val="tx1"/>
                </a:solidFill>
                <a:latin typeface="HP Simplified" panose="020B0604020204020204" pitchFamily="34" charset="0"/>
              </a:rPr>
              <a:t>标识符</a:t>
            </a:r>
            <a:r>
              <a:rPr lang="zh-CN" altLang="en-US" sz="2700" dirty="0">
                <a:solidFill>
                  <a:schemeClr val="tx1"/>
                </a:solidFill>
                <a:latin typeface="HP Simplified" panose="020B0604020204020204" pitchFamily="34" charset="0"/>
              </a:rPr>
              <a:t>和关键字</a:t>
            </a:r>
          </a:p>
          <a:p>
            <a:pPr lvl="1"/>
            <a:r>
              <a:rPr lang="zh-CN" altLang="en-US" sz="2700" dirty="0" smtClean="0">
                <a:solidFill>
                  <a:schemeClr val="tx1"/>
                </a:solidFill>
                <a:latin typeface="HP Simplified" panose="020B0604020204020204" pitchFamily="34" charset="0"/>
              </a:rPr>
              <a:t>数据类型</a:t>
            </a:r>
            <a:endParaRPr lang="zh-CN" altLang="en-US" sz="2700" dirty="0">
              <a:solidFill>
                <a:schemeClr val="tx1"/>
              </a:solidFill>
              <a:latin typeface="HP Simplified" panose="020B0604020204020204" pitchFamily="34" charset="0"/>
            </a:endParaRPr>
          </a:p>
          <a:p>
            <a:pPr lvl="1"/>
            <a:r>
              <a:rPr lang="zh-CN" altLang="en-US" sz="2700" dirty="0" smtClean="0">
                <a:solidFill>
                  <a:schemeClr val="tx1"/>
                </a:solidFill>
                <a:latin typeface="HP Simplified" panose="020B0604020204020204" pitchFamily="34" charset="0"/>
              </a:rPr>
              <a:t>常量</a:t>
            </a:r>
            <a:r>
              <a:rPr lang="zh-CN" altLang="en-US" sz="2700" dirty="0">
                <a:solidFill>
                  <a:schemeClr val="tx1"/>
                </a:solidFill>
                <a:latin typeface="HP Simplified" panose="020B0604020204020204" pitchFamily="34" charset="0"/>
              </a:rPr>
              <a:t>与变量</a:t>
            </a:r>
          </a:p>
          <a:p>
            <a:pPr lvl="1"/>
            <a:r>
              <a:rPr lang="zh-CN" altLang="en-US" sz="2700" dirty="0" smtClean="0">
                <a:solidFill>
                  <a:schemeClr val="tx1"/>
                </a:solidFill>
                <a:latin typeface="HP Simplified" panose="020B0604020204020204" pitchFamily="34" charset="0"/>
              </a:rPr>
              <a:t>编码</a:t>
            </a:r>
            <a:r>
              <a:rPr lang="zh-CN" altLang="en-US" sz="2700" dirty="0">
                <a:solidFill>
                  <a:schemeClr val="tx1"/>
                </a:solidFill>
                <a:latin typeface="HP Simplified" panose="020B0604020204020204" pitchFamily="34" charset="0"/>
              </a:rPr>
              <a:t>规范与注释	</a:t>
            </a:r>
            <a:r>
              <a:rPr lang="zh-CN" altLang="en-US" sz="2000" dirty="0">
                <a:latin typeface="HP Simplified" panose="020B0604020204020204" pitchFamily="34" charset="0"/>
              </a:rPr>
              <a:t>		</a:t>
            </a:r>
          </a:p>
          <a:p>
            <a:pPr marL="0" indent="0">
              <a:buNone/>
            </a:pPr>
            <a:r>
              <a:rPr lang="zh-CN" altLang="en-US" sz="2400" dirty="0">
                <a:latin typeface="HP Simplified" panose="020B0604020204020204" pitchFamily="34" charset="0"/>
              </a:rPr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172243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1874956" y="1380265"/>
            <a:ext cx="8635133" cy="4478009"/>
            <a:chOff x="1874956" y="1253265"/>
            <a:chExt cx="8635133" cy="4478009"/>
          </a:xfrm>
        </p:grpSpPr>
        <p:sp>
          <p:nvSpPr>
            <p:cNvPr id="14342" name="Rectangle 7"/>
            <p:cNvSpPr>
              <a:spLocks noChangeArrowheads="1"/>
            </p:cNvSpPr>
            <p:nvPr/>
          </p:nvSpPr>
          <p:spPr bwMode="auto">
            <a:xfrm>
              <a:off x="2401888" y="3203575"/>
              <a:ext cx="7631112" cy="11509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kumimoji="1" sz="2000">
                  <a:solidFill>
                    <a:srgbClr val="FF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>
                  <a:solidFill>
                    <a:srgbClr val="FF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>
                  <a:solidFill>
                    <a:srgbClr val="FF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>
                  <a:solidFill>
                    <a:srgbClr val="FF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>
                  <a:solidFill>
                    <a:srgbClr val="FF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FF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FF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FF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FF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4344" name="Rectangle 9"/>
            <p:cNvSpPr>
              <a:spLocks noChangeArrowheads="1"/>
            </p:cNvSpPr>
            <p:nvPr/>
          </p:nvSpPr>
          <p:spPr bwMode="auto">
            <a:xfrm>
              <a:off x="2401888" y="4922838"/>
              <a:ext cx="7631112" cy="8084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kumimoji="1" sz="2000">
                  <a:solidFill>
                    <a:srgbClr val="FF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>
                  <a:solidFill>
                    <a:srgbClr val="FF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>
                  <a:solidFill>
                    <a:srgbClr val="FF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>
                  <a:solidFill>
                    <a:srgbClr val="FF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>
                  <a:solidFill>
                    <a:srgbClr val="FF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FF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FF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FF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FF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4343" name="Rectangle 8"/>
            <p:cNvSpPr>
              <a:spLocks noChangeArrowheads="1"/>
            </p:cNvSpPr>
            <p:nvPr/>
          </p:nvSpPr>
          <p:spPr bwMode="auto">
            <a:xfrm>
              <a:off x="1910387" y="4157165"/>
              <a:ext cx="8444069" cy="5937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80010" tIns="80010" rIns="80010" bIns="80010" anchor="ctr"/>
            <a:lstStyle>
              <a:lvl1pPr>
                <a:defRPr kumimoji="1" sz="2000">
                  <a:solidFill>
                    <a:srgbClr val="FF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>
                  <a:solidFill>
                    <a:srgbClr val="FF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>
                  <a:solidFill>
                    <a:srgbClr val="FF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>
                  <a:solidFill>
                    <a:srgbClr val="FF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>
                  <a:solidFill>
                    <a:srgbClr val="FF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FF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FF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FF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FF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sz="2100">
                  <a:solidFill>
                    <a:srgbClr val="FFFFFF"/>
                  </a:solidFill>
                </a:rPr>
                <a:t>第三阶段</a:t>
              </a:r>
              <a:endParaRPr lang="zh-CN" altLang="en-US" sz="2100" b="1" i="1">
                <a:solidFill>
                  <a:srgbClr val="FFFFFF"/>
                </a:solidFill>
              </a:endParaRPr>
            </a:p>
          </p:txBody>
        </p:sp>
        <p:grpSp>
          <p:nvGrpSpPr>
            <p:cNvPr id="14345" name="Group 10"/>
            <p:cNvGrpSpPr>
              <a:grpSpLocks/>
            </p:cNvGrpSpPr>
            <p:nvPr/>
          </p:nvGrpSpPr>
          <p:grpSpPr bwMode="auto">
            <a:xfrm>
              <a:off x="1874956" y="1253265"/>
              <a:ext cx="8623327" cy="3523511"/>
              <a:chOff x="-147" y="0"/>
              <a:chExt cx="12170" cy="6096"/>
            </a:xfrm>
          </p:grpSpPr>
          <p:sp>
            <p:nvSpPr>
              <p:cNvPr id="14346" name="AutoShape 11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2017" cy="1037"/>
              </a:xfrm>
              <a:prstGeom prst="roundRect">
                <a:avLst>
                  <a:gd name="adj" fmla="val 16667"/>
                </a:avLst>
              </a:prstGeom>
              <a:solidFill>
                <a:srgbClr val="F05332"/>
              </a:solidFill>
              <a:ln w="25400">
                <a:solidFill>
                  <a:srgbClr val="FFFF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000">
                    <a:solidFill>
                      <a:srgbClr val="FF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>
                    <a:solidFill>
                      <a:srgbClr val="FF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>
                    <a:solidFill>
                      <a:srgbClr val="FF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>
                    <a:solidFill>
                      <a:srgbClr val="FF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>
                    <a:solidFill>
                      <a:srgbClr val="FF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FF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FF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FF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FF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en-US" sz="2800" dirty="0">
                    <a:solidFill>
                      <a:srgbClr val="FFFFFF"/>
                    </a:solidFill>
                    <a:latin typeface="汉仪中黑简" panose="02010609000101010101" pitchFamily="49" charset="-122"/>
                    <a:ea typeface="汉仪中黑简" panose="02010609000101010101" pitchFamily="49" charset="-122"/>
                  </a:rPr>
                  <a:t>第一阶段</a:t>
                </a:r>
              </a:p>
            </p:txBody>
          </p:sp>
          <p:sp>
            <p:nvSpPr>
              <p:cNvPr id="14347" name="Rectangle 12"/>
              <p:cNvSpPr>
                <a:spLocks noChangeArrowheads="1"/>
              </p:cNvSpPr>
              <p:nvPr/>
            </p:nvSpPr>
            <p:spPr bwMode="auto">
              <a:xfrm>
                <a:off x="6" y="1189"/>
                <a:ext cx="12017" cy="21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242317" tIns="26670" rIns="149352" bIns="26670"/>
              <a:lstStyle>
                <a:lvl1pPr marL="342900" indent="-342900">
                  <a:defRPr kumimoji="1" sz="2000">
                    <a:solidFill>
                      <a:srgbClr val="FF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171450" indent="-171450">
                  <a:defRPr kumimoji="1" sz="2000">
                    <a:solidFill>
                      <a:srgbClr val="FF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>
                    <a:solidFill>
                      <a:srgbClr val="FF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>
                    <a:solidFill>
                      <a:srgbClr val="FF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>
                    <a:solidFill>
                      <a:srgbClr val="FF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FF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FF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FF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FF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lvl="1">
                  <a:lnSpc>
                    <a:spcPct val="90000"/>
                  </a:lnSpc>
                  <a:spcAft>
                    <a:spcPct val="2000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sz="2400" b="1" dirty="0">
                    <a:solidFill>
                      <a:srgbClr val="FF0000"/>
                    </a:solidFill>
                    <a:latin typeface="HP Simplified" panose="020B0604020204020204" pitchFamily="34" charset="0"/>
                    <a:ea typeface="汉仪中黑简" panose="02010609000101010101" pitchFamily="49" charset="-122"/>
                  </a:rPr>
                  <a:t>Java</a:t>
                </a:r>
                <a:r>
                  <a:rPr lang="zh-CN" altLang="en-US" sz="2400" b="1" dirty="0">
                    <a:solidFill>
                      <a:srgbClr val="FF0000"/>
                    </a:solidFill>
                    <a:latin typeface="HP Simplified" panose="020B0604020204020204" pitchFamily="34" charset="0"/>
                    <a:ea typeface="汉仪中黑简" panose="02010609000101010101" pitchFamily="49" charset="-122"/>
                  </a:rPr>
                  <a:t>语言编程基础及应用</a:t>
                </a:r>
                <a:endParaRPr lang="en-US" altLang="zh-CN" sz="2400" b="1" dirty="0">
                  <a:solidFill>
                    <a:srgbClr val="FF0000"/>
                  </a:solidFill>
                  <a:latin typeface="HP Simplified" panose="020B0604020204020204" pitchFamily="34" charset="0"/>
                  <a:ea typeface="汉仪中黑简" panose="02010609000101010101" pitchFamily="49" charset="-122"/>
                </a:endParaRPr>
              </a:p>
              <a:p>
                <a:pPr lvl="1">
                  <a:lnSpc>
                    <a:spcPct val="90000"/>
                  </a:lnSpc>
                  <a:spcAft>
                    <a:spcPct val="2000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sz="2400" b="1" dirty="0">
                    <a:solidFill>
                      <a:schemeClr val="tx1"/>
                    </a:solidFill>
                    <a:latin typeface="HP Simplified" panose="020B0604020204020204" pitchFamily="34" charset="0"/>
                    <a:ea typeface="汉仪中黑简" panose="02010609000101010101" pitchFamily="49" charset="-122"/>
                  </a:rPr>
                  <a:t>ORACLE</a:t>
                </a:r>
                <a:r>
                  <a:rPr lang="zh-CN" altLang="en-US" sz="2400" b="1" dirty="0">
                    <a:solidFill>
                      <a:schemeClr val="tx1"/>
                    </a:solidFill>
                    <a:latin typeface="HP Simplified" panose="020B0604020204020204" pitchFamily="34" charset="0"/>
                    <a:ea typeface="汉仪中黑简" panose="02010609000101010101" pitchFamily="49" charset="-122"/>
                  </a:rPr>
                  <a:t>数据库</a:t>
                </a:r>
                <a:r>
                  <a:rPr lang="zh-CN" altLang="en-US" sz="2400" b="1" dirty="0" smtClean="0">
                    <a:solidFill>
                      <a:schemeClr val="tx1"/>
                    </a:solidFill>
                    <a:latin typeface="HP Simplified" panose="020B0604020204020204" pitchFamily="34" charset="0"/>
                    <a:ea typeface="汉仪中黑简" panose="02010609000101010101" pitchFamily="49" charset="-122"/>
                  </a:rPr>
                  <a:t>技术</a:t>
                </a:r>
                <a:endParaRPr lang="en-US" altLang="zh-CN" sz="2400" b="1" dirty="0" smtClean="0">
                  <a:solidFill>
                    <a:schemeClr val="tx1"/>
                  </a:solidFill>
                  <a:latin typeface="HP Simplified" panose="020B0604020204020204" pitchFamily="34" charset="0"/>
                  <a:ea typeface="汉仪中黑简" panose="02010609000101010101" pitchFamily="49" charset="-122"/>
                </a:endParaRPr>
              </a:p>
              <a:p>
                <a:pPr lvl="1">
                  <a:lnSpc>
                    <a:spcPct val="90000"/>
                  </a:lnSpc>
                  <a:spcAft>
                    <a:spcPct val="2000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sz="2400" b="1" dirty="0" smtClean="0">
                    <a:solidFill>
                      <a:schemeClr val="tx1"/>
                    </a:solidFill>
                    <a:latin typeface="HP Simplified" panose="020B0604020204020204" pitchFamily="34" charset="0"/>
                    <a:ea typeface="汉仪中黑简" panose="02010609000101010101" pitchFamily="49" charset="-122"/>
                  </a:rPr>
                  <a:t>HTML</a:t>
                </a:r>
                <a:r>
                  <a:rPr lang="zh-CN" altLang="en-US" sz="2400" b="1" dirty="0" smtClean="0">
                    <a:solidFill>
                      <a:schemeClr val="tx1"/>
                    </a:solidFill>
                    <a:latin typeface="HP Simplified" panose="020B0604020204020204" pitchFamily="34" charset="0"/>
                    <a:ea typeface="汉仪中黑简" panose="02010609000101010101" pitchFamily="49" charset="-122"/>
                  </a:rPr>
                  <a:t>前端</a:t>
                </a:r>
                <a:endParaRPr lang="en-US" altLang="zh-CN" sz="2400" b="1" dirty="0" smtClean="0">
                  <a:solidFill>
                    <a:schemeClr val="tx1"/>
                  </a:solidFill>
                  <a:latin typeface="HP Simplified" panose="020B0604020204020204" pitchFamily="34" charset="0"/>
                  <a:ea typeface="汉仪中黑简" panose="02010609000101010101" pitchFamily="49" charset="-122"/>
                </a:endParaRPr>
              </a:p>
              <a:p>
                <a:pPr marL="0" lvl="1" indent="0">
                  <a:lnSpc>
                    <a:spcPct val="90000"/>
                  </a:lnSpc>
                  <a:spcAft>
                    <a:spcPct val="20000"/>
                  </a:spcAft>
                </a:pPr>
                <a:endParaRPr lang="en-US" altLang="zh-CN" sz="2400" b="1" dirty="0" smtClean="0">
                  <a:solidFill>
                    <a:schemeClr val="tx1"/>
                  </a:solidFill>
                  <a:latin typeface="HP Simplified" panose="020B0604020204020204" pitchFamily="34" charset="0"/>
                  <a:ea typeface="汉仪中黑简" panose="02010609000101010101" pitchFamily="49" charset="-122"/>
                </a:endParaRPr>
              </a:p>
              <a:p>
                <a:pPr lvl="1">
                  <a:lnSpc>
                    <a:spcPct val="90000"/>
                  </a:lnSpc>
                  <a:spcAft>
                    <a:spcPct val="20000"/>
                  </a:spcAft>
                  <a:buFont typeface="Arial" panose="020B0604020202020204" pitchFamily="34" charset="0"/>
                  <a:buChar char="•"/>
                </a:pPr>
                <a:endParaRPr lang="en-US" altLang="zh-CN" sz="2400" b="1" dirty="0" smtClean="0">
                  <a:solidFill>
                    <a:schemeClr val="tx1"/>
                  </a:solidFill>
                  <a:latin typeface="HP Simplified" panose="020B0604020204020204" pitchFamily="34" charset="0"/>
                  <a:ea typeface="汉仪中黑简" panose="02010609000101010101" pitchFamily="49" charset="-122"/>
                </a:endParaRPr>
              </a:p>
              <a:p>
                <a:pPr lvl="1">
                  <a:lnSpc>
                    <a:spcPct val="90000"/>
                  </a:lnSpc>
                  <a:spcAft>
                    <a:spcPct val="20000"/>
                  </a:spcAft>
                  <a:buFont typeface="Arial" panose="020B0604020202020204" pitchFamily="34" charset="0"/>
                  <a:buChar char="•"/>
                </a:pPr>
                <a:endParaRPr lang="zh-CN" altLang="en-US" sz="2400" b="1" dirty="0">
                  <a:solidFill>
                    <a:schemeClr val="tx1"/>
                  </a:solidFill>
                  <a:latin typeface="HP Simplified" panose="020B0604020204020204" pitchFamily="34" charset="0"/>
                  <a:ea typeface="汉仪中黑简" panose="02010609000101010101" pitchFamily="49" charset="-122"/>
                </a:endParaRPr>
              </a:p>
            </p:txBody>
          </p:sp>
          <p:sp>
            <p:nvSpPr>
              <p:cNvPr id="14348" name="AutoShape 13"/>
              <p:cNvSpPr>
                <a:spLocks noChangeArrowheads="1"/>
              </p:cNvSpPr>
              <p:nvPr/>
            </p:nvSpPr>
            <p:spPr bwMode="auto">
              <a:xfrm>
                <a:off x="6" y="3209"/>
                <a:ext cx="12017" cy="1037"/>
              </a:xfrm>
              <a:prstGeom prst="roundRect">
                <a:avLst>
                  <a:gd name="adj" fmla="val 16667"/>
                </a:avLst>
              </a:prstGeom>
              <a:solidFill>
                <a:srgbClr val="822680"/>
              </a:solidFill>
              <a:ln w="25400">
                <a:solidFill>
                  <a:srgbClr val="FFFF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000">
                    <a:solidFill>
                      <a:srgbClr val="FF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>
                    <a:solidFill>
                      <a:srgbClr val="FF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>
                    <a:solidFill>
                      <a:srgbClr val="FF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>
                    <a:solidFill>
                      <a:srgbClr val="FF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>
                    <a:solidFill>
                      <a:srgbClr val="FF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FF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FF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FF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FF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en-US" sz="2800" dirty="0">
                    <a:solidFill>
                      <a:srgbClr val="FFFFFF"/>
                    </a:solidFill>
                    <a:latin typeface="汉仪中黑简" panose="02010609000101010101" pitchFamily="49" charset="-122"/>
                    <a:ea typeface="汉仪中黑简" panose="02010609000101010101" pitchFamily="49" charset="-122"/>
                  </a:rPr>
                  <a:t>第二阶段</a:t>
                </a:r>
              </a:p>
            </p:txBody>
          </p:sp>
          <p:sp>
            <p:nvSpPr>
              <p:cNvPr id="14349" name="Rectangle 14"/>
              <p:cNvSpPr>
                <a:spLocks noChangeArrowheads="1"/>
              </p:cNvSpPr>
              <p:nvPr/>
            </p:nvSpPr>
            <p:spPr bwMode="auto">
              <a:xfrm>
                <a:off x="-147" y="4282"/>
                <a:ext cx="12017" cy="118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242317" tIns="26670" rIns="149352" bIns="26670"/>
              <a:lstStyle>
                <a:lvl1pPr marL="342900" indent="-342900">
                  <a:defRPr kumimoji="1" sz="2000">
                    <a:solidFill>
                      <a:srgbClr val="FF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171450" indent="-171450">
                  <a:defRPr kumimoji="1" sz="2000">
                    <a:solidFill>
                      <a:srgbClr val="FF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>
                    <a:solidFill>
                      <a:srgbClr val="FF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>
                    <a:solidFill>
                      <a:srgbClr val="FF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>
                    <a:solidFill>
                      <a:srgbClr val="FF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FF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FF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FF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FF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lvl="1">
                  <a:lnSpc>
                    <a:spcPct val="90000"/>
                  </a:lnSpc>
                  <a:spcAft>
                    <a:spcPct val="2000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sz="2400" b="1" dirty="0" smtClean="0">
                    <a:solidFill>
                      <a:schemeClr val="tx1"/>
                    </a:solidFill>
                    <a:latin typeface="HP Simplified" panose="020B0604020204020204" pitchFamily="34" charset="0"/>
                    <a:ea typeface="汉仪中黑简" panose="02010609000101010101" pitchFamily="49" charset="-122"/>
                  </a:rPr>
                  <a:t>Java Web</a:t>
                </a:r>
                <a:endParaRPr lang="en-US" altLang="zh-CN" sz="2400" b="1" dirty="0">
                  <a:solidFill>
                    <a:schemeClr val="tx1"/>
                  </a:solidFill>
                  <a:latin typeface="HP Simplified" panose="020B0604020204020204" pitchFamily="34" charset="0"/>
                  <a:ea typeface="汉仪中黑简" panose="02010609000101010101" pitchFamily="49" charset="-122"/>
                </a:endParaRPr>
              </a:p>
            </p:txBody>
          </p:sp>
          <p:sp>
            <p:nvSpPr>
              <p:cNvPr id="14350" name="AutoShape 15"/>
              <p:cNvSpPr>
                <a:spLocks noChangeArrowheads="1"/>
              </p:cNvSpPr>
              <p:nvPr/>
            </p:nvSpPr>
            <p:spPr bwMode="auto">
              <a:xfrm>
                <a:off x="-7" y="5059"/>
                <a:ext cx="12017" cy="1037"/>
              </a:xfrm>
              <a:prstGeom prst="roundRect">
                <a:avLst>
                  <a:gd name="adj" fmla="val 16667"/>
                </a:avLst>
              </a:prstGeom>
              <a:solidFill>
                <a:srgbClr val="87898B"/>
              </a:solidFill>
              <a:ln w="25400">
                <a:solidFill>
                  <a:srgbClr val="FFFF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000">
                    <a:solidFill>
                      <a:srgbClr val="FF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>
                    <a:solidFill>
                      <a:srgbClr val="FF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>
                    <a:solidFill>
                      <a:srgbClr val="FF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>
                    <a:solidFill>
                      <a:srgbClr val="FF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>
                    <a:solidFill>
                      <a:srgbClr val="FF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FF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FF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FF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rgbClr val="FF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en-US" sz="2800" dirty="0">
                    <a:solidFill>
                      <a:srgbClr val="FFFFFF"/>
                    </a:solidFill>
                    <a:latin typeface="汉仪中黑简" panose="02010609000101010101" pitchFamily="49" charset="-122"/>
                    <a:ea typeface="汉仪中黑简" panose="02010609000101010101" pitchFamily="49" charset="-122"/>
                  </a:rPr>
                  <a:t>第三阶段</a:t>
                </a:r>
              </a:p>
            </p:txBody>
          </p:sp>
        </p:grpSp>
        <p:sp>
          <p:nvSpPr>
            <p:cNvPr id="16" name="Rectangle 14"/>
            <p:cNvSpPr>
              <a:spLocks noChangeArrowheads="1"/>
            </p:cNvSpPr>
            <p:nvPr/>
          </p:nvSpPr>
          <p:spPr bwMode="auto">
            <a:xfrm>
              <a:off x="1995173" y="4861743"/>
              <a:ext cx="8514916" cy="683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42317" tIns="26670" rIns="149352" bIns="26670"/>
            <a:lstStyle>
              <a:lvl1pPr marL="342900" indent="-342900">
                <a:defRPr kumimoji="1" sz="2000">
                  <a:solidFill>
                    <a:srgbClr val="FF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171450" indent="-171450">
                <a:defRPr kumimoji="1" sz="2000">
                  <a:solidFill>
                    <a:srgbClr val="FF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>
                  <a:solidFill>
                    <a:srgbClr val="FF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>
                  <a:solidFill>
                    <a:srgbClr val="FF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>
                  <a:solidFill>
                    <a:srgbClr val="FF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FF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FF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FF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FF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lvl="1">
                <a:lnSpc>
                  <a:spcPct val="90000"/>
                </a:lnSpc>
                <a:spcAft>
                  <a:spcPct val="20000"/>
                </a:spcAft>
                <a:buFont typeface="Arial" panose="020B0604020202020204" pitchFamily="34" charset="0"/>
                <a:buChar char="•"/>
              </a:pPr>
              <a:r>
                <a:rPr lang="en-US" altLang="zh-CN" sz="2400" b="1" dirty="0" smtClean="0">
                  <a:solidFill>
                    <a:schemeClr val="tx1"/>
                  </a:solidFill>
                  <a:latin typeface="HP Simplified" panose="020B0604020204020204" pitchFamily="34" charset="0"/>
                  <a:ea typeface="汉仪中黑简" panose="02010609000101010101" pitchFamily="49" charset="-122"/>
                </a:rPr>
                <a:t>SSH</a:t>
              </a:r>
              <a:endParaRPr lang="en-US" altLang="zh-CN" sz="2400" b="1" dirty="0">
                <a:solidFill>
                  <a:schemeClr val="tx1"/>
                </a:solidFill>
                <a:latin typeface="HP Simplified" panose="020B0604020204020204" pitchFamily="34" charset="0"/>
                <a:ea typeface="汉仪中黑简" panose="02010609000101010101" pitchFamily="49" charset="-122"/>
              </a:endParaRPr>
            </a:p>
            <a:p>
              <a:pPr lvl="1">
                <a:lnSpc>
                  <a:spcPct val="90000"/>
                </a:lnSpc>
                <a:spcAft>
                  <a:spcPct val="20000"/>
                </a:spcAft>
                <a:buFont typeface="Arial" panose="020B0604020202020204" pitchFamily="34" charset="0"/>
                <a:buChar char="•"/>
              </a:pPr>
              <a:r>
                <a:rPr lang="en-US" altLang="zh-CN" sz="2400" b="1" dirty="0" err="1" smtClean="0">
                  <a:solidFill>
                    <a:schemeClr val="tx1"/>
                  </a:solidFill>
                  <a:latin typeface="HP Simplified" panose="020B0604020204020204" pitchFamily="34" charset="0"/>
                  <a:ea typeface="汉仪中黑简" panose="02010609000101010101" pitchFamily="49" charset="-122"/>
                </a:rPr>
                <a:t>JavaEE</a:t>
              </a:r>
              <a:r>
                <a:rPr lang="en-US" altLang="zh-CN" sz="2400" b="1" dirty="0" smtClean="0">
                  <a:solidFill>
                    <a:schemeClr val="tx1"/>
                  </a:solidFill>
                  <a:latin typeface="HP Simplified" panose="020B0604020204020204" pitchFamily="34" charset="0"/>
                  <a:ea typeface="汉仪中黑简" panose="02010609000101010101" pitchFamily="49" charset="-122"/>
                </a:rPr>
                <a:t> </a:t>
              </a:r>
              <a:r>
                <a:rPr lang="zh-CN" altLang="en-US" sz="2400" b="1" dirty="0" smtClean="0">
                  <a:solidFill>
                    <a:schemeClr val="tx1"/>
                  </a:solidFill>
                  <a:latin typeface="HP Simplified" panose="020B0604020204020204" pitchFamily="34" charset="0"/>
                  <a:ea typeface="汉仪中黑简" panose="02010609000101010101" pitchFamily="49" charset="-122"/>
                </a:rPr>
                <a:t>项目</a:t>
              </a:r>
              <a:r>
                <a:rPr lang="zh-CN" altLang="en-US" sz="2400" b="1" dirty="0">
                  <a:solidFill>
                    <a:schemeClr val="tx1"/>
                  </a:solidFill>
                  <a:latin typeface="HP Simplified" panose="020B0604020204020204" pitchFamily="34" charset="0"/>
                  <a:ea typeface="汉仪中黑简" panose="02010609000101010101" pitchFamily="49" charset="-122"/>
                </a:rPr>
                <a:t>实战</a:t>
              </a:r>
            </a:p>
          </p:txBody>
        </p:sp>
      </p:grpSp>
      <p:sp>
        <p:nvSpPr>
          <p:cNvPr id="18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>
                <a:solidFill>
                  <a:schemeClr val="accent1"/>
                </a:solidFill>
                <a:ea typeface="汉仪中黑简" panose="02010609000101010101" pitchFamily="49" charset="-122"/>
              </a:rPr>
              <a:t>课程地位</a:t>
            </a:r>
          </a:p>
        </p:txBody>
      </p:sp>
    </p:spTree>
    <p:extLst>
      <p:ext uri="{BB962C8B-B14F-4D97-AF65-F5344CB8AC3E}">
        <p14:creationId xmlns:p14="http://schemas.microsoft.com/office/powerpoint/2010/main" val="3227117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25785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latin typeface="HP Simplified" panose="020B0604020204020204" pitchFamily="34" charset="0"/>
                <a:ea typeface="汉仪中黑简" panose="02010609000101010101" pitchFamily="49" charset="-122"/>
              </a:rPr>
              <a:t>本章任务</a:t>
            </a:r>
            <a:endParaRPr lang="zh-CN" altLang="en-US" dirty="0">
              <a:latin typeface="HP Simplified" panose="020B0604020204020204" pitchFamily="34" charset="0"/>
              <a:ea typeface="汉仪中黑简" panose="0201060900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HP Simplified" panose="020B0604020204020204" pitchFamily="34" charset="0"/>
                <a:ea typeface="汉仪中黑简" panose="02010609000101010101" pitchFamily="49" charset="-122"/>
              </a:rPr>
              <a:t>任务</a:t>
            </a:r>
            <a:r>
              <a:rPr lang="en-US" dirty="0" smtClean="0">
                <a:latin typeface="HP Simplified" panose="020B0604020204020204" pitchFamily="34" charset="0"/>
                <a:ea typeface="汉仪中黑简" panose="02010609000101010101" pitchFamily="49" charset="-122"/>
              </a:rPr>
              <a:t>1</a:t>
            </a:r>
            <a:r>
              <a:rPr lang="zh-CN" altLang="en-US" dirty="0" smtClean="0">
                <a:latin typeface="HP Simplified" panose="020B0604020204020204" pitchFamily="34" charset="0"/>
                <a:ea typeface="汉仪中黑简" panose="02010609000101010101" pitchFamily="49" charset="-122"/>
              </a:rPr>
              <a:t>：使用文本编辑器开发</a:t>
            </a:r>
            <a:r>
              <a:rPr lang="en-US" altLang="zh-CN" dirty="0" smtClean="0">
                <a:latin typeface="HP Simplified" panose="020B0604020204020204" pitchFamily="34" charset="0"/>
                <a:ea typeface="汉仪中黑简" panose="02010609000101010101" pitchFamily="49" charset="-122"/>
              </a:rPr>
              <a:t>Java</a:t>
            </a:r>
            <a:r>
              <a:rPr lang="zh-CN" altLang="en-US" dirty="0" smtClean="0">
                <a:latin typeface="HP Simplified" panose="020B0604020204020204" pitchFamily="34" charset="0"/>
                <a:ea typeface="汉仪中黑简" panose="02010609000101010101" pitchFamily="49" charset="-122"/>
              </a:rPr>
              <a:t>程序</a:t>
            </a:r>
            <a:endParaRPr lang="en-US" altLang="zh-CN" dirty="0" smtClean="0">
              <a:latin typeface="HP Simplified" panose="020B0604020204020204" pitchFamily="34" charset="0"/>
              <a:ea typeface="汉仪中黑简" panose="02010609000101010101" pitchFamily="49" charset="-122"/>
            </a:endParaRPr>
          </a:p>
          <a:p>
            <a:r>
              <a:rPr lang="zh-CN" altLang="en-US" dirty="0" smtClean="0">
                <a:latin typeface="HP Simplified" panose="020B0604020204020204" pitchFamily="34" charset="0"/>
                <a:ea typeface="汉仪中黑简" panose="02010609000101010101" pitchFamily="49" charset="-122"/>
              </a:rPr>
              <a:t>任务</a:t>
            </a:r>
            <a:r>
              <a:rPr lang="en-US" dirty="0" smtClean="0">
                <a:latin typeface="HP Simplified" panose="020B0604020204020204" pitchFamily="34" charset="0"/>
                <a:ea typeface="汉仪中黑简" panose="02010609000101010101" pitchFamily="49" charset="-122"/>
              </a:rPr>
              <a:t>2</a:t>
            </a:r>
            <a:r>
              <a:rPr lang="zh-CN" altLang="en-US" dirty="0" smtClean="0">
                <a:latin typeface="HP Simplified" panose="020B0604020204020204" pitchFamily="34" charset="0"/>
                <a:ea typeface="汉仪中黑简" panose="02010609000101010101" pitchFamily="49" charset="-122"/>
              </a:rPr>
              <a:t>：使用</a:t>
            </a:r>
            <a:r>
              <a:rPr lang="en-US" altLang="zh-CN" dirty="0" smtClean="0">
                <a:latin typeface="HP Simplified" panose="020B0604020204020204" pitchFamily="34" charset="0"/>
                <a:ea typeface="汉仪中黑简" panose="02010609000101010101" pitchFamily="49" charset="-122"/>
              </a:rPr>
              <a:t>Eclipse</a:t>
            </a:r>
            <a:r>
              <a:rPr lang="zh-CN" altLang="en-US" dirty="0" smtClean="0">
                <a:latin typeface="HP Simplified" panose="020B0604020204020204" pitchFamily="34" charset="0"/>
                <a:ea typeface="汉仪中黑简" panose="02010609000101010101" pitchFamily="49" charset="-122"/>
              </a:rPr>
              <a:t>开发</a:t>
            </a:r>
            <a:r>
              <a:rPr lang="en-US" altLang="zh-CN" dirty="0" smtClean="0">
                <a:latin typeface="HP Simplified" panose="020B0604020204020204" pitchFamily="34" charset="0"/>
                <a:ea typeface="汉仪中黑简" panose="02010609000101010101" pitchFamily="49" charset="-122"/>
              </a:rPr>
              <a:t>Java</a:t>
            </a:r>
            <a:r>
              <a:rPr lang="zh-CN" altLang="en-US" dirty="0" smtClean="0">
                <a:latin typeface="HP Simplified" panose="020B0604020204020204" pitchFamily="34" charset="0"/>
                <a:ea typeface="汉仪中黑简" panose="02010609000101010101" pitchFamily="49" charset="-122"/>
              </a:rPr>
              <a:t>程序</a:t>
            </a:r>
          </a:p>
        </p:txBody>
      </p:sp>
      <p:pic>
        <p:nvPicPr>
          <p:cNvPr id="3073" name="Picture 1" descr="Snap1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3213591"/>
            <a:ext cx="3658136" cy="235486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1750" y="2605088"/>
            <a:ext cx="4972050" cy="35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826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剪去对角的矩形 6"/>
          <p:cNvSpPr/>
          <p:nvPr/>
        </p:nvSpPr>
        <p:spPr>
          <a:xfrm>
            <a:off x="2399284" y="2216872"/>
            <a:ext cx="7112593" cy="455009"/>
          </a:xfrm>
          <a:prstGeom prst="snip1Rect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spcFirstLastPara="0" vert="horz" wrap="square" lIns="30480" tIns="15240" rIns="0" bIns="15240" numCol="1" spcCol="1270" anchor="ctr" anchorCtr="0">
            <a:spAutoFit/>
          </a:bodyPr>
          <a:lstStyle/>
          <a:p>
            <a:pPr defTabSz="1066800">
              <a:lnSpc>
                <a:spcPct val="90000"/>
              </a:lnSpc>
              <a:spcAft>
                <a:spcPct val="35000"/>
              </a:spcAft>
              <a:buBlip>
                <a:blip r:embed="rId2"/>
              </a:buBlip>
            </a:pPr>
            <a:r>
              <a:rPr lang="en-US" altLang="zh-CN" sz="2800" b="1" dirty="0">
                <a:latin typeface="汉仪中黑简" panose="02010609000101010101" pitchFamily="49" charset="-122"/>
                <a:ea typeface="汉仪中黑简" panose="02010609000101010101" pitchFamily="49" charset="-122"/>
              </a:rPr>
              <a:t>Java</a:t>
            </a:r>
            <a:r>
              <a:rPr lang="zh-CN" altLang="en-US" sz="2800" b="1" dirty="0">
                <a:latin typeface="汉仪中黑简" panose="02010609000101010101" pitchFamily="49" charset="-122"/>
                <a:ea typeface="汉仪中黑简" panose="02010609000101010101" pitchFamily="49" charset="-122"/>
              </a:rPr>
              <a:t>语言的发展史</a:t>
            </a:r>
            <a:endParaRPr lang="en-US" sz="2800" b="1" dirty="0">
              <a:latin typeface="汉仪中黑简" panose="02010609000101010101" pitchFamily="49" charset="-122"/>
              <a:ea typeface="汉仪中黑简" panose="02010609000101010101" pitchFamily="49" charset="-122"/>
            </a:endParaRPr>
          </a:p>
        </p:txBody>
      </p:sp>
      <p:sp>
        <p:nvSpPr>
          <p:cNvPr id="13" name="剪去对角的矩形 8"/>
          <p:cNvSpPr/>
          <p:nvPr/>
        </p:nvSpPr>
        <p:spPr>
          <a:xfrm>
            <a:off x="2399284" y="2904871"/>
            <a:ext cx="7112593" cy="455009"/>
          </a:xfrm>
          <a:prstGeom prst="snip1Rect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spcFirstLastPara="0" vert="horz" wrap="square" lIns="30480" tIns="15240" rIns="0" bIns="15240" numCol="1" spcCol="1270" anchor="ctr" anchorCtr="0">
            <a:spAutoFit/>
          </a:bodyPr>
          <a:lstStyle/>
          <a:p>
            <a:pPr defTabSz="1066800">
              <a:lnSpc>
                <a:spcPct val="90000"/>
              </a:lnSpc>
              <a:spcAft>
                <a:spcPct val="35000"/>
              </a:spcAft>
              <a:buBlip>
                <a:blip r:embed="rId2"/>
              </a:buBlip>
            </a:pPr>
            <a:r>
              <a:rPr lang="zh-CN" altLang="en-US" sz="2800" b="1" dirty="0">
                <a:latin typeface="汉仪中黑简" panose="02010609000101010101" pitchFamily="49" charset="-122"/>
                <a:ea typeface="汉仪中黑简" panose="02010609000101010101" pitchFamily="49" charset="-122"/>
              </a:rPr>
              <a:t>熟练掌握使用记事本开发</a:t>
            </a:r>
            <a:r>
              <a:rPr lang="en-US" altLang="zh-CN" sz="2800" b="1" dirty="0">
                <a:latin typeface="汉仪中黑简" panose="02010609000101010101" pitchFamily="49" charset="-122"/>
                <a:ea typeface="汉仪中黑简" panose="02010609000101010101" pitchFamily="49" charset="-122"/>
              </a:rPr>
              <a:t>Java</a:t>
            </a:r>
            <a:r>
              <a:rPr lang="zh-CN" altLang="en-US" sz="2800" b="1" dirty="0">
                <a:latin typeface="汉仪中黑简" panose="02010609000101010101" pitchFamily="49" charset="-122"/>
                <a:ea typeface="汉仪中黑简" panose="02010609000101010101" pitchFamily="49" charset="-122"/>
              </a:rPr>
              <a:t>程序</a:t>
            </a:r>
            <a:endParaRPr lang="en-US" sz="2800" b="1" dirty="0">
              <a:latin typeface="汉仪中黑简" panose="02010609000101010101" pitchFamily="49" charset="-122"/>
              <a:ea typeface="汉仪中黑简" panose="02010609000101010101" pitchFamily="49" charset="-122"/>
            </a:endParaRPr>
          </a:p>
        </p:txBody>
      </p:sp>
      <p:sp>
        <p:nvSpPr>
          <p:cNvPr id="14" name="剪去对角的矩形 10"/>
          <p:cNvSpPr/>
          <p:nvPr/>
        </p:nvSpPr>
        <p:spPr>
          <a:xfrm>
            <a:off x="2399284" y="3574194"/>
            <a:ext cx="7112593" cy="455009"/>
          </a:xfrm>
          <a:prstGeom prst="snip1Rect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spcFirstLastPara="0" vert="horz" wrap="square" lIns="30480" tIns="15240" rIns="0" bIns="15240" numCol="1" spcCol="1270" anchor="ctr" anchorCtr="0">
            <a:spAutoFit/>
          </a:bodyPr>
          <a:lstStyle/>
          <a:p>
            <a:pPr defTabSz="1066800">
              <a:lnSpc>
                <a:spcPct val="90000"/>
              </a:lnSpc>
              <a:spcAft>
                <a:spcPct val="35000"/>
              </a:spcAft>
              <a:buBlip>
                <a:blip r:embed="rId2"/>
              </a:buBlip>
            </a:pPr>
            <a:r>
              <a:rPr lang="zh-CN" altLang="en-US" sz="2800" b="1" dirty="0">
                <a:latin typeface="汉仪中黑简" panose="02010609000101010101" pitchFamily="49" charset="-122"/>
                <a:ea typeface="汉仪中黑简" panose="02010609000101010101" pitchFamily="49" charset="-122"/>
              </a:rPr>
              <a:t>理解</a:t>
            </a:r>
            <a:r>
              <a:rPr lang="en-US" altLang="zh-CN" sz="2800" b="1" dirty="0">
                <a:latin typeface="汉仪中黑简" panose="02010609000101010101" pitchFamily="49" charset="-122"/>
                <a:ea typeface="汉仪中黑简" panose="02010609000101010101" pitchFamily="49" charset="-122"/>
              </a:rPr>
              <a:t>Java</a:t>
            </a:r>
            <a:r>
              <a:rPr lang="zh-CN" altLang="en-US" sz="2800" b="1" dirty="0">
                <a:latin typeface="汉仪中黑简" panose="02010609000101010101" pitchFamily="49" charset="-122"/>
                <a:ea typeface="汉仪中黑简" panose="02010609000101010101" pitchFamily="49" charset="-122"/>
              </a:rPr>
              <a:t>编译原理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latin typeface="HP Simplified" panose="020B0604020204020204" pitchFamily="34" charset="0"/>
                <a:ea typeface="汉仪中黑简" panose="02010609000101010101" pitchFamily="49" charset="-122"/>
              </a:rPr>
              <a:t>本章目标</a:t>
            </a:r>
            <a:endParaRPr lang="zh-CN" altLang="en-US" dirty="0">
              <a:latin typeface="HP Simplified" panose="020B0604020204020204" pitchFamily="34" charset="0"/>
              <a:ea typeface="汉仪中黑简" panose="02010609000101010101" pitchFamily="49" charset="-122"/>
            </a:endParaRPr>
          </a:p>
        </p:txBody>
      </p:sp>
      <p:sp>
        <p:nvSpPr>
          <p:cNvPr id="7" name="八边形 6"/>
          <p:cNvSpPr/>
          <p:nvPr/>
        </p:nvSpPr>
        <p:spPr>
          <a:xfrm>
            <a:off x="8225992" y="3574193"/>
            <a:ext cx="642942" cy="500066"/>
          </a:xfrm>
          <a:prstGeom prst="octagon">
            <a:avLst/>
          </a:prstGeom>
          <a:solidFill>
            <a:srgbClr val="FF000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eaVert" rtlCol="0" anchor="ctr" anchorCtr="1"/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点难</a:t>
            </a:r>
          </a:p>
        </p:txBody>
      </p:sp>
      <p:sp>
        <p:nvSpPr>
          <p:cNvPr id="15" name="剪去对角的矩形 10"/>
          <p:cNvSpPr/>
          <p:nvPr/>
        </p:nvSpPr>
        <p:spPr>
          <a:xfrm>
            <a:off x="2399284" y="4288574"/>
            <a:ext cx="7112593" cy="455009"/>
          </a:xfrm>
          <a:prstGeom prst="snip1Rect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spcFirstLastPara="0" vert="horz" wrap="square" lIns="30480" tIns="15240" rIns="0" bIns="15240" numCol="1" spcCol="1270" anchor="ctr" anchorCtr="0">
            <a:spAutoFit/>
          </a:bodyPr>
          <a:lstStyle/>
          <a:p>
            <a:pPr defTabSz="1066800">
              <a:lnSpc>
                <a:spcPct val="90000"/>
              </a:lnSpc>
              <a:spcAft>
                <a:spcPct val="35000"/>
              </a:spcAft>
              <a:buBlip>
                <a:blip r:embed="rId2"/>
              </a:buBlip>
            </a:pPr>
            <a:r>
              <a:rPr lang="zh-CN" altLang="en-US" sz="2800" b="1" dirty="0">
                <a:latin typeface="汉仪中黑简" panose="02010609000101010101" pitchFamily="49" charset="-122"/>
                <a:ea typeface="汉仪中黑简" panose="02010609000101010101" pitchFamily="49" charset="-122"/>
              </a:rPr>
              <a:t>会使用</a:t>
            </a:r>
            <a:r>
              <a:rPr lang="en-US" altLang="zh-CN" sz="2800" b="1" dirty="0">
                <a:latin typeface="汉仪中黑简" panose="02010609000101010101" pitchFamily="49" charset="-122"/>
                <a:ea typeface="汉仪中黑简" panose="02010609000101010101" pitchFamily="49" charset="-122"/>
              </a:rPr>
              <a:t>Eclipse</a:t>
            </a:r>
            <a:r>
              <a:rPr lang="zh-CN" altLang="en-US" sz="2800" b="1" dirty="0">
                <a:latin typeface="汉仪中黑简" panose="02010609000101010101" pitchFamily="49" charset="-122"/>
                <a:ea typeface="汉仪中黑简" panose="02010609000101010101" pitchFamily="49" charset="-122"/>
              </a:rPr>
              <a:t>开发</a:t>
            </a:r>
            <a:r>
              <a:rPr lang="en-US" altLang="zh-CN" sz="2800" b="1" dirty="0">
                <a:latin typeface="汉仪中黑简" panose="02010609000101010101" pitchFamily="49" charset="-122"/>
                <a:ea typeface="汉仪中黑简" panose="02010609000101010101" pitchFamily="49" charset="-122"/>
              </a:rPr>
              <a:t>Java</a:t>
            </a:r>
            <a:r>
              <a:rPr lang="zh-CN" altLang="en-US" sz="2800" b="1" dirty="0">
                <a:latin typeface="汉仪中黑简" panose="02010609000101010101" pitchFamily="49" charset="-122"/>
                <a:ea typeface="汉仪中黑简" panose="02010609000101010101" pitchFamily="49" charset="-122"/>
              </a:rPr>
              <a:t>程序</a:t>
            </a:r>
          </a:p>
        </p:txBody>
      </p:sp>
      <p:sp>
        <p:nvSpPr>
          <p:cNvPr id="16" name="剪去对角的矩形 10"/>
          <p:cNvSpPr/>
          <p:nvPr/>
        </p:nvSpPr>
        <p:spPr>
          <a:xfrm>
            <a:off x="2399284" y="4931516"/>
            <a:ext cx="7112593" cy="455009"/>
          </a:xfrm>
          <a:prstGeom prst="snip1Rect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spcFirstLastPara="0" vert="horz" wrap="square" lIns="30480" tIns="15240" rIns="0" bIns="15240" numCol="1" spcCol="1270" anchor="ctr" anchorCtr="0">
            <a:spAutoFit/>
          </a:bodyPr>
          <a:lstStyle/>
          <a:p>
            <a:pPr defTabSz="1066800">
              <a:lnSpc>
                <a:spcPct val="90000"/>
              </a:lnSpc>
              <a:spcAft>
                <a:spcPct val="35000"/>
              </a:spcAft>
              <a:buBlip>
                <a:blip r:embed="rId2"/>
              </a:buBlip>
            </a:pPr>
            <a:r>
              <a:rPr lang="zh-CN" altLang="en-US" sz="2800" b="1">
                <a:latin typeface="汉仪中黑简" panose="02010609000101010101" pitchFamily="49" charset="-122"/>
                <a:ea typeface="汉仪中黑简" panose="02010609000101010101" pitchFamily="49" charset="-122"/>
              </a:rPr>
              <a:t>第一个程序</a:t>
            </a:r>
            <a:r>
              <a:rPr lang="en-US" altLang="zh-CN" sz="2800" b="1">
                <a:latin typeface="汉仪中黑简" panose="02010609000101010101" pitchFamily="49" charset="-122"/>
                <a:ea typeface="汉仪中黑简" panose="02010609000101010101" pitchFamily="49" charset="-122"/>
              </a:rPr>
              <a:t>HelloWord</a:t>
            </a:r>
            <a:endParaRPr lang="zh-CN" altLang="en-US" sz="2800" b="1" dirty="0">
              <a:latin typeface="汉仪中黑简" panose="02010609000101010101" pitchFamily="49" charset="-122"/>
              <a:ea typeface="汉仪中黑简" panose="02010609000101010101" pitchFamily="49" charset="-122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8225992" y="2073995"/>
            <a:ext cx="642942" cy="642942"/>
          </a:xfrm>
          <a:prstGeom prst="ellipse">
            <a:avLst/>
          </a:prstGeom>
          <a:solidFill>
            <a:srgbClr val="FF0000"/>
          </a:solidFill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zh-CN" altLang="en-US" b="1" spc="-15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点重</a:t>
            </a:r>
          </a:p>
        </p:txBody>
      </p:sp>
      <p:sp>
        <p:nvSpPr>
          <p:cNvPr id="18" name="椭圆 17"/>
          <p:cNvSpPr/>
          <p:nvPr/>
        </p:nvSpPr>
        <p:spPr>
          <a:xfrm>
            <a:off x="8225992" y="2788375"/>
            <a:ext cx="642942" cy="642942"/>
          </a:xfrm>
          <a:prstGeom prst="ellipse">
            <a:avLst/>
          </a:prstGeom>
          <a:solidFill>
            <a:srgbClr val="FF0000"/>
          </a:solidFill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zh-CN" altLang="en-US" b="1" spc="-15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点重</a:t>
            </a:r>
          </a:p>
        </p:txBody>
      </p:sp>
      <p:sp>
        <p:nvSpPr>
          <p:cNvPr id="19" name="椭圆 18"/>
          <p:cNvSpPr/>
          <p:nvPr/>
        </p:nvSpPr>
        <p:spPr>
          <a:xfrm>
            <a:off x="7440174" y="3502755"/>
            <a:ext cx="642942" cy="642942"/>
          </a:xfrm>
          <a:prstGeom prst="ellipse">
            <a:avLst/>
          </a:prstGeom>
          <a:solidFill>
            <a:srgbClr val="FF0000"/>
          </a:solidFill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zh-CN" altLang="en-US" b="1" spc="-15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点重</a:t>
            </a:r>
          </a:p>
        </p:txBody>
      </p:sp>
      <p:sp>
        <p:nvSpPr>
          <p:cNvPr id="20" name="椭圆 19"/>
          <p:cNvSpPr/>
          <p:nvPr/>
        </p:nvSpPr>
        <p:spPr>
          <a:xfrm>
            <a:off x="7440174" y="4217135"/>
            <a:ext cx="642942" cy="642942"/>
          </a:xfrm>
          <a:prstGeom prst="ellipse">
            <a:avLst/>
          </a:prstGeom>
          <a:solidFill>
            <a:srgbClr val="FF0000"/>
          </a:solidFill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zh-CN" altLang="en-US" b="1" spc="-15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点重</a:t>
            </a:r>
          </a:p>
        </p:txBody>
      </p:sp>
      <p:sp>
        <p:nvSpPr>
          <p:cNvPr id="22" name="八边形 21"/>
          <p:cNvSpPr/>
          <p:nvPr/>
        </p:nvSpPr>
        <p:spPr>
          <a:xfrm>
            <a:off x="8225992" y="4288573"/>
            <a:ext cx="642942" cy="500066"/>
          </a:xfrm>
          <a:prstGeom prst="octagon">
            <a:avLst/>
          </a:prstGeom>
          <a:solidFill>
            <a:srgbClr val="FF000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eaVert" rtlCol="0" anchor="ctr" anchorCtr="1"/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点难</a:t>
            </a:r>
          </a:p>
        </p:txBody>
      </p:sp>
      <p:sp>
        <p:nvSpPr>
          <p:cNvPr id="23" name="椭圆 22"/>
          <p:cNvSpPr/>
          <p:nvPr/>
        </p:nvSpPr>
        <p:spPr>
          <a:xfrm>
            <a:off x="7511612" y="4860077"/>
            <a:ext cx="642942" cy="642942"/>
          </a:xfrm>
          <a:prstGeom prst="ellipse">
            <a:avLst/>
          </a:prstGeom>
          <a:solidFill>
            <a:srgbClr val="FF0000"/>
          </a:solidFill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zh-CN" altLang="en-US" b="1" spc="-15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点重</a:t>
            </a:r>
          </a:p>
        </p:txBody>
      </p:sp>
    </p:spTree>
    <p:extLst>
      <p:ext uri="{BB962C8B-B14F-4D97-AF65-F5344CB8AC3E}">
        <p14:creationId xmlns:p14="http://schemas.microsoft.com/office/powerpoint/2010/main" val="1029080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latin typeface="HP Simplified" panose="020B0604020204020204" pitchFamily="34" charset="0"/>
                <a:ea typeface="汉仪中黑简" panose="02010609000101010101" pitchFamily="49" charset="-122"/>
              </a:rPr>
              <a:t>Java</a:t>
            </a:r>
            <a:r>
              <a:rPr lang="zh-CN" altLang="en-US" dirty="0" smtClean="0">
                <a:latin typeface="HP Simplified" panose="020B0604020204020204" pitchFamily="34" charset="0"/>
                <a:ea typeface="汉仪中黑简" panose="02010609000101010101" pitchFamily="49" charset="-122"/>
              </a:rPr>
              <a:t>语言的产生与发展历史</a:t>
            </a:r>
            <a:endParaRPr lang="zh-CN" altLang="en-US" dirty="0">
              <a:latin typeface="HP Simplified" panose="020B0604020204020204" pitchFamily="34" charset="0"/>
              <a:ea typeface="汉仪中黑简" panose="02010609000101010101" pitchFamily="49" charset="-122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838200" y="1472390"/>
            <a:ext cx="10515600" cy="4351338"/>
          </a:xfrm>
        </p:spPr>
        <p:txBody>
          <a:bodyPr/>
          <a:lstStyle/>
          <a:p>
            <a:pPr>
              <a:lnSpc>
                <a:spcPts val="4400"/>
              </a:lnSpc>
              <a:defRPr/>
            </a:pPr>
            <a:r>
              <a:rPr lang="en-US" altLang="zh-CN" dirty="0" err="1" smtClean="0">
                <a:latin typeface="HP Simplified" panose="020B0604020204020204" pitchFamily="34" charset="0"/>
                <a:cs typeface="Arial" charset="0"/>
              </a:rPr>
              <a:t>Java</a:t>
            </a:r>
            <a:r>
              <a:rPr lang="en-US" altLang="zh-CN" dirty="0" err="1" smtClean="0">
                <a:cs typeface="Arial" charset="0"/>
              </a:rPr>
              <a:t>的发展历史</a:t>
            </a:r>
            <a:endParaRPr lang="en-US" altLang="zh-CN" dirty="0" smtClean="0">
              <a:solidFill>
                <a:srgbClr val="000099"/>
              </a:solidFill>
              <a:cs typeface="Times New Roman" pitchFamily="18" charset="0"/>
            </a:endParaRPr>
          </a:p>
          <a:p>
            <a:pPr lvl="1">
              <a:lnSpc>
                <a:spcPct val="100000"/>
              </a:lnSpc>
              <a:defRPr/>
            </a:pPr>
            <a:r>
              <a:rPr lang="en-US" altLang="zh-CN" dirty="0" smtClean="0">
                <a:solidFill>
                  <a:schemeClr val="tx1"/>
                </a:solidFill>
                <a:latin typeface="HP Simplified" panose="020B0604020204020204" pitchFamily="34" charset="0"/>
                <a:cs typeface="Arial" charset="0"/>
              </a:rPr>
              <a:t>1991</a:t>
            </a:r>
            <a:r>
              <a:rPr lang="zh-CN" altLang="en-US" dirty="0" smtClean="0">
                <a:solidFill>
                  <a:schemeClr val="tx1"/>
                </a:solidFill>
                <a:latin typeface="HP Simplified" panose="020B0604020204020204" pitchFamily="34" charset="0"/>
                <a:cs typeface="Arial" charset="0"/>
              </a:rPr>
              <a:t>年，</a:t>
            </a:r>
            <a:r>
              <a:rPr lang="en-US" altLang="zh-CN" dirty="0">
                <a:solidFill>
                  <a:schemeClr val="tx1"/>
                </a:solidFill>
                <a:latin typeface="HP Simplified" panose="020B0604020204020204" pitchFamily="34" charset="0"/>
                <a:cs typeface="Arial" charset="0"/>
              </a:rPr>
              <a:t>Sun </a:t>
            </a:r>
            <a:r>
              <a:rPr lang="en-US" altLang="zh-CN" dirty="0" err="1" smtClean="0">
                <a:solidFill>
                  <a:schemeClr val="tx1"/>
                </a:solidFill>
                <a:cs typeface="Arial" charset="0"/>
              </a:rPr>
              <a:t>公司</a:t>
            </a:r>
            <a:r>
              <a:rPr lang="en-US" altLang="zh-CN" dirty="0" err="1">
                <a:solidFill>
                  <a:schemeClr val="tx1"/>
                </a:solidFill>
                <a:latin typeface="HP Simplified" panose="020B0604020204020204" pitchFamily="34" charset="0"/>
                <a:cs typeface="Arial" charset="0"/>
              </a:rPr>
              <a:t>Green</a:t>
            </a:r>
            <a:r>
              <a:rPr lang="en-US" altLang="zh-CN" dirty="0">
                <a:solidFill>
                  <a:schemeClr val="tx1"/>
                </a:solidFill>
                <a:latin typeface="HP Simplified" panose="020B0604020204020204" pitchFamily="34" charset="0"/>
                <a:cs typeface="Arial" charset="0"/>
              </a:rPr>
              <a:t> </a:t>
            </a:r>
            <a:r>
              <a:rPr lang="zh-CN" altLang="en-US" dirty="0" smtClean="0">
                <a:solidFill>
                  <a:schemeClr val="tx1"/>
                </a:solidFill>
                <a:latin typeface="HP Simplified" panose="020B0604020204020204" pitchFamily="34" charset="0"/>
                <a:cs typeface="Arial" charset="0"/>
              </a:rPr>
              <a:t>项目的</a:t>
            </a:r>
            <a:r>
              <a:rPr lang="en-US" altLang="zh-CN" dirty="0">
                <a:solidFill>
                  <a:schemeClr val="tx1"/>
                </a:solidFill>
                <a:latin typeface="HP Simplified" panose="020B0604020204020204" pitchFamily="34" charset="0"/>
                <a:cs typeface="Arial" charset="0"/>
              </a:rPr>
              <a:t>Oak</a:t>
            </a:r>
            <a:r>
              <a:rPr lang="en-US" altLang="zh-CN" dirty="0" smtClean="0">
                <a:solidFill>
                  <a:schemeClr val="tx1"/>
                </a:solidFill>
                <a:latin typeface="HP Simplified" panose="020B0604020204020204" pitchFamily="34" charset="0"/>
                <a:cs typeface="Arial" charset="0"/>
              </a:rPr>
              <a:t> </a:t>
            </a:r>
            <a:r>
              <a:rPr lang="zh-CN" altLang="en-US" dirty="0" smtClean="0">
                <a:solidFill>
                  <a:schemeClr val="tx1"/>
                </a:solidFill>
                <a:latin typeface="HP Simplified" panose="020B0604020204020204" pitchFamily="34" charset="0"/>
                <a:cs typeface="Arial" charset="0"/>
              </a:rPr>
              <a:t>语言（后改名</a:t>
            </a:r>
            <a:r>
              <a:rPr lang="en-US" altLang="zh-CN" dirty="0" smtClean="0">
                <a:solidFill>
                  <a:schemeClr val="tx1"/>
                </a:solidFill>
                <a:latin typeface="HP Simplified" panose="020B0604020204020204" pitchFamily="34" charset="0"/>
                <a:cs typeface="Arial" charset="0"/>
              </a:rPr>
              <a:t>Java</a:t>
            </a:r>
            <a:r>
              <a:rPr lang="zh-CN" altLang="en-US" dirty="0" smtClean="0">
                <a:solidFill>
                  <a:schemeClr val="tx1"/>
                </a:solidFill>
                <a:latin typeface="HP Simplified" panose="020B0604020204020204" pitchFamily="34" charset="0"/>
                <a:cs typeface="Arial" charset="0"/>
              </a:rPr>
              <a:t>）</a:t>
            </a:r>
            <a:endParaRPr lang="en-US" altLang="zh-CN" dirty="0" smtClean="0">
              <a:solidFill>
                <a:schemeClr val="tx1"/>
              </a:solidFill>
              <a:latin typeface="HP Simplified" panose="020B0604020204020204" pitchFamily="34" charset="0"/>
              <a:cs typeface="Arial" charset="0"/>
            </a:endParaRPr>
          </a:p>
          <a:p>
            <a:pPr lvl="1">
              <a:lnSpc>
                <a:spcPct val="100000"/>
              </a:lnSpc>
              <a:defRPr/>
            </a:pPr>
            <a:r>
              <a:rPr lang="en-US" altLang="zh-CN" dirty="0" smtClean="0">
                <a:solidFill>
                  <a:schemeClr val="tx1"/>
                </a:solidFill>
                <a:latin typeface="HP Simplified" panose="020B0604020204020204" pitchFamily="34" charset="0"/>
                <a:cs typeface="Arial" charset="0"/>
              </a:rPr>
              <a:t>1995</a:t>
            </a:r>
            <a:r>
              <a:rPr lang="zh-CN" altLang="en-US" dirty="0" smtClean="0">
                <a:solidFill>
                  <a:schemeClr val="tx1"/>
                </a:solidFill>
                <a:latin typeface="HP Simplified" panose="020B0604020204020204" pitchFamily="34" charset="0"/>
                <a:cs typeface="Arial" charset="0"/>
              </a:rPr>
              <a:t>年</a:t>
            </a:r>
            <a:r>
              <a:rPr lang="zh-CN" altLang="en-US" dirty="0">
                <a:solidFill>
                  <a:schemeClr val="tx1"/>
                </a:solidFill>
                <a:latin typeface="HP Simplified" panose="020B0604020204020204" pitchFamily="34" charset="0"/>
                <a:cs typeface="Arial" charset="0"/>
              </a:rPr>
              <a:t>，</a:t>
            </a:r>
            <a:r>
              <a:rPr lang="en-US" altLang="zh-CN" dirty="0">
                <a:solidFill>
                  <a:schemeClr val="tx1"/>
                </a:solidFill>
                <a:latin typeface="HP Simplified" panose="020B0604020204020204" pitchFamily="34" charset="0"/>
                <a:cs typeface="Arial" charset="0"/>
              </a:rPr>
              <a:t>Sun </a:t>
            </a:r>
            <a:r>
              <a:rPr lang="en-US" altLang="zh-CN" dirty="0" err="1" smtClean="0">
                <a:solidFill>
                  <a:schemeClr val="tx1"/>
                </a:solidFill>
                <a:cs typeface="Arial" charset="0"/>
              </a:rPr>
              <a:t>命名并发布了</a:t>
            </a:r>
            <a:r>
              <a:rPr lang="en-US" altLang="zh-CN" dirty="0" smtClean="0">
                <a:solidFill>
                  <a:schemeClr val="tx1"/>
                </a:solidFill>
                <a:latin typeface="HP Simplified" panose="020B0604020204020204" pitchFamily="34" charset="0"/>
                <a:cs typeface="Arial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HP Simplified" panose="020B0604020204020204" pitchFamily="34" charset="0"/>
                <a:cs typeface="Arial" charset="0"/>
              </a:rPr>
              <a:t>Java 1.0，JDK 1.0</a:t>
            </a:r>
          </a:p>
          <a:p>
            <a:pPr lvl="1">
              <a:lnSpc>
                <a:spcPct val="100000"/>
              </a:lnSpc>
              <a:defRPr/>
            </a:pPr>
            <a:r>
              <a:rPr lang="en-US" altLang="zh-CN" dirty="0">
                <a:solidFill>
                  <a:schemeClr val="tx1"/>
                </a:solidFill>
                <a:latin typeface="HP Simplified" panose="020B0604020204020204" pitchFamily="34" charset="0"/>
                <a:cs typeface="Arial" charset="0"/>
              </a:rPr>
              <a:t>1998年推出Java 1.2，JDK 1.2，Java 2</a:t>
            </a:r>
          </a:p>
          <a:p>
            <a:pPr lvl="1">
              <a:lnSpc>
                <a:spcPct val="100000"/>
              </a:lnSpc>
              <a:defRPr/>
            </a:pPr>
            <a:r>
              <a:rPr lang="en-US" altLang="zh-CN" dirty="0" smtClean="0">
                <a:latin typeface="HP Simplified" panose="020B0604020204020204" pitchFamily="34" charset="0"/>
                <a:cs typeface="Arial" charset="0"/>
              </a:rPr>
              <a:t> </a:t>
            </a:r>
            <a:r>
              <a:rPr lang="en-US" altLang="zh-CN" sz="2800" dirty="0" smtClean="0">
                <a:latin typeface="HP Simplified" panose="020B0604020204020204" pitchFamily="34" charset="0"/>
                <a:cs typeface="Arial" charset="0"/>
              </a:rPr>
              <a:t>Java </a:t>
            </a:r>
            <a:r>
              <a:rPr lang="en-US" altLang="zh-CN" sz="2800" dirty="0" err="1" smtClean="0">
                <a:cs typeface="Arial" charset="0"/>
              </a:rPr>
              <a:t>之父</a:t>
            </a:r>
            <a:r>
              <a:rPr lang="en-US" altLang="zh-CN" dirty="0" smtClean="0">
                <a:latin typeface="HP Simplified" panose="020B0604020204020204" pitchFamily="34" charset="0"/>
                <a:cs typeface="Arial" charset="0"/>
              </a:rPr>
              <a:t>：</a:t>
            </a:r>
          </a:p>
          <a:p>
            <a:pPr lvl="2">
              <a:lnSpc>
                <a:spcPct val="100000"/>
              </a:lnSpc>
              <a:defRPr/>
            </a:pPr>
            <a:r>
              <a:rPr lang="en-US" altLang="zh-CN" sz="2400" dirty="0" smtClean="0">
                <a:solidFill>
                  <a:schemeClr val="tx1"/>
                </a:solidFill>
                <a:latin typeface="HP Simplified" panose="020B0604020204020204" pitchFamily="34" charset="0"/>
                <a:cs typeface="Arial" charset="0"/>
              </a:rPr>
              <a:t>James Gosling</a:t>
            </a:r>
          </a:p>
          <a:p>
            <a:pPr lvl="2">
              <a:lnSpc>
                <a:spcPct val="100000"/>
              </a:lnSpc>
              <a:defRPr/>
            </a:pPr>
            <a:r>
              <a:rPr lang="zh-CN" altLang="en-US" sz="2400" dirty="0" smtClean="0">
                <a:solidFill>
                  <a:schemeClr val="tx1"/>
                </a:solidFill>
                <a:latin typeface="HP Simplified" panose="020B0604020204020204" pitchFamily="34" charset="0"/>
                <a:cs typeface="Arial" charset="0"/>
              </a:rPr>
              <a:t>于</a:t>
            </a:r>
            <a:r>
              <a:rPr lang="en-US" altLang="zh-CN" sz="2400" dirty="0" smtClean="0">
                <a:solidFill>
                  <a:schemeClr val="tx1"/>
                </a:solidFill>
                <a:latin typeface="HP Simplified" panose="020B0604020204020204" pitchFamily="34" charset="0"/>
                <a:cs typeface="Arial" charset="0"/>
              </a:rPr>
              <a:t>2010年</a:t>
            </a:r>
            <a:r>
              <a:rPr lang="en-US" altLang="zh-CN" sz="2400" dirty="0" smtClean="0">
                <a:solidFill>
                  <a:schemeClr val="tx1"/>
                </a:solidFill>
                <a:cs typeface="Arial" charset="0"/>
              </a:rPr>
              <a:t>加盟</a:t>
            </a:r>
            <a:r>
              <a:rPr lang="en-US" altLang="zh-CN" sz="2400" dirty="0">
                <a:solidFill>
                  <a:schemeClr val="tx1"/>
                </a:solidFill>
                <a:latin typeface="HP Simplified" panose="020B0604020204020204" pitchFamily="34" charset="0"/>
                <a:cs typeface="Arial" charset="0"/>
              </a:rPr>
              <a:t>google</a:t>
            </a:r>
          </a:p>
        </p:txBody>
      </p:sp>
      <p:pic>
        <p:nvPicPr>
          <p:cNvPr id="6" name="Picture 2" descr="James">
            <a:hlinkClick r:id="rId2"/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54930" y="3865000"/>
            <a:ext cx="3530600" cy="240982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3903" y="1111232"/>
            <a:ext cx="2878288" cy="2178947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3903" y="3509303"/>
            <a:ext cx="2878288" cy="2096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962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latin typeface="HP Simplified" panose="020B0604020204020204" pitchFamily="34" charset="0"/>
                <a:ea typeface="汉仪中黑简" panose="02010609000101010101" pitchFamily="49" charset="-122"/>
              </a:rPr>
              <a:t>Java</a:t>
            </a:r>
            <a:r>
              <a:rPr lang="zh-CN" altLang="en-US" dirty="0" smtClean="0">
                <a:latin typeface="HP Simplified" panose="020B0604020204020204" pitchFamily="34" charset="0"/>
                <a:ea typeface="汉仪中黑简" panose="02010609000101010101" pitchFamily="49" charset="-122"/>
              </a:rPr>
              <a:t>语言的产生与发展历史</a:t>
            </a:r>
            <a:endParaRPr lang="zh-CN" altLang="en-US" dirty="0">
              <a:latin typeface="HP Simplified" panose="020B0604020204020204" pitchFamily="34" charset="0"/>
              <a:ea typeface="汉仪中黑简" panose="02010609000101010101" pitchFamily="49" charset="-122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838200" y="1136085"/>
            <a:ext cx="10515600" cy="4979902"/>
          </a:xfrm>
        </p:spPr>
        <p:txBody>
          <a:bodyPr>
            <a:noAutofit/>
          </a:bodyPr>
          <a:lstStyle/>
          <a:p>
            <a:pPr>
              <a:lnSpc>
                <a:spcPts val="4400"/>
              </a:lnSpc>
              <a:defRPr/>
            </a:pPr>
            <a:r>
              <a:rPr lang="en-US" altLang="zh-CN" dirty="0" err="1" smtClean="0">
                <a:latin typeface="HP Simplified" panose="020B0604020204020204" pitchFamily="34" charset="0"/>
                <a:cs typeface="Arial" charset="0"/>
              </a:rPr>
              <a:t>Java</a:t>
            </a:r>
            <a:r>
              <a:rPr lang="en-US" altLang="zh-CN" dirty="0" err="1" smtClean="0">
                <a:cs typeface="Arial" charset="0"/>
              </a:rPr>
              <a:t>的发展历史</a:t>
            </a:r>
            <a:endParaRPr lang="en-US" altLang="zh-CN" dirty="0" smtClean="0">
              <a:solidFill>
                <a:srgbClr val="000099"/>
              </a:solidFill>
              <a:cs typeface="Times New Roman" pitchFamily="18" charset="0"/>
            </a:endParaRPr>
          </a:p>
          <a:p>
            <a:pPr lvl="1">
              <a:lnSpc>
                <a:spcPts val="4400"/>
              </a:lnSpc>
              <a:defRPr/>
            </a:pPr>
            <a:r>
              <a:rPr lang="en-US" altLang="zh-CN" dirty="0" smtClean="0">
                <a:solidFill>
                  <a:schemeClr val="tx1"/>
                </a:solidFill>
                <a:latin typeface="HP Simplified" panose="020B0604020204020204" pitchFamily="34" charset="0"/>
                <a:cs typeface="Arial" charset="0"/>
              </a:rPr>
              <a:t>1998</a:t>
            </a:r>
            <a:r>
              <a:rPr lang="en-US" altLang="zh-CN" dirty="0" smtClean="0">
                <a:solidFill>
                  <a:schemeClr val="tx1"/>
                </a:solidFill>
                <a:cs typeface="Arial" charset="0"/>
              </a:rPr>
              <a:t>年</a:t>
            </a:r>
            <a:r>
              <a:rPr lang="en-US" altLang="zh-CN" dirty="0" smtClean="0">
                <a:solidFill>
                  <a:schemeClr val="tx1"/>
                </a:solidFill>
                <a:latin typeface="HP Simplified" panose="020B0604020204020204" pitchFamily="34" charset="0"/>
                <a:cs typeface="Arial" charset="0"/>
              </a:rPr>
              <a:t>，Java 2 Platform</a:t>
            </a:r>
          </a:p>
          <a:p>
            <a:pPr lvl="2">
              <a:lnSpc>
                <a:spcPts val="4400"/>
              </a:lnSpc>
              <a:defRPr/>
            </a:pPr>
            <a:r>
              <a:rPr lang="en-US" altLang="zh-CN" sz="2400" dirty="0" smtClean="0">
                <a:solidFill>
                  <a:schemeClr val="tx1"/>
                </a:solidFill>
                <a:latin typeface="HP Simplified" panose="020B0604020204020204" pitchFamily="34" charset="0"/>
                <a:cs typeface="Arial" charset="0"/>
              </a:rPr>
              <a:t>J2SE、J2ME、J2EE</a:t>
            </a:r>
          </a:p>
          <a:p>
            <a:pPr lvl="1">
              <a:lnSpc>
                <a:spcPts val="4400"/>
              </a:lnSpc>
              <a:defRPr/>
            </a:pPr>
            <a:r>
              <a:rPr lang="en-US" altLang="zh-CN" sz="2800" dirty="0" smtClean="0">
                <a:latin typeface="HP Simplified" panose="020B0604020204020204" pitchFamily="34" charset="0"/>
                <a:ea typeface="汉仪中黑简" panose="02010609000101010101" pitchFamily="49" charset="-122"/>
                <a:cs typeface="Arial" charset="0"/>
              </a:rPr>
              <a:t>2005</a:t>
            </a:r>
            <a:r>
              <a:rPr lang="zh-CN" altLang="en-US" sz="2800" dirty="0" smtClean="0">
                <a:latin typeface="HP Simplified" panose="020B0604020204020204" pitchFamily="34" charset="0"/>
                <a:ea typeface="汉仪中黑简" panose="02010609000101010101" pitchFamily="49" charset="-122"/>
                <a:cs typeface="Arial" charset="0"/>
              </a:rPr>
              <a:t>年，</a:t>
            </a:r>
            <a:r>
              <a:rPr lang="en-US" altLang="zh-CN" sz="2800" dirty="0" smtClean="0">
                <a:latin typeface="HP Simplified" panose="020B0604020204020204" pitchFamily="34" charset="0"/>
                <a:ea typeface="汉仪中黑简" panose="02010609000101010101" pitchFamily="49" charset="-122"/>
                <a:cs typeface="Arial" charset="0"/>
              </a:rPr>
              <a:t>Java10</a:t>
            </a:r>
            <a:r>
              <a:rPr lang="zh-CN" altLang="en-US" sz="2800" dirty="0" smtClean="0">
                <a:latin typeface="HP Simplified" panose="020B0604020204020204" pitchFamily="34" charset="0"/>
                <a:ea typeface="汉仪中黑简" panose="02010609000101010101" pitchFamily="49" charset="-122"/>
                <a:cs typeface="Arial" charset="0"/>
              </a:rPr>
              <a:t>周年，重新命名：</a:t>
            </a:r>
          </a:p>
          <a:p>
            <a:pPr lvl="2">
              <a:lnSpc>
                <a:spcPts val="4400"/>
              </a:lnSpc>
              <a:defRPr/>
            </a:pPr>
            <a:r>
              <a:rPr lang="en-US" altLang="zh-CN" sz="2400" dirty="0" smtClean="0">
                <a:solidFill>
                  <a:schemeClr val="tx1"/>
                </a:solidFill>
                <a:latin typeface="HP Simplified" panose="020B0604020204020204" pitchFamily="34" charset="0"/>
                <a:cs typeface="Arial" charset="0"/>
              </a:rPr>
              <a:t>J2SE → Java SE → Standard Edition</a:t>
            </a:r>
          </a:p>
          <a:p>
            <a:pPr lvl="2">
              <a:lnSpc>
                <a:spcPts val="4400"/>
              </a:lnSpc>
              <a:defRPr/>
            </a:pPr>
            <a:r>
              <a:rPr lang="en-US" altLang="zh-CN" sz="2400" dirty="0" smtClean="0">
                <a:solidFill>
                  <a:schemeClr val="tx1"/>
                </a:solidFill>
                <a:latin typeface="HP Simplified" panose="020B0604020204020204" pitchFamily="34" charset="0"/>
                <a:cs typeface="Arial" charset="0"/>
              </a:rPr>
              <a:t>J2ME → Java ME → Micro Edition</a:t>
            </a:r>
          </a:p>
          <a:p>
            <a:pPr lvl="2">
              <a:lnSpc>
                <a:spcPts val="4400"/>
              </a:lnSpc>
              <a:defRPr/>
            </a:pPr>
            <a:r>
              <a:rPr lang="en-US" altLang="zh-CN" sz="2400" dirty="0" smtClean="0">
                <a:solidFill>
                  <a:schemeClr val="tx1"/>
                </a:solidFill>
                <a:latin typeface="HP Simplified" panose="020B0604020204020204" pitchFamily="34" charset="0"/>
                <a:cs typeface="Arial" charset="0"/>
              </a:rPr>
              <a:t>J2EE → Java EE → Enterprise Edition</a:t>
            </a:r>
          </a:p>
          <a:p>
            <a:pPr lvl="1">
              <a:lnSpc>
                <a:spcPts val="4400"/>
              </a:lnSpc>
              <a:defRPr/>
            </a:pPr>
            <a:r>
              <a:rPr lang="en-US" altLang="zh-CN" sz="2800" dirty="0" smtClean="0">
                <a:latin typeface="HP Simplified" panose="020B0604020204020204" pitchFamily="34" charset="0"/>
                <a:ea typeface="汉仪中黑简" panose="02010609000101010101" pitchFamily="49" charset="-122"/>
                <a:cs typeface="Arial" charset="0"/>
              </a:rPr>
              <a:t>2009</a:t>
            </a:r>
            <a:r>
              <a:rPr lang="zh-CN" altLang="en-US" sz="2800" dirty="0" smtClean="0">
                <a:latin typeface="HP Simplified" panose="020B0604020204020204" pitchFamily="34" charset="0"/>
                <a:ea typeface="汉仪中黑简" panose="02010609000101010101" pitchFamily="49" charset="-122"/>
                <a:cs typeface="Arial" charset="0"/>
              </a:rPr>
              <a:t>年，</a:t>
            </a:r>
            <a:r>
              <a:rPr lang="en-US" altLang="zh-CN" sz="2800" dirty="0" smtClean="0">
                <a:latin typeface="HP Simplified" panose="020B0604020204020204" pitchFamily="34" charset="0"/>
                <a:ea typeface="汉仪中黑简" panose="02010609000101010101" pitchFamily="49" charset="-122"/>
                <a:cs typeface="Arial" charset="0"/>
              </a:rPr>
              <a:t>Sun</a:t>
            </a:r>
            <a:r>
              <a:rPr lang="zh-CN" altLang="en-US" sz="2800" dirty="0" smtClean="0">
                <a:latin typeface="HP Simplified" panose="020B0604020204020204" pitchFamily="34" charset="0"/>
                <a:ea typeface="汉仪中黑简" panose="02010609000101010101" pitchFamily="49" charset="-122"/>
                <a:cs typeface="Arial" charset="0"/>
              </a:rPr>
              <a:t>被</a:t>
            </a:r>
            <a:r>
              <a:rPr lang="en-US" altLang="zh-CN" sz="2800" dirty="0" smtClean="0">
                <a:latin typeface="HP Simplified" panose="020B0604020204020204" pitchFamily="34" charset="0"/>
                <a:ea typeface="汉仪中黑简" panose="02010609000101010101" pitchFamily="49" charset="-122"/>
                <a:cs typeface="Arial" charset="0"/>
              </a:rPr>
              <a:t>Oracle</a:t>
            </a:r>
            <a:r>
              <a:rPr lang="zh-CN" altLang="en-US" sz="2800" dirty="0" smtClean="0">
                <a:latin typeface="HP Simplified" panose="020B0604020204020204" pitchFamily="34" charset="0"/>
                <a:ea typeface="汉仪中黑简" panose="02010609000101010101" pitchFamily="49" charset="-122"/>
                <a:cs typeface="Arial" charset="0"/>
              </a:rPr>
              <a:t>并购</a:t>
            </a:r>
            <a:endParaRPr lang="en-US" altLang="zh-CN" sz="2800" dirty="0" smtClean="0">
              <a:latin typeface="HP Simplified" panose="020B0604020204020204" pitchFamily="34" charset="0"/>
              <a:ea typeface="汉仪中黑简" panose="02010609000101010101" pitchFamily="49" charset="-122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5868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latin typeface="HP Simplified" panose="020B0604020204020204" pitchFamily="34" charset="0"/>
                <a:ea typeface="汉仪中黑简" panose="02010609000101010101" pitchFamily="49" charset="-122"/>
              </a:rPr>
              <a:t>Java</a:t>
            </a:r>
            <a:r>
              <a:rPr lang="zh-CN" altLang="en-US" dirty="0" smtClean="0">
                <a:latin typeface="HP Simplified" panose="020B0604020204020204" pitchFamily="34" charset="0"/>
                <a:ea typeface="汉仪中黑简" panose="02010609000101010101" pitchFamily="49" charset="-122"/>
              </a:rPr>
              <a:t>语言的产生与发展历史</a:t>
            </a:r>
            <a:endParaRPr lang="zh-CN" altLang="en-US" dirty="0">
              <a:latin typeface="HP Simplified" panose="020B0604020204020204" pitchFamily="34" charset="0"/>
              <a:ea typeface="汉仪中黑简" panose="02010609000101010101" pitchFamily="49" charset="-122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838200" y="1139252"/>
            <a:ext cx="10515600" cy="5037711"/>
          </a:xfrm>
        </p:spPr>
        <p:txBody>
          <a:bodyPr/>
          <a:lstStyle/>
          <a:p>
            <a:pPr>
              <a:lnSpc>
                <a:spcPts val="4400"/>
              </a:lnSpc>
              <a:defRPr/>
            </a:pPr>
            <a:r>
              <a:rPr lang="en-US" altLang="zh-CN" dirty="0" smtClean="0">
                <a:latin typeface="HP Simplified" panose="020B0604020204020204" pitchFamily="34" charset="0"/>
                <a:ea typeface="汉仪中黑简" panose="02010609000101010101" pitchFamily="49" charset="-122"/>
                <a:cs typeface="Arial" charset="0"/>
              </a:rPr>
              <a:t>Java</a:t>
            </a:r>
            <a:r>
              <a:rPr lang="zh-CN" altLang="en-US" dirty="0" smtClean="0">
                <a:latin typeface="HP Simplified" panose="020B0604020204020204" pitchFamily="34" charset="0"/>
                <a:ea typeface="汉仪中黑简" panose="02010609000101010101" pitchFamily="49" charset="-122"/>
                <a:cs typeface="Arial" charset="0"/>
              </a:rPr>
              <a:t>平台的体系结构</a:t>
            </a:r>
            <a:endParaRPr lang="en-US" altLang="zh-CN" dirty="0" smtClean="0">
              <a:solidFill>
                <a:srgbClr val="000099"/>
              </a:solidFill>
              <a:latin typeface="HP Simplified" panose="020B0604020204020204" pitchFamily="34" charset="0"/>
              <a:ea typeface="汉仪中黑简" panose="02010609000101010101" pitchFamily="49" charset="-122"/>
              <a:cs typeface="Times New Roman" pitchFamily="18" charset="0"/>
            </a:endParaRPr>
          </a:p>
        </p:txBody>
      </p:sp>
      <p:pic>
        <p:nvPicPr>
          <p:cNvPr id="6" name="图片 41" descr="图片3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67501" y="4303704"/>
            <a:ext cx="2955925" cy="1731963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图片 53" descr="图片4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97363" y="2014013"/>
            <a:ext cx="3597275" cy="1731963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图片 9" descr="图片1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711451" y="4303704"/>
            <a:ext cx="2987675" cy="1730375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1" name="任意多边形 10"/>
          <p:cNvSpPr/>
          <p:nvPr/>
        </p:nvSpPr>
        <p:spPr>
          <a:xfrm>
            <a:off x="3238480" y="3214686"/>
            <a:ext cx="1214446" cy="1080562"/>
          </a:xfrm>
          <a:custGeom>
            <a:avLst/>
            <a:gdLst>
              <a:gd name="connsiteX0" fmla="*/ 1282262 w 1282262"/>
              <a:gd name="connsiteY0" fmla="*/ 509752 h 1022131"/>
              <a:gd name="connsiteX1" fmla="*/ 336331 w 1282262"/>
              <a:gd name="connsiteY1" fmla="*/ 68317 h 1022131"/>
              <a:gd name="connsiteX2" fmla="*/ 289034 w 1282262"/>
              <a:gd name="connsiteY2" fmla="*/ 919655 h 1022131"/>
              <a:gd name="connsiteX3" fmla="*/ 5255 w 1282262"/>
              <a:gd name="connsiteY3" fmla="*/ 683172 h 1022131"/>
              <a:gd name="connsiteX4" fmla="*/ 257503 w 1282262"/>
              <a:gd name="connsiteY4" fmla="*/ 951186 h 1022131"/>
              <a:gd name="connsiteX5" fmla="*/ 478220 w 1282262"/>
              <a:gd name="connsiteY5" fmla="*/ 635876 h 1022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82262" h="1022131">
                <a:moveTo>
                  <a:pt x="1282262" y="509752"/>
                </a:moveTo>
                <a:cubicBezTo>
                  <a:pt x="892065" y="254876"/>
                  <a:pt x="501869" y="0"/>
                  <a:pt x="336331" y="68317"/>
                </a:cubicBezTo>
                <a:cubicBezTo>
                  <a:pt x="170793" y="136634"/>
                  <a:pt x="344213" y="817179"/>
                  <a:pt x="289034" y="919655"/>
                </a:cubicBezTo>
                <a:cubicBezTo>
                  <a:pt x="233855" y="1022131"/>
                  <a:pt x="10510" y="677917"/>
                  <a:pt x="5255" y="683172"/>
                </a:cubicBezTo>
                <a:cubicBezTo>
                  <a:pt x="0" y="688427"/>
                  <a:pt x="178676" y="959069"/>
                  <a:pt x="257503" y="951186"/>
                </a:cubicBezTo>
                <a:cubicBezTo>
                  <a:pt x="336330" y="943303"/>
                  <a:pt x="438806" y="685800"/>
                  <a:pt x="478220" y="635876"/>
                </a:cubicBezTo>
              </a:path>
            </a:pathLst>
          </a:cu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任意多边形 11"/>
          <p:cNvSpPr/>
          <p:nvPr/>
        </p:nvSpPr>
        <p:spPr>
          <a:xfrm flipH="1">
            <a:off x="7953388" y="3205694"/>
            <a:ext cx="1360944" cy="1080562"/>
          </a:xfrm>
          <a:custGeom>
            <a:avLst/>
            <a:gdLst>
              <a:gd name="connsiteX0" fmla="*/ 1282262 w 1282262"/>
              <a:gd name="connsiteY0" fmla="*/ 509752 h 1022131"/>
              <a:gd name="connsiteX1" fmla="*/ 336331 w 1282262"/>
              <a:gd name="connsiteY1" fmla="*/ 68317 h 1022131"/>
              <a:gd name="connsiteX2" fmla="*/ 289034 w 1282262"/>
              <a:gd name="connsiteY2" fmla="*/ 919655 h 1022131"/>
              <a:gd name="connsiteX3" fmla="*/ 5255 w 1282262"/>
              <a:gd name="connsiteY3" fmla="*/ 683172 h 1022131"/>
              <a:gd name="connsiteX4" fmla="*/ 257503 w 1282262"/>
              <a:gd name="connsiteY4" fmla="*/ 951186 h 1022131"/>
              <a:gd name="connsiteX5" fmla="*/ 478220 w 1282262"/>
              <a:gd name="connsiteY5" fmla="*/ 635876 h 1022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82262" h="1022131">
                <a:moveTo>
                  <a:pt x="1282262" y="509752"/>
                </a:moveTo>
                <a:cubicBezTo>
                  <a:pt x="892065" y="254876"/>
                  <a:pt x="501869" y="0"/>
                  <a:pt x="336331" y="68317"/>
                </a:cubicBezTo>
                <a:cubicBezTo>
                  <a:pt x="170793" y="136634"/>
                  <a:pt x="344213" y="817179"/>
                  <a:pt x="289034" y="919655"/>
                </a:cubicBezTo>
                <a:cubicBezTo>
                  <a:pt x="233855" y="1022131"/>
                  <a:pt x="10510" y="677917"/>
                  <a:pt x="5255" y="683172"/>
                </a:cubicBezTo>
                <a:cubicBezTo>
                  <a:pt x="0" y="688427"/>
                  <a:pt x="178676" y="959069"/>
                  <a:pt x="257503" y="951186"/>
                </a:cubicBezTo>
                <a:cubicBezTo>
                  <a:pt x="336330" y="943303"/>
                  <a:pt x="438806" y="685800"/>
                  <a:pt x="478220" y="635876"/>
                </a:cubicBezTo>
              </a:path>
            </a:pathLst>
          </a:cu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8974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ln algn="ctr"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r>
              <a:rPr lang="en-US" altLang="zh-CN" dirty="0" smtClean="0">
                <a:latin typeface="HP Simplified" panose="020B0604020204020204" pitchFamily="34" charset="0"/>
                <a:ea typeface="汉仪中黑简" panose="02010609000101010101" pitchFamily="49" charset="-122"/>
              </a:rPr>
              <a:t>Java</a:t>
            </a:r>
            <a:r>
              <a:rPr lang="zh-CN" altLang="en-US" dirty="0" smtClean="0">
                <a:latin typeface="HP Simplified" panose="020B0604020204020204" pitchFamily="34" charset="0"/>
              </a:rPr>
              <a:t>程序运行机制</a:t>
            </a:r>
            <a:endParaRPr lang="zh-CN" altLang="en-US" b="1" dirty="0">
              <a:latin typeface="HP Simplified" panose="020B0604020204020204" pitchFamily="34" charset="0"/>
              <a:ea typeface="汉仪中黑简" panose="02010609000101010101" pitchFamily="49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 bwMode="auto">
          <a:xfrm>
            <a:off x="838200" y="1034321"/>
            <a:ext cx="10515600" cy="5142642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 smtClean="0">
                <a:latin typeface="HP Simplified" panose="020B0604020204020204" pitchFamily="34" charset="0"/>
                <a:cs typeface="Arial" charset="0"/>
              </a:rPr>
              <a:t>Java</a:t>
            </a:r>
            <a:r>
              <a:rPr lang="zh-CN" altLang="en-US" dirty="0" smtClean="0">
                <a:latin typeface="HP Simplified" panose="020B0604020204020204" pitchFamily="34" charset="0"/>
                <a:cs typeface="Arial" charset="0"/>
              </a:rPr>
              <a:t>两种核心机制</a:t>
            </a:r>
            <a:r>
              <a:rPr lang="en-US" altLang="zh-CN" dirty="0" smtClean="0">
                <a:latin typeface="HP Simplified" panose="020B0604020204020204" pitchFamily="34" charset="0"/>
                <a:cs typeface="Arial" charset="0"/>
              </a:rPr>
              <a:t>:</a:t>
            </a:r>
          </a:p>
          <a:p>
            <a:pPr lvl="1"/>
            <a:r>
              <a:rPr lang="en-US" altLang="zh-CN" dirty="0" smtClean="0">
                <a:latin typeface="HP Simplified" panose="020B0604020204020204" pitchFamily="34" charset="0"/>
                <a:ea typeface="汉仪中黑简" panose="02010609000101010101" pitchFamily="49" charset="-122"/>
              </a:rPr>
              <a:t>Java</a:t>
            </a:r>
            <a:r>
              <a:rPr lang="zh-CN" altLang="en-US" dirty="0" smtClean="0">
                <a:latin typeface="HP Simplified" panose="020B0604020204020204" pitchFamily="34" charset="0"/>
                <a:ea typeface="汉仪中黑简" panose="02010609000101010101" pitchFamily="49" charset="-122"/>
              </a:rPr>
              <a:t>虚拟机（</a:t>
            </a:r>
            <a:r>
              <a:rPr lang="en-US" altLang="zh-CN" dirty="0">
                <a:latin typeface="HP Simplified" panose="020B0604020204020204" pitchFamily="34" charset="0"/>
                <a:ea typeface="汉仪中黑简" panose="02010609000101010101" pitchFamily="49" charset="-122"/>
              </a:rPr>
              <a:t>J</a:t>
            </a:r>
            <a:r>
              <a:rPr lang="en-US" altLang="zh-CN" dirty="0" smtClean="0">
                <a:latin typeface="HP Simplified" panose="020B0604020204020204" pitchFamily="34" charset="0"/>
                <a:ea typeface="汉仪中黑简" panose="02010609000101010101" pitchFamily="49" charset="-122"/>
              </a:rPr>
              <a:t>ava Virtual Machine</a:t>
            </a:r>
            <a:r>
              <a:rPr lang="zh-CN" altLang="en-US" dirty="0" smtClean="0">
                <a:latin typeface="HP Simplified" panose="020B0604020204020204" pitchFamily="34" charset="0"/>
                <a:ea typeface="汉仪中黑简" panose="02010609000101010101" pitchFamily="49" charset="-122"/>
              </a:rPr>
              <a:t>）</a:t>
            </a:r>
            <a:endParaRPr lang="en-US" altLang="zh-CN" dirty="0" smtClean="0">
              <a:latin typeface="HP Simplified" panose="020B0604020204020204" pitchFamily="34" charset="0"/>
              <a:ea typeface="汉仪中黑简" panose="02010609000101010101" pitchFamily="49" charset="-122"/>
            </a:endParaRPr>
          </a:p>
          <a:p>
            <a:pPr lvl="1"/>
            <a:r>
              <a:rPr lang="zh-CN" altLang="en-US" dirty="0" smtClean="0">
                <a:latin typeface="HP Simplified" panose="020B0604020204020204" pitchFamily="34" charset="0"/>
                <a:ea typeface="汉仪中黑简" panose="02010609000101010101" pitchFamily="49" charset="-122"/>
              </a:rPr>
              <a:t>垃圾收集机制</a:t>
            </a:r>
            <a:endParaRPr lang="en-US" altLang="zh-CN" dirty="0">
              <a:latin typeface="HP Simplified" panose="020B0604020204020204" pitchFamily="34" charset="0"/>
              <a:ea typeface="汉仪中黑简" panose="02010609000101010101" pitchFamily="49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8036" y="2149847"/>
            <a:ext cx="866775" cy="6096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 flipH="1">
            <a:off x="4431373" y="2759448"/>
            <a:ext cx="25340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HP Simplified" panose="020B0604020204020204" pitchFamily="34" charset="0"/>
                <a:ea typeface="汉仪中黑简" panose="02010609000101010101" pitchFamily="49" charset="-122"/>
              </a:rPr>
              <a:t>       源程序</a:t>
            </a:r>
            <a:r>
              <a:rPr lang="en-US" altLang="zh-CN" sz="2400" dirty="0">
                <a:latin typeface="HP Simplified" panose="020B0604020204020204" pitchFamily="34" charset="0"/>
                <a:ea typeface="汉仪中黑简" panose="02010609000101010101" pitchFamily="49" charset="-122"/>
              </a:rPr>
              <a:t/>
            </a:r>
            <a:br>
              <a:rPr lang="en-US" altLang="zh-CN" sz="2400" dirty="0">
                <a:latin typeface="HP Simplified" panose="020B0604020204020204" pitchFamily="34" charset="0"/>
                <a:ea typeface="汉仪中黑简" panose="02010609000101010101" pitchFamily="49" charset="-122"/>
              </a:rPr>
            </a:br>
            <a:r>
              <a:rPr lang="zh-CN" altLang="en-US" sz="2400" dirty="0">
                <a:latin typeface="HP Simplified" panose="020B0604020204020204" pitchFamily="34" charset="0"/>
                <a:ea typeface="汉仪中黑简" panose="02010609000101010101" pitchFamily="49" charset="-122"/>
              </a:rPr>
              <a:t>（*</a:t>
            </a:r>
            <a:r>
              <a:rPr lang="en-US" altLang="zh-CN" sz="2400" dirty="0">
                <a:latin typeface="HP Simplified" panose="020B0604020204020204" pitchFamily="34" charset="0"/>
                <a:ea typeface="汉仪中黑简" panose="02010609000101010101" pitchFamily="49" charset="-122"/>
              </a:rPr>
              <a:t>.java</a:t>
            </a:r>
            <a:r>
              <a:rPr lang="zh-CN" altLang="en-US" sz="2400" dirty="0">
                <a:latin typeface="HP Simplified" panose="020B0604020204020204" pitchFamily="34" charset="0"/>
                <a:ea typeface="汉仪中黑简" panose="02010609000101010101" pitchFamily="49" charset="-122"/>
              </a:rPr>
              <a:t>文件）</a:t>
            </a:r>
          </a:p>
        </p:txBody>
      </p:sp>
      <p:sp>
        <p:nvSpPr>
          <p:cNvPr id="14" name="下箭头 13"/>
          <p:cNvSpPr/>
          <p:nvPr/>
        </p:nvSpPr>
        <p:spPr>
          <a:xfrm>
            <a:off x="5299583" y="3550915"/>
            <a:ext cx="410541" cy="3739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4431373" y="3944091"/>
            <a:ext cx="2311085" cy="4927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汉仪中黑简" panose="02010609000101010101" pitchFamily="49" charset="-122"/>
                <a:ea typeface="汉仪中黑简" panose="02010609000101010101" pitchFamily="49" charset="-122"/>
              </a:rPr>
              <a:t>Java</a:t>
            </a:r>
            <a:r>
              <a:rPr lang="zh-CN" altLang="en-US" sz="2400" dirty="0">
                <a:latin typeface="汉仪中黑简" panose="02010609000101010101" pitchFamily="49" charset="-122"/>
                <a:ea typeface="汉仪中黑简" panose="02010609000101010101" pitchFamily="49" charset="-122"/>
              </a:rPr>
              <a:t>编译器</a:t>
            </a:r>
          </a:p>
        </p:txBody>
      </p:sp>
      <p:sp>
        <p:nvSpPr>
          <p:cNvPr id="21" name="下箭头 20"/>
          <p:cNvSpPr/>
          <p:nvPr/>
        </p:nvSpPr>
        <p:spPr>
          <a:xfrm>
            <a:off x="5287860" y="4456051"/>
            <a:ext cx="410541" cy="3230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8510" y="4783367"/>
            <a:ext cx="885825" cy="43815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 flipH="1">
            <a:off x="4237824" y="5300049"/>
            <a:ext cx="25340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HP Simplified" panose="020B0604020204020204" pitchFamily="34" charset="0"/>
                <a:ea typeface="汉仪中黑简" panose="02010609000101010101" pitchFamily="49" charset="-122"/>
              </a:rPr>
              <a:t>        字节码</a:t>
            </a:r>
            <a:r>
              <a:rPr lang="en-US" altLang="zh-CN" sz="2400" dirty="0">
                <a:latin typeface="HP Simplified" panose="020B0604020204020204" pitchFamily="34" charset="0"/>
                <a:ea typeface="汉仪中黑简" panose="02010609000101010101" pitchFamily="49" charset="-122"/>
              </a:rPr>
              <a:t/>
            </a:r>
            <a:br>
              <a:rPr lang="en-US" altLang="zh-CN" sz="2400" dirty="0">
                <a:latin typeface="HP Simplified" panose="020B0604020204020204" pitchFamily="34" charset="0"/>
                <a:ea typeface="汉仪中黑简" panose="02010609000101010101" pitchFamily="49" charset="-122"/>
              </a:rPr>
            </a:br>
            <a:r>
              <a:rPr lang="zh-CN" altLang="en-US" sz="2400" dirty="0">
                <a:latin typeface="HP Simplified" panose="020B0604020204020204" pitchFamily="34" charset="0"/>
                <a:ea typeface="汉仪中黑简" panose="02010609000101010101" pitchFamily="49" charset="-122"/>
              </a:rPr>
              <a:t>（*</a:t>
            </a:r>
            <a:r>
              <a:rPr lang="en-US" altLang="zh-CN" sz="2400" dirty="0">
                <a:latin typeface="HP Simplified" panose="020B0604020204020204" pitchFamily="34" charset="0"/>
                <a:ea typeface="汉仪中黑简" panose="02010609000101010101" pitchFamily="49" charset="-122"/>
              </a:rPr>
              <a:t>.class</a:t>
            </a:r>
            <a:r>
              <a:rPr lang="zh-CN" altLang="en-US" sz="2400" dirty="0">
                <a:latin typeface="HP Simplified" panose="020B0604020204020204" pitchFamily="34" charset="0"/>
                <a:ea typeface="汉仪中黑简" panose="02010609000101010101" pitchFamily="49" charset="-122"/>
              </a:rPr>
              <a:t>文件</a:t>
            </a:r>
            <a:r>
              <a:rPr lang="zh-CN" altLang="en-US" sz="2400" dirty="0">
                <a:latin typeface="汉仪中黑简" panose="02010609000101010101" pitchFamily="49" charset="-122"/>
                <a:ea typeface="汉仪中黑简" panose="02010609000101010101" pitchFamily="49" charset="-122"/>
              </a:rPr>
              <a:t>）</a:t>
            </a:r>
          </a:p>
        </p:txBody>
      </p:sp>
      <p:sp>
        <p:nvSpPr>
          <p:cNvPr id="3" name="右箭头 2"/>
          <p:cNvSpPr/>
          <p:nvPr/>
        </p:nvSpPr>
        <p:spPr>
          <a:xfrm>
            <a:off x="6232582" y="4939454"/>
            <a:ext cx="1651090" cy="3007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圆角右箭头 35"/>
          <p:cNvSpPr/>
          <p:nvPr/>
        </p:nvSpPr>
        <p:spPr>
          <a:xfrm>
            <a:off x="7673836" y="2385172"/>
            <a:ext cx="443816" cy="2554283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8136228" y="2208147"/>
            <a:ext cx="2311085" cy="4927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汉仪中黑简" panose="02010609000101010101" pitchFamily="49" charset="-122"/>
                <a:ea typeface="汉仪中黑简" panose="02010609000101010101" pitchFamily="49" charset="-122"/>
              </a:rPr>
              <a:t>类加载器</a:t>
            </a:r>
          </a:p>
        </p:txBody>
      </p:sp>
      <p:sp>
        <p:nvSpPr>
          <p:cNvPr id="39" name="下箭头 38"/>
          <p:cNvSpPr/>
          <p:nvPr/>
        </p:nvSpPr>
        <p:spPr>
          <a:xfrm>
            <a:off x="9049032" y="2697619"/>
            <a:ext cx="410541" cy="3739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8143683" y="3924865"/>
            <a:ext cx="2311085" cy="4927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汉仪中黑简" panose="02010609000101010101" pitchFamily="49" charset="-122"/>
                <a:ea typeface="汉仪中黑简" panose="02010609000101010101" pitchFamily="49" charset="-122"/>
              </a:rPr>
              <a:t>解释器</a:t>
            </a:r>
          </a:p>
        </p:txBody>
      </p:sp>
      <p:sp>
        <p:nvSpPr>
          <p:cNvPr id="41" name="矩形 40"/>
          <p:cNvSpPr/>
          <p:nvPr/>
        </p:nvSpPr>
        <p:spPr>
          <a:xfrm>
            <a:off x="8143683" y="3041769"/>
            <a:ext cx="2311085" cy="4927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汉仪中黑简" panose="02010609000101010101" pitchFamily="49" charset="-122"/>
                <a:ea typeface="汉仪中黑简" panose="02010609000101010101" pitchFamily="49" charset="-122"/>
              </a:rPr>
              <a:t>字节码校验器</a:t>
            </a:r>
          </a:p>
        </p:txBody>
      </p:sp>
      <p:sp>
        <p:nvSpPr>
          <p:cNvPr id="42" name="下箭头 41"/>
          <p:cNvSpPr/>
          <p:nvPr/>
        </p:nvSpPr>
        <p:spPr>
          <a:xfrm>
            <a:off x="9086499" y="3550915"/>
            <a:ext cx="410541" cy="3739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下箭头 42"/>
          <p:cNvSpPr/>
          <p:nvPr/>
        </p:nvSpPr>
        <p:spPr>
          <a:xfrm>
            <a:off x="9086498" y="4402526"/>
            <a:ext cx="410541" cy="3739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8117653" y="4762146"/>
            <a:ext cx="2337115" cy="4927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汉仪中黑简" panose="02010609000101010101" pitchFamily="49" charset="-122"/>
                <a:ea typeface="汉仪中黑简" panose="02010609000101010101" pitchFamily="49" charset="-122"/>
              </a:rPr>
              <a:t>操作系统平台</a:t>
            </a:r>
          </a:p>
        </p:txBody>
      </p:sp>
    </p:spTree>
    <p:extLst>
      <p:ext uri="{BB962C8B-B14F-4D97-AF65-F5344CB8AC3E}">
        <p14:creationId xmlns:p14="http://schemas.microsoft.com/office/powerpoint/2010/main" val="4061389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ln algn="ctr"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r>
              <a:rPr lang="en-US" altLang="zh-CN" dirty="0" smtClean="0">
                <a:latin typeface="HP Simplified" panose="020B0604020204020204" pitchFamily="34" charset="0"/>
                <a:ea typeface="汉仪中黑简" panose="02010609000101010101" pitchFamily="49" charset="-122"/>
              </a:rPr>
              <a:t>Java</a:t>
            </a:r>
            <a:r>
              <a:rPr lang="zh-CN" altLang="en-US" dirty="0" smtClean="0">
                <a:latin typeface="HP Simplified" panose="020B0604020204020204" pitchFamily="34" charset="0"/>
                <a:ea typeface="汉仪中黑简" panose="02010609000101010101" pitchFamily="49" charset="-122"/>
              </a:rPr>
              <a:t>虚拟机与跨平台原理</a:t>
            </a:r>
            <a:endParaRPr lang="zh-CN" altLang="en-US" b="1" dirty="0">
              <a:latin typeface="HP Simplified" panose="020B0604020204020204" pitchFamily="34" charset="0"/>
              <a:ea typeface="汉仪中黑简" panose="02010609000101010101" pitchFamily="49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>
                <a:latin typeface="HP Simplified" panose="020B0604020204020204" pitchFamily="34" charset="0"/>
                <a:ea typeface="汉仪中黑简" panose="02010609000101010101" pitchFamily="49" charset="-122"/>
                <a:cs typeface="Arial" charset="0"/>
              </a:rPr>
              <a:t>编辑</a:t>
            </a:r>
            <a:r>
              <a:rPr lang="en-US" altLang="zh-CN" dirty="0" smtClean="0">
                <a:latin typeface="HP Simplified" panose="020B0604020204020204" pitchFamily="34" charset="0"/>
                <a:ea typeface="汉仪中黑简" panose="02010609000101010101" pitchFamily="49" charset="-122"/>
                <a:cs typeface="Arial" charset="0"/>
                <a:sym typeface="Wingdings" pitchFamily="2" charset="2"/>
              </a:rPr>
              <a:t> .java</a:t>
            </a:r>
            <a:r>
              <a:rPr lang="zh-CN" altLang="en-US" dirty="0" smtClean="0">
                <a:latin typeface="HP Simplified" panose="020B0604020204020204" pitchFamily="34" charset="0"/>
                <a:ea typeface="汉仪中黑简" panose="02010609000101010101" pitchFamily="49" charset="-122"/>
                <a:cs typeface="Arial" charset="0"/>
                <a:sym typeface="Wingdings" pitchFamily="2" charset="2"/>
              </a:rPr>
              <a:t>文件</a:t>
            </a:r>
            <a:endParaRPr lang="en-US" altLang="zh-CN" dirty="0" smtClean="0">
              <a:latin typeface="HP Simplified" panose="020B0604020204020204" pitchFamily="34" charset="0"/>
              <a:ea typeface="汉仪中黑简" panose="02010609000101010101" pitchFamily="49" charset="-122"/>
              <a:cs typeface="Arial" charset="0"/>
            </a:endParaRPr>
          </a:p>
          <a:p>
            <a:r>
              <a:rPr lang="zh-CN" altLang="en-US" dirty="0" smtClean="0">
                <a:latin typeface="HP Simplified" panose="020B0604020204020204" pitchFamily="34" charset="0"/>
                <a:ea typeface="汉仪中黑简" panose="02010609000101010101" pitchFamily="49" charset="-122"/>
                <a:cs typeface="Arial" charset="0"/>
              </a:rPr>
              <a:t>编译</a:t>
            </a:r>
            <a:r>
              <a:rPr lang="en-US" altLang="zh-CN" dirty="0" smtClean="0">
                <a:latin typeface="HP Simplified" panose="020B0604020204020204" pitchFamily="34" charset="0"/>
                <a:ea typeface="汉仪中黑简" panose="02010609000101010101" pitchFamily="49" charset="-122"/>
                <a:cs typeface="Arial" charset="0"/>
                <a:sym typeface="Wingdings" pitchFamily="2" charset="2"/>
              </a:rPr>
              <a:t> .class</a:t>
            </a:r>
            <a:r>
              <a:rPr lang="zh-CN" altLang="en-US" dirty="0" smtClean="0">
                <a:latin typeface="HP Simplified" panose="020B0604020204020204" pitchFamily="34" charset="0"/>
                <a:ea typeface="汉仪中黑简" panose="02010609000101010101" pitchFamily="49" charset="-122"/>
                <a:cs typeface="Arial" charset="0"/>
                <a:sym typeface="Wingdings" pitchFamily="2" charset="2"/>
              </a:rPr>
              <a:t>文件</a:t>
            </a:r>
            <a:endParaRPr lang="en-US" altLang="zh-CN" dirty="0" smtClean="0">
              <a:latin typeface="HP Simplified" panose="020B0604020204020204" pitchFamily="34" charset="0"/>
              <a:ea typeface="汉仪中黑简" panose="02010609000101010101" pitchFamily="49" charset="-122"/>
              <a:cs typeface="Arial" charset="0"/>
            </a:endParaRPr>
          </a:p>
          <a:p>
            <a:r>
              <a:rPr lang="zh-CN" altLang="en-US" dirty="0" smtClean="0">
                <a:latin typeface="HP Simplified" panose="020B0604020204020204" pitchFamily="34" charset="0"/>
                <a:ea typeface="汉仪中黑简" panose="02010609000101010101" pitchFamily="49" charset="-122"/>
                <a:cs typeface="Arial" charset="0"/>
              </a:rPr>
              <a:t>运行</a:t>
            </a:r>
            <a:endParaRPr lang="en-US" altLang="zh-CN" dirty="0" smtClean="0">
              <a:latin typeface="HP Simplified" panose="020B0604020204020204" pitchFamily="34" charset="0"/>
              <a:ea typeface="汉仪中黑简" panose="02010609000101010101" pitchFamily="49" charset="-122"/>
              <a:cs typeface="Arial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738282" y="3714750"/>
            <a:ext cx="1428780" cy="121443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schemeClr val="bg1"/>
                </a:solidFill>
                <a:latin typeface="HP Simplified" panose="020B0604020204020204" pitchFamily="34" charset="0"/>
                <a:ea typeface="汉仪中黑简" panose="02010609000101010101" pitchFamily="49" charset="-122"/>
              </a:rPr>
              <a:t>Person.java</a:t>
            </a:r>
            <a:endParaRPr lang="zh-CN" altLang="en-US" dirty="0">
              <a:solidFill>
                <a:schemeClr val="bg1"/>
              </a:solidFill>
              <a:latin typeface="HP Simplified" panose="020B0604020204020204" pitchFamily="34" charset="0"/>
              <a:ea typeface="汉仪中黑简" panose="02010609000101010101" pitchFamily="49" charset="-122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3524233" y="4000501"/>
            <a:ext cx="1285875" cy="714375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>
                <a:latin typeface="汉仪中黑简" panose="02010609000101010101" pitchFamily="49" charset="-122"/>
                <a:ea typeface="汉仪中黑简" panose="02010609000101010101" pitchFamily="49" charset="-122"/>
              </a:rPr>
              <a:t>编译器</a:t>
            </a:r>
          </a:p>
        </p:txBody>
      </p:sp>
      <p:sp>
        <p:nvSpPr>
          <p:cNvPr id="9" name="图文框 8"/>
          <p:cNvSpPr/>
          <p:nvPr/>
        </p:nvSpPr>
        <p:spPr>
          <a:xfrm>
            <a:off x="7310446" y="3929063"/>
            <a:ext cx="1643074" cy="857250"/>
          </a:xfrm>
          <a:prstGeom prst="fram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schemeClr val="tx1"/>
                </a:solidFill>
                <a:latin typeface="HP Simplified" panose="020B0604020204020204" pitchFamily="34" charset="0"/>
                <a:ea typeface="微软雅黑" pitchFamily="34" charset="-122"/>
              </a:rPr>
              <a:t>Java</a:t>
            </a:r>
            <a:r>
              <a:rPr lang="zh-CN" altLang="en-US" dirty="0">
                <a:solidFill>
                  <a:schemeClr val="tx1"/>
                </a:solidFill>
                <a:latin typeface="汉仪中黑简" panose="02010609000101010101" pitchFamily="49" charset="-122"/>
                <a:ea typeface="汉仪中黑简" panose="02010609000101010101" pitchFamily="49" charset="-122"/>
              </a:rPr>
              <a:t>虚拟机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5167306" y="3786188"/>
            <a:ext cx="1714512" cy="11430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 err="1">
                <a:latin typeface="HP Simplified" panose="020B0604020204020204" pitchFamily="34" charset="0"/>
                <a:ea typeface="微软雅黑" pitchFamily="34" charset="-122"/>
              </a:rPr>
              <a:t>Person.class</a:t>
            </a:r>
            <a:endParaRPr lang="zh-CN" altLang="en-US" dirty="0">
              <a:latin typeface="HP Simplified" panose="020B0604020204020204" pitchFamily="34" charset="0"/>
              <a:ea typeface="微软雅黑" pitchFamily="34" charset="-122"/>
            </a:endParaRPr>
          </a:p>
        </p:txBody>
      </p:sp>
      <p:pic>
        <p:nvPicPr>
          <p:cNvPr id="11" name="图片 10" descr="3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38481" y="4143376"/>
            <a:ext cx="214313" cy="436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图片 11" descr="3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81554" y="4143376"/>
            <a:ext cx="214312" cy="436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图片 12" descr="3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53258" y="4143376"/>
            <a:ext cx="285750" cy="436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computr2"/>
          <p:cNvSpPr>
            <a:spLocks noEditPoints="1" noChangeArrowheads="1"/>
          </p:cNvSpPr>
          <p:nvPr/>
        </p:nvSpPr>
        <p:spPr bwMode="auto">
          <a:xfrm>
            <a:off x="9758394" y="3986213"/>
            <a:ext cx="766762" cy="8001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0 h 21600"/>
              <a:gd name="T6" fmla="*/ 2147483647 w 21600"/>
              <a:gd name="T7" fmla="*/ 0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2147483647 w 21600"/>
              <a:gd name="T17" fmla="*/ 2147483647 h 21600"/>
              <a:gd name="T18" fmla="*/ 2147483647 w 21600"/>
              <a:gd name="T19" fmla="*/ 2147483647 h 2160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6194 w 21600"/>
              <a:gd name="T31" fmla="*/ 1913 h 21600"/>
              <a:gd name="T32" fmla="*/ 15565 w 21600"/>
              <a:gd name="T33" fmla="*/ 9747 h 2160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1600" h="21600" extrusionOk="0">
                <a:moveTo>
                  <a:pt x="21022" y="20295"/>
                </a:moveTo>
                <a:lnTo>
                  <a:pt x="18828" y="18396"/>
                </a:lnTo>
                <a:lnTo>
                  <a:pt x="18828" y="13174"/>
                </a:lnTo>
                <a:lnTo>
                  <a:pt x="15478" y="13174"/>
                </a:lnTo>
                <a:lnTo>
                  <a:pt x="15478" y="11631"/>
                </a:lnTo>
                <a:lnTo>
                  <a:pt x="17326" y="11631"/>
                </a:lnTo>
                <a:lnTo>
                  <a:pt x="17326" y="11156"/>
                </a:lnTo>
                <a:lnTo>
                  <a:pt x="17326" y="0"/>
                </a:lnTo>
                <a:lnTo>
                  <a:pt x="10858" y="0"/>
                </a:lnTo>
                <a:lnTo>
                  <a:pt x="4274" y="0"/>
                </a:lnTo>
                <a:lnTo>
                  <a:pt x="4274" y="11037"/>
                </a:lnTo>
                <a:lnTo>
                  <a:pt x="4274" y="11631"/>
                </a:lnTo>
                <a:lnTo>
                  <a:pt x="6122" y="11631"/>
                </a:lnTo>
                <a:lnTo>
                  <a:pt x="6122" y="13174"/>
                </a:lnTo>
                <a:lnTo>
                  <a:pt x="2772" y="13174"/>
                </a:lnTo>
                <a:lnTo>
                  <a:pt x="2772" y="18514"/>
                </a:lnTo>
                <a:lnTo>
                  <a:pt x="693" y="20295"/>
                </a:lnTo>
                <a:lnTo>
                  <a:pt x="462" y="20413"/>
                </a:lnTo>
                <a:lnTo>
                  <a:pt x="231" y="20651"/>
                </a:lnTo>
                <a:lnTo>
                  <a:pt x="116" y="20888"/>
                </a:lnTo>
                <a:lnTo>
                  <a:pt x="0" y="21125"/>
                </a:lnTo>
                <a:lnTo>
                  <a:pt x="0" y="21244"/>
                </a:lnTo>
                <a:lnTo>
                  <a:pt x="116" y="21363"/>
                </a:lnTo>
                <a:lnTo>
                  <a:pt x="116" y="21481"/>
                </a:lnTo>
                <a:lnTo>
                  <a:pt x="231" y="21481"/>
                </a:lnTo>
                <a:lnTo>
                  <a:pt x="347" y="21600"/>
                </a:lnTo>
                <a:lnTo>
                  <a:pt x="578" y="21600"/>
                </a:lnTo>
                <a:lnTo>
                  <a:pt x="693" y="21600"/>
                </a:lnTo>
                <a:lnTo>
                  <a:pt x="10858" y="21600"/>
                </a:lnTo>
                <a:lnTo>
                  <a:pt x="20907" y="21600"/>
                </a:lnTo>
                <a:lnTo>
                  <a:pt x="21138" y="21600"/>
                </a:lnTo>
                <a:lnTo>
                  <a:pt x="21253" y="21600"/>
                </a:lnTo>
                <a:lnTo>
                  <a:pt x="21369" y="21481"/>
                </a:lnTo>
                <a:lnTo>
                  <a:pt x="21484" y="21481"/>
                </a:lnTo>
                <a:lnTo>
                  <a:pt x="21600" y="21363"/>
                </a:lnTo>
                <a:lnTo>
                  <a:pt x="21600" y="21244"/>
                </a:lnTo>
                <a:lnTo>
                  <a:pt x="21600" y="21125"/>
                </a:lnTo>
                <a:lnTo>
                  <a:pt x="21484" y="20888"/>
                </a:lnTo>
                <a:lnTo>
                  <a:pt x="21369" y="20651"/>
                </a:lnTo>
                <a:lnTo>
                  <a:pt x="21253" y="20413"/>
                </a:lnTo>
                <a:lnTo>
                  <a:pt x="21022" y="20295"/>
                </a:lnTo>
                <a:close/>
              </a:path>
              <a:path w="21600" h="21600" extrusionOk="0">
                <a:moveTo>
                  <a:pt x="18019" y="18514"/>
                </a:moveTo>
                <a:lnTo>
                  <a:pt x="17326" y="17921"/>
                </a:lnTo>
                <a:lnTo>
                  <a:pt x="4389" y="17921"/>
                </a:lnTo>
                <a:lnTo>
                  <a:pt x="3696" y="18514"/>
                </a:lnTo>
                <a:lnTo>
                  <a:pt x="18019" y="18514"/>
                </a:lnTo>
                <a:close/>
              </a:path>
              <a:path w="21600" h="21600" extrusionOk="0">
                <a:moveTo>
                  <a:pt x="19174" y="19701"/>
                </a:moveTo>
                <a:lnTo>
                  <a:pt x="18481" y="19108"/>
                </a:lnTo>
                <a:lnTo>
                  <a:pt x="3119" y="19108"/>
                </a:lnTo>
                <a:lnTo>
                  <a:pt x="2426" y="19701"/>
                </a:lnTo>
                <a:lnTo>
                  <a:pt x="19174" y="19701"/>
                </a:lnTo>
                <a:close/>
              </a:path>
              <a:path w="21600" h="21600" extrusionOk="0">
                <a:moveTo>
                  <a:pt x="20560" y="20769"/>
                </a:moveTo>
                <a:lnTo>
                  <a:pt x="19867" y="20176"/>
                </a:lnTo>
                <a:lnTo>
                  <a:pt x="1848" y="20176"/>
                </a:lnTo>
                <a:lnTo>
                  <a:pt x="1155" y="20769"/>
                </a:lnTo>
                <a:lnTo>
                  <a:pt x="20560" y="20769"/>
                </a:lnTo>
                <a:close/>
              </a:path>
              <a:path w="21600" h="21600" extrusionOk="0">
                <a:moveTo>
                  <a:pt x="18828" y="18396"/>
                </a:moveTo>
                <a:lnTo>
                  <a:pt x="17442" y="17209"/>
                </a:lnTo>
                <a:lnTo>
                  <a:pt x="4158" y="17209"/>
                </a:lnTo>
                <a:lnTo>
                  <a:pt x="2772" y="18514"/>
                </a:lnTo>
                <a:moveTo>
                  <a:pt x="13168" y="14123"/>
                </a:moveTo>
                <a:lnTo>
                  <a:pt x="13168" y="14716"/>
                </a:lnTo>
                <a:lnTo>
                  <a:pt x="17788" y="14716"/>
                </a:lnTo>
                <a:lnTo>
                  <a:pt x="17788" y="14123"/>
                </a:lnTo>
                <a:lnTo>
                  <a:pt x="13168" y="14123"/>
                </a:lnTo>
                <a:close/>
              </a:path>
              <a:path w="21600" h="21600" extrusionOk="0">
                <a:moveTo>
                  <a:pt x="6122" y="1899"/>
                </a:moveTo>
                <a:lnTo>
                  <a:pt x="6122" y="9732"/>
                </a:lnTo>
                <a:lnTo>
                  <a:pt x="15478" y="9732"/>
                </a:lnTo>
                <a:lnTo>
                  <a:pt x="15478" y="1899"/>
                </a:lnTo>
                <a:lnTo>
                  <a:pt x="6122" y="1899"/>
                </a:lnTo>
                <a:moveTo>
                  <a:pt x="6122" y="11631"/>
                </a:moveTo>
                <a:lnTo>
                  <a:pt x="15478" y="11631"/>
                </a:lnTo>
                <a:lnTo>
                  <a:pt x="15478" y="13174"/>
                </a:lnTo>
                <a:lnTo>
                  <a:pt x="6122" y="13174"/>
                </a:lnTo>
                <a:lnTo>
                  <a:pt x="6122" y="11631"/>
                </a:lnTo>
                <a:close/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endParaRPr lang="zh-CN" altLang="en-US"/>
          </a:p>
        </p:txBody>
      </p:sp>
      <p:pic>
        <p:nvPicPr>
          <p:cNvPr id="16" name="图片 15" descr="3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096402" y="4143376"/>
            <a:ext cx="642937" cy="436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矩形 18"/>
          <p:cNvSpPr/>
          <p:nvPr/>
        </p:nvSpPr>
        <p:spPr>
          <a:xfrm>
            <a:off x="9060670" y="3700467"/>
            <a:ext cx="928711" cy="2857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schemeClr val="tx1"/>
                </a:solidFill>
                <a:latin typeface="HP Simplified" panose="020B0604020204020204" pitchFamily="34" charset="0"/>
                <a:ea typeface="微软雅黑" pitchFamily="34" charset="-122"/>
              </a:rPr>
              <a:t>10010</a:t>
            </a:r>
            <a:endParaRPr lang="zh-CN" altLang="en-US" dirty="0">
              <a:solidFill>
                <a:schemeClr val="tx1"/>
              </a:solidFill>
              <a:latin typeface="HP Simplified" panose="020B0604020204020204" pitchFamily="34" charset="0"/>
              <a:ea typeface="微软雅黑" pitchFamily="34" charset="-122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6881818" y="3571876"/>
            <a:ext cx="2428892" cy="1571636"/>
          </a:xfrm>
          <a:prstGeom prst="ellips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5408557" y="3253086"/>
            <a:ext cx="12320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汉仪中黑简" panose="02010609000101010101" pitchFamily="49" charset="-122"/>
                <a:ea typeface="汉仪中黑简" panose="02010609000101010101" pitchFamily="49" charset="-122"/>
              </a:rPr>
              <a:t>字节码</a:t>
            </a:r>
          </a:p>
        </p:txBody>
      </p:sp>
    </p:spTree>
    <p:extLst>
      <p:ext uri="{BB962C8B-B14F-4D97-AF65-F5344CB8AC3E}">
        <p14:creationId xmlns:p14="http://schemas.microsoft.com/office/powerpoint/2010/main" val="3756699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5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027" grpId="0" animBg="1"/>
      <p:bldP spid="19" grpId="0"/>
      <p:bldP spid="15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1301</TotalTime>
  <Words>730</Words>
  <Application>Microsoft Office PowerPoint</Application>
  <PresentationFormat>宽屏</PresentationFormat>
  <Paragraphs>152</Paragraphs>
  <Slides>20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0" baseType="lpstr">
      <vt:lpstr>汉仪中黑简</vt:lpstr>
      <vt:lpstr>黑体</vt:lpstr>
      <vt:lpstr>宋体</vt:lpstr>
      <vt:lpstr>微软雅黑</vt:lpstr>
      <vt:lpstr>Arial</vt:lpstr>
      <vt:lpstr>Calibri</vt:lpstr>
      <vt:lpstr>HP Simplified</vt:lpstr>
      <vt:lpstr>Times New Roman</vt:lpstr>
      <vt:lpstr>Wingdings</vt:lpstr>
      <vt:lpstr>Office 主题</vt:lpstr>
      <vt:lpstr>PowerPoint 演示文稿</vt:lpstr>
      <vt:lpstr>课程地位</vt:lpstr>
      <vt:lpstr>本章任务</vt:lpstr>
      <vt:lpstr>本章目标</vt:lpstr>
      <vt:lpstr>Java语言的产生与发展历史</vt:lpstr>
      <vt:lpstr>Java语言的产生与发展历史</vt:lpstr>
      <vt:lpstr>Java语言的产生与发展历史</vt:lpstr>
      <vt:lpstr>Java程序运行机制</vt:lpstr>
      <vt:lpstr>Java虚拟机与跨平台原理</vt:lpstr>
      <vt:lpstr>Java语言的特点</vt:lpstr>
      <vt:lpstr>开发环境的下载 安装 配置</vt:lpstr>
      <vt:lpstr>Java的运行机制</vt:lpstr>
      <vt:lpstr>使用记事本开发Java程序</vt:lpstr>
      <vt:lpstr>PowerPoint 演示文稿</vt:lpstr>
      <vt:lpstr>使用Java API帮助文档</vt:lpstr>
      <vt:lpstr>注释</vt:lpstr>
      <vt:lpstr>注意事项</vt:lpstr>
      <vt:lpstr>总结</vt:lpstr>
      <vt:lpstr>作业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陈晓鹏</dc:creator>
  <cp:lastModifiedBy>hpour</cp:lastModifiedBy>
  <cp:revision>310</cp:revision>
  <dcterms:created xsi:type="dcterms:W3CDTF">2015-08-06T14:17:02Z</dcterms:created>
  <dcterms:modified xsi:type="dcterms:W3CDTF">2016-07-24T02:22:04Z</dcterms:modified>
</cp:coreProperties>
</file>