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060" r:id="rId2"/>
    <p:sldId id="2061" r:id="rId3"/>
    <p:sldId id="2244" r:id="rId4"/>
    <p:sldId id="2245" r:id="rId5"/>
    <p:sldId id="2246" r:id="rId6"/>
    <p:sldId id="2247" r:id="rId7"/>
    <p:sldId id="2248" r:id="rId8"/>
    <p:sldId id="2249" r:id="rId9"/>
    <p:sldId id="2250" r:id="rId10"/>
    <p:sldId id="2251" r:id="rId11"/>
    <p:sldId id="2252" r:id="rId12"/>
    <p:sldId id="2253" r:id="rId13"/>
    <p:sldId id="2254" r:id="rId14"/>
    <p:sldId id="2255" r:id="rId15"/>
    <p:sldId id="2256" r:id="rId16"/>
    <p:sldId id="2257" r:id="rId17"/>
    <p:sldId id="2258" r:id="rId18"/>
    <p:sldId id="2259" r:id="rId19"/>
    <p:sldId id="2260" r:id="rId20"/>
    <p:sldId id="2062" r:id="rId21"/>
    <p:sldId id="2261" r:id="rId22"/>
    <p:sldId id="2262" r:id="rId23"/>
    <p:sldId id="2263" r:id="rId24"/>
    <p:sldId id="2264" r:id="rId25"/>
    <p:sldId id="2265" r:id="rId26"/>
    <p:sldId id="2268" r:id="rId27"/>
    <p:sldId id="2266" r:id="rId28"/>
    <p:sldId id="2267" r:id="rId29"/>
    <p:sldId id="2269" r:id="rId30"/>
    <p:sldId id="2270" r:id="rId31"/>
    <p:sldId id="2271" r:id="rId32"/>
    <p:sldId id="2272" r:id="rId33"/>
    <p:sldId id="2273" r:id="rId34"/>
    <p:sldId id="2274" r:id="rId35"/>
    <p:sldId id="2277" r:id="rId36"/>
    <p:sldId id="2051" r:id="rId37"/>
    <p:sldId id="2099" r:id="rId38"/>
    <p:sldId id="2075" r:id="rId39"/>
    <p:sldId id="2076" r:id="rId40"/>
    <p:sldId id="2077" r:id="rId41"/>
    <p:sldId id="2101" r:id="rId42"/>
    <p:sldId id="2105" r:id="rId43"/>
    <p:sldId id="2106" r:id="rId44"/>
    <p:sldId id="2153" r:id="rId45"/>
    <p:sldId id="2154" r:id="rId46"/>
    <p:sldId id="2155" r:id="rId47"/>
    <p:sldId id="2156" r:id="rId48"/>
    <p:sldId id="2158" r:id="rId49"/>
    <p:sldId id="2159" r:id="rId50"/>
    <p:sldId id="2278" r:id="rId51"/>
    <p:sldId id="2279" r:id="rId52"/>
    <p:sldId id="2280" r:id="rId53"/>
    <p:sldId id="2292" r:id="rId54"/>
    <p:sldId id="2293" r:id="rId55"/>
    <p:sldId id="2160" r:id="rId56"/>
    <p:sldId id="2283" r:id="rId57"/>
    <p:sldId id="2285" r:id="rId58"/>
    <p:sldId id="2286" r:id="rId59"/>
    <p:sldId id="2287" r:id="rId60"/>
    <p:sldId id="2288" r:id="rId61"/>
    <p:sldId id="2289" r:id="rId62"/>
    <p:sldId id="2290" r:id="rId63"/>
    <p:sldId id="2291" r:id="rId64"/>
  </p:sldIdLst>
  <p:sldSz cx="9144000" cy="6858000" type="screen4x3"/>
  <p:notesSz cx="6761163" cy="9931400"/>
  <p:defaultTex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990000"/>
    <a:srgbClr val="CCECFF"/>
    <a:srgbClr val="FFCC99"/>
    <a:srgbClr val="CCFFCC"/>
    <a:srgbClr val="EAEAEA"/>
    <a:srgbClr val="FF0000"/>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0" autoAdjust="0"/>
    <p:restoredTop sz="93078" autoAdjust="0"/>
  </p:normalViewPr>
  <p:slideViewPr>
    <p:cSldViewPr snapToGrid="0">
      <p:cViewPr>
        <p:scale>
          <a:sx n="75" d="100"/>
          <a:sy n="75" d="100"/>
        </p:scale>
        <p:origin x="-8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4514"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344515" name="Rectangle 3"/>
          <p:cNvSpPr>
            <a:spLocks noGrp="1" noChangeArrowheads="1"/>
          </p:cNvSpPr>
          <p:nvPr>
            <p:ph type="dt" sz="quarter"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44516" name="Rectangle 4"/>
          <p:cNvSpPr>
            <a:spLocks noGrp="1" noChangeArrowheads="1"/>
          </p:cNvSpPr>
          <p:nvPr>
            <p:ph type="ftr" sz="quarter" idx="2"/>
          </p:nvPr>
        </p:nvSpPr>
        <p:spPr bwMode="auto">
          <a:xfrm>
            <a:off x="0" y="9434513"/>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344517" name="Rectangle 5"/>
          <p:cNvSpPr>
            <a:spLocks noGrp="1" noChangeArrowheads="1"/>
          </p:cNvSpPr>
          <p:nvPr>
            <p:ph type="sldNum" sz="quarter" idx="3"/>
          </p:nvPr>
        </p:nvSpPr>
        <p:spPr bwMode="auto">
          <a:xfrm>
            <a:off x="3830638" y="9434513"/>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856024E-3241-4B18-8961-5C09D4F566CE}" type="slidenum">
              <a:rPr lang="en-US" altLang="zh-CN"/>
              <a:pPr>
                <a:defRPr/>
              </a:pPr>
              <a:t>‹#›</a:t>
            </a:fld>
            <a:endParaRPr lang="en-US" altLang="zh-CN"/>
          </a:p>
        </p:txBody>
      </p:sp>
    </p:spTree>
    <p:extLst>
      <p:ext uri="{BB962C8B-B14F-4D97-AF65-F5344CB8AC3E}">
        <p14:creationId xmlns:p14="http://schemas.microsoft.com/office/powerpoint/2010/main" val="4018367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3795" name="Rectangle 3"/>
          <p:cNvSpPr>
            <a:spLocks noGrp="1" noChangeArrowheads="1"/>
          </p:cNvSpPr>
          <p:nvPr>
            <p:ph type="dt"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898525" y="744538"/>
            <a:ext cx="4965700" cy="3724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p:cNvSpPr>
            <a:spLocks noGrp="1" noChangeArrowheads="1"/>
          </p:cNvSpPr>
          <p:nvPr>
            <p:ph type="body" sz="quarter" idx="3"/>
          </p:nvPr>
        </p:nvSpPr>
        <p:spPr bwMode="auto">
          <a:xfrm>
            <a:off x="901700" y="4718050"/>
            <a:ext cx="4957763"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3798" name="Rectangle 6"/>
          <p:cNvSpPr>
            <a:spLocks noGrp="1" noChangeArrowheads="1"/>
          </p:cNvSpPr>
          <p:nvPr>
            <p:ph type="ftr" sz="quarter" idx="4"/>
          </p:nvPr>
        </p:nvSpPr>
        <p:spPr bwMode="auto">
          <a:xfrm>
            <a:off x="0" y="9434513"/>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3799" name="Rectangle 7"/>
          <p:cNvSpPr>
            <a:spLocks noGrp="1" noChangeArrowheads="1"/>
          </p:cNvSpPr>
          <p:nvPr>
            <p:ph type="sldNum" sz="quarter" idx="5"/>
          </p:nvPr>
        </p:nvSpPr>
        <p:spPr bwMode="auto">
          <a:xfrm>
            <a:off x="3830638" y="9434513"/>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B84D2C70-D90A-4FBE-AB13-BA6475B7240F}" type="slidenum">
              <a:rPr lang="en-US" altLang="zh-CN"/>
              <a:pPr>
                <a:defRPr/>
              </a:pPr>
              <a:t>‹#›</a:t>
            </a:fld>
            <a:endParaRPr lang="en-US" altLang="zh-CN"/>
          </a:p>
        </p:txBody>
      </p:sp>
    </p:spTree>
    <p:extLst>
      <p:ext uri="{BB962C8B-B14F-4D97-AF65-F5344CB8AC3E}">
        <p14:creationId xmlns:p14="http://schemas.microsoft.com/office/powerpoint/2010/main" val="1252552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p:spPr>
        <p:txBody>
          <a:bodyPr/>
          <a:lstStyle/>
          <a:p>
            <a:r>
              <a:rPr lang="zh-CN" altLang="en-US" smtClean="0"/>
              <a:t>现场总线是应用在生产现场与微机化测量控制设备之间实现双向串行多节点通信的系统，也称为开放式．全数字化．多点通信的底层控制网络。</a:t>
            </a:r>
          </a:p>
        </p:txBody>
      </p:sp>
      <p:sp>
        <p:nvSpPr>
          <p:cNvPr id="75780" name="灯片编号占位符 3"/>
          <p:cNvSpPr>
            <a:spLocks noGrp="1"/>
          </p:cNvSpPr>
          <p:nvPr>
            <p:ph type="sldNum" sz="quarter" idx="5"/>
          </p:nvPr>
        </p:nvSpPr>
        <p:spPr>
          <a:noFill/>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0A493229-59FE-44F0-8665-99FD0AFFFC6A}" type="slidenum">
              <a:rPr lang="en-US" altLang="zh-CN" sz="1200" smtClean="0"/>
              <a:pPr eaLnBrk="1" hangingPunct="1"/>
              <a:t>20</a:t>
            </a:fld>
            <a:endParaRPr lang="en-US" altLang="zh-CN"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68325" lvl="1" indent="-1588" defTabSz="914400" eaLnBrk="1" hangingPunct="1"/>
            <a:r>
              <a:rPr lang="zh-CN" altLang="en-US" sz="2200" dirty="0" smtClean="0">
                <a:solidFill>
                  <a:schemeClr val="tx1"/>
                </a:solidFill>
                <a:latin typeface="楷体_GB2312" pitchFamily="49" charset="-122"/>
                <a:ea typeface="楷体_GB2312" pitchFamily="49" charset="-122"/>
              </a:rPr>
              <a:t>一个处理器内的</a:t>
            </a:r>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分成若干组，每组称为一个</a:t>
            </a:r>
            <a:r>
              <a:rPr lang="en-US" altLang="zh-CN" sz="2200" dirty="0" smtClean="0">
                <a:solidFill>
                  <a:schemeClr val="tx1"/>
                </a:solidFill>
                <a:latin typeface="楷体_GB2312" pitchFamily="49" charset="-122"/>
                <a:ea typeface="楷体_GB2312" pitchFamily="49" charset="-122"/>
              </a:rPr>
              <a:t>I/O</a:t>
            </a:r>
            <a:r>
              <a:rPr lang="zh-CN" altLang="en-US" sz="2200" dirty="0" smtClean="0">
                <a:solidFill>
                  <a:schemeClr val="tx1"/>
                </a:solidFill>
                <a:latin typeface="楷体_GB2312" pitchFamily="49" charset="-122"/>
                <a:ea typeface="楷体_GB2312" pitchFamily="49" charset="-122"/>
              </a:rPr>
              <a:t>接口，一组</a:t>
            </a:r>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接口有</a:t>
            </a:r>
            <a:r>
              <a:rPr lang="en-US" altLang="zh-CN" sz="2200" dirty="0" smtClean="0">
                <a:solidFill>
                  <a:schemeClr val="tx1"/>
                </a:solidFill>
                <a:latin typeface="楷体_GB2312" pitchFamily="49" charset="-122"/>
                <a:ea typeface="楷体_GB2312" pitchFamily="49" charset="-122"/>
              </a:rPr>
              <a:t>10</a:t>
            </a:r>
            <a:r>
              <a:rPr lang="zh-CN" altLang="en-US" sz="2200" dirty="0" smtClean="0">
                <a:solidFill>
                  <a:schemeClr val="tx1"/>
                </a:solidFill>
                <a:latin typeface="楷体_GB2312" pitchFamily="49" charset="-122"/>
                <a:ea typeface="楷体_GB2312" pitchFamily="49" charset="-122"/>
              </a:rPr>
              <a:t>多个引脚。</a:t>
            </a:r>
          </a:p>
          <a:p>
            <a:pPr marL="568325" lvl="1" indent="-1588" defTabSz="914400" eaLnBrk="1" hangingPunct="1"/>
            <a:r>
              <a:rPr lang="zh-CN" altLang="en-US" sz="2200" dirty="0" smtClean="0">
                <a:solidFill>
                  <a:srgbClr val="FF0000"/>
                </a:solidFill>
                <a:latin typeface="楷体_GB2312" pitchFamily="49" charset="-122"/>
                <a:ea typeface="楷体_GB2312" pitchFamily="49" charset="-122"/>
              </a:rPr>
              <a:t>通过编程设定其功能</a:t>
            </a:r>
            <a:r>
              <a:rPr lang="zh-CN" altLang="en-US" sz="2200" dirty="0" smtClean="0">
                <a:solidFill>
                  <a:schemeClr val="tx1"/>
                </a:solidFill>
                <a:latin typeface="楷体_GB2312" pitchFamily="49" charset="-122"/>
                <a:ea typeface="楷体_GB2312" pitchFamily="49" charset="-122"/>
              </a:rPr>
              <a:t>。可以使用一组引脚工作，也可以使用一组中的几个引脚工作；既可以让引脚用于输入，也可以让引脚用于输出。</a:t>
            </a:r>
            <a:endParaRPr lang="en-US" altLang="zh-CN" sz="2200" dirty="0" smtClean="0">
              <a:solidFill>
                <a:schemeClr val="tx1"/>
              </a:solidFill>
              <a:latin typeface="楷体_GB2312" pitchFamily="49" charset="-122"/>
              <a:ea typeface="楷体_GB2312" pitchFamily="49" charset="-122"/>
            </a:endParaRPr>
          </a:p>
          <a:p>
            <a:pPr marL="568325" lvl="1" indent="-1588" defTabSz="914400" eaLnBrk="1" hangingPunct="1"/>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的引脚常常是</a:t>
            </a:r>
            <a:r>
              <a:rPr lang="zh-CN" altLang="en-US" sz="2200" dirty="0" smtClean="0">
                <a:solidFill>
                  <a:srgbClr val="FF0000"/>
                </a:solidFill>
                <a:latin typeface="楷体_GB2312" pitchFamily="49" charset="-122"/>
                <a:ea typeface="楷体_GB2312" pitchFamily="49" charset="-122"/>
              </a:rPr>
              <a:t>复用的</a:t>
            </a:r>
            <a:r>
              <a:rPr lang="zh-CN" altLang="en-US" sz="2200" dirty="0" smtClean="0">
                <a:solidFill>
                  <a:schemeClr val="tx1"/>
                </a:solidFill>
                <a:latin typeface="楷体_GB2312" pitchFamily="49" charset="-122"/>
                <a:ea typeface="楷体_GB2312" pitchFamily="49" charset="-122"/>
              </a:rPr>
              <a:t>。在编写嵌入式软件，用到某一个</a:t>
            </a:r>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引脚时，首先应该查清楚该引脚是否已经被使用过了。</a:t>
            </a:r>
            <a:endParaRPr lang="en-US" altLang="zh-CN" sz="2200" dirty="0" smtClean="0">
              <a:solidFill>
                <a:schemeClr val="tx1"/>
              </a:solidFill>
              <a:latin typeface="楷体_GB2312" pitchFamily="49" charset="-122"/>
              <a:ea typeface="楷体_GB2312" pitchFamily="49" charset="-122"/>
            </a:endParaRPr>
          </a:p>
          <a:p>
            <a:pPr marL="568325" lvl="1" indent="-1588" defTabSz="914400" eaLnBrk="1" hangingPunct="1"/>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接口的控制器通常集成在微控制器或者嵌入式处理器芯片内部。</a:t>
            </a:r>
          </a:p>
          <a:p>
            <a:endParaRPr lang="zh-CN" altLang="en-US" dirty="0"/>
          </a:p>
        </p:txBody>
      </p:sp>
      <p:sp>
        <p:nvSpPr>
          <p:cNvPr id="4" name="灯片编号占位符 3"/>
          <p:cNvSpPr>
            <a:spLocks noGrp="1"/>
          </p:cNvSpPr>
          <p:nvPr>
            <p:ph type="sldNum" sz="quarter" idx="10"/>
          </p:nvPr>
        </p:nvSpPr>
        <p:spPr/>
        <p:txBody>
          <a:bodyPr/>
          <a:lstStyle/>
          <a:p>
            <a:pPr>
              <a:defRPr/>
            </a:pPr>
            <a:fld id="{B84D2C70-D90A-4FBE-AB13-BA6475B7240F}" type="slidenum">
              <a:rPr lang="en-US" altLang="zh-CN" smtClean="0"/>
              <a:pPr>
                <a:defRPr/>
              </a:pPr>
              <a:t>49</a:t>
            </a:fld>
            <a:endParaRPr lang="en-US" altLang="zh-CN"/>
          </a:p>
        </p:txBody>
      </p:sp>
    </p:spTree>
    <p:extLst>
      <p:ext uri="{BB962C8B-B14F-4D97-AF65-F5344CB8AC3E}">
        <p14:creationId xmlns:p14="http://schemas.microsoft.com/office/powerpoint/2010/main" val="2045507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1" i="0" u="none" strike="noStrike" cap="none" normalizeH="0" baseline="0" dirty="0" smtClean="0">
                <a:ln>
                  <a:noFill/>
                </a:ln>
                <a:solidFill>
                  <a:srgbClr val="CC0099"/>
                </a:solidFill>
                <a:effectLst/>
                <a:latin typeface="Times New Roman" pitchFamily="18" charset="0"/>
                <a:ea typeface="宋体" pitchFamily="2" charset="-122"/>
              </a:rPr>
              <a:t>EINT</a:t>
            </a:r>
            <a:r>
              <a:rPr kumimoji="1" lang="zh-CN" altLang="en-US" sz="1200" b="1" i="0" u="none" strike="noStrike" cap="none" normalizeH="0" baseline="0" dirty="0" smtClean="0">
                <a:ln>
                  <a:noFill/>
                </a:ln>
                <a:solidFill>
                  <a:srgbClr val="CC0099"/>
                </a:solidFill>
                <a:effectLst/>
                <a:latin typeface="Times New Roman" pitchFamily="18" charset="0"/>
                <a:ea typeface="宋体" pitchFamily="2" charset="-122"/>
              </a:rPr>
              <a:t>外部中断</a:t>
            </a:r>
            <a:endParaRPr lang="zh-CN" altLang="en-US" dirty="0"/>
          </a:p>
        </p:txBody>
      </p:sp>
      <p:sp>
        <p:nvSpPr>
          <p:cNvPr id="4" name="灯片编号占位符 3"/>
          <p:cNvSpPr>
            <a:spLocks noGrp="1"/>
          </p:cNvSpPr>
          <p:nvPr>
            <p:ph type="sldNum" sz="quarter" idx="10"/>
          </p:nvPr>
        </p:nvSpPr>
        <p:spPr/>
        <p:txBody>
          <a:bodyPr/>
          <a:lstStyle/>
          <a:p>
            <a:pPr>
              <a:defRPr/>
            </a:pPr>
            <a:fld id="{B84D2C70-D90A-4FBE-AB13-BA6475B7240F}" type="slidenum">
              <a:rPr lang="en-US" altLang="zh-CN" smtClean="0"/>
              <a:pPr>
                <a:defRPr/>
              </a:pPr>
              <a:t>54</a:t>
            </a:fld>
            <a:endParaRPr lang="en-US" altLang="zh-CN"/>
          </a:p>
        </p:txBody>
      </p:sp>
    </p:spTree>
    <p:extLst>
      <p:ext uri="{BB962C8B-B14F-4D97-AF65-F5344CB8AC3E}">
        <p14:creationId xmlns:p14="http://schemas.microsoft.com/office/powerpoint/2010/main" val="2242684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p:spPr>
        <p:txBody>
          <a:bodyPr/>
          <a:lstStyle/>
          <a:p>
            <a:r>
              <a:rPr lang="zh-CN" altLang="en-US" smtClean="0"/>
              <a:t>上拉主要是为了提高芯片引脚的驱动能力或者是为了防止临界电平会引起错误的操作</a:t>
            </a:r>
            <a:r>
              <a:rPr lang="en-US" altLang="zh-CN" smtClean="0"/>
              <a:t>!</a:t>
            </a:r>
            <a:r>
              <a:rPr lang="zh-CN" altLang="en-US" smtClean="0"/>
              <a:t>例如</a:t>
            </a:r>
            <a:r>
              <a:rPr lang="en-US" altLang="zh-CN" smtClean="0"/>
              <a:t>,</a:t>
            </a:r>
            <a:r>
              <a:rPr lang="zh-CN" altLang="en-US" smtClean="0"/>
              <a:t>有的芯片引脚驱</a:t>
            </a:r>
          </a:p>
          <a:p>
            <a:r>
              <a:rPr lang="zh-CN" altLang="en-US" smtClean="0"/>
              <a:t>动能力较差</a:t>
            </a:r>
            <a:r>
              <a:rPr lang="en-US" altLang="zh-CN" smtClean="0"/>
              <a:t>,</a:t>
            </a:r>
            <a:r>
              <a:rPr lang="zh-CN" altLang="en-US" smtClean="0"/>
              <a:t>不能将电平拉高</a:t>
            </a:r>
            <a:r>
              <a:rPr lang="en-US" altLang="zh-CN" smtClean="0"/>
              <a:t>,</a:t>
            </a:r>
            <a:r>
              <a:rPr lang="zh-CN" altLang="en-US" smtClean="0"/>
              <a:t>就必须接上拉电阻，即接高电平</a:t>
            </a:r>
          </a:p>
        </p:txBody>
      </p:sp>
      <p:sp>
        <p:nvSpPr>
          <p:cNvPr id="82948" name="灯片编号占位符 3"/>
          <p:cNvSpPr>
            <a:spLocks noGrp="1"/>
          </p:cNvSpPr>
          <p:nvPr>
            <p:ph type="sldNum" sz="quarter" idx="5"/>
          </p:nvPr>
        </p:nvSpPr>
        <p:spPr>
          <a:noFill/>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35C7BF80-92C4-457F-97D9-5EC033AC4B9D}" type="slidenum">
              <a:rPr lang="en-US" altLang="zh-CN" sz="1200" smtClean="0"/>
              <a:pPr eaLnBrk="1" hangingPunct="1"/>
              <a:t>55</a:t>
            </a:fld>
            <a:endParaRPr lang="en-US" altLang="zh-CN"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循环冗余码校验（</a:t>
            </a:r>
            <a:r>
              <a:rPr lang="en-US" altLang="zh-CN" dirty="0" smtClean="0"/>
              <a:t>Cyclic Redundancy Check</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B84D2C70-D90A-4FBE-AB13-BA6475B7240F}" type="slidenum">
              <a:rPr lang="en-US" altLang="zh-CN" smtClean="0"/>
              <a:pPr>
                <a:defRPr/>
              </a:pPr>
              <a:t>22</a:t>
            </a:fld>
            <a:endParaRPr lang="en-US" altLang="zh-CN"/>
          </a:p>
        </p:txBody>
      </p:sp>
    </p:spTree>
    <p:extLst>
      <p:ext uri="{BB962C8B-B14F-4D97-AF65-F5344CB8AC3E}">
        <p14:creationId xmlns:p14="http://schemas.microsoft.com/office/powerpoint/2010/main" val="3907552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buFont typeface="Wingdings" pitchFamily="2" charset="2"/>
              <a:buNone/>
            </a:pPr>
            <a:r>
              <a:rPr lang="zh-CN" altLang="zh-CN" b="1" dirty="0" smtClean="0">
                <a:solidFill>
                  <a:schemeClr val="tx1"/>
                </a:solidFill>
                <a:ea typeface="宋体" charset="-122"/>
              </a:rPr>
              <a:t>现代社会对汽车的要求不断提高，这些要求包括：极高的主动安全性和被动安全性；乘坐的舒适性；驾驶与使用的便捷和人性化；尤其是低排放和低油耗的要求等。</a:t>
            </a:r>
          </a:p>
          <a:p>
            <a:pPr algn="just">
              <a:lnSpc>
                <a:spcPct val="120000"/>
              </a:lnSpc>
              <a:buFont typeface="Wingdings" pitchFamily="2" charset="2"/>
              <a:buNone/>
            </a:pPr>
            <a:r>
              <a:rPr lang="zh-CN" altLang="zh-CN" b="1" dirty="0" smtClean="0">
                <a:solidFill>
                  <a:schemeClr val="tx1"/>
                </a:solidFill>
                <a:ea typeface="宋体" charset="-122"/>
              </a:rPr>
              <a:t>在汽车设计中运用微处理器及其电控技术是满足这些要求的最好方法，而且已经得到了广泛的运用。目前这些系统有：</a:t>
            </a:r>
            <a:r>
              <a:rPr lang="en-US" altLang="zh-CN" b="1" dirty="0" smtClean="0">
                <a:solidFill>
                  <a:schemeClr val="tx1"/>
                </a:solidFill>
                <a:ea typeface="宋体" charset="-122"/>
              </a:rPr>
              <a:t>ABS</a:t>
            </a:r>
            <a:r>
              <a:rPr lang="zh-CN" altLang="zh-CN" b="1" dirty="0" smtClean="0">
                <a:solidFill>
                  <a:schemeClr val="tx1"/>
                </a:solidFill>
                <a:ea typeface="宋体" charset="-122"/>
              </a:rPr>
              <a:t>（防抱系统）、</a:t>
            </a:r>
            <a:r>
              <a:rPr lang="en-US" altLang="zh-CN" b="1" dirty="0" smtClean="0">
                <a:solidFill>
                  <a:schemeClr val="tx1"/>
                </a:solidFill>
                <a:ea typeface="宋体" charset="-122"/>
              </a:rPr>
              <a:t>EBD</a:t>
            </a:r>
            <a:r>
              <a:rPr lang="zh-CN" altLang="zh-CN" b="1" dirty="0" smtClean="0">
                <a:solidFill>
                  <a:schemeClr val="tx1"/>
                </a:solidFill>
                <a:ea typeface="宋体" charset="-122"/>
              </a:rPr>
              <a:t>（制动力分配系统）、</a:t>
            </a:r>
            <a:r>
              <a:rPr lang="en-US" altLang="zh-CN" b="1" dirty="0" smtClean="0">
                <a:solidFill>
                  <a:schemeClr val="tx1"/>
                </a:solidFill>
                <a:ea typeface="宋体" charset="-122"/>
              </a:rPr>
              <a:t>EMS</a:t>
            </a:r>
            <a:r>
              <a:rPr lang="zh-CN" altLang="zh-CN" b="1" dirty="0" smtClean="0">
                <a:solidFill>
                  <a:schemeClr val="tx1"/>
                </a:solidFill>
                <a:ea typeface="宋体" charset="-122"/>
              </a:rPr>
              <a:t>（发动机管理系统）、多功能数字化仪表、主动悬架、导航系统、电子防盗系统、自动空调等。</a:t>
            </a:r>
          </a:p>
          <a:p>
            <a:endParaRPr lang="zh-CN" altLang="en-US" dirty="0"/>
          </a:p>
        </p:txBody>
      </p:sp>
      <p:sp>
        <p:nvSpPr>
          <p:cNvPr id="4" name="灯片编号占位符 3"/>
          <p:cNvSpPr>
            <a:spLocks noGrp="1"/>
          </p:cNvSpPr>
          <p:nvPr>
            <p:ph type="sldNum" sz="quarter" idx="10"/>
          </p:nvPr>
        </p:nvSpPr>
        <p:spPr/>
        <p:txBody>
          <a:bodyPr/>
          <a:lstStyle/>
          <a:p>
            <a:pPr>
              <a:defRPr/>
            </a:pPr>
            <a:fld id="{B84D2C70-D90A-4FBE-AB13-BA6475B7240F}" type="slidenum">
              <a:rPr lang="en-US" altLang="zh-CN" smtClean="0"/>
              <a:pPr>
                <a:defRPr/>
              </a:pPr>
              <a:t>23</a:t>
            </a:fld>
            <a:endParaRPr lang="en-US" altLang="zh-CN"/>
          </a:p>
        </p:txBody>
      </p:sp>
    </p:spTree>
    <p:extLst>
      <p:ext uri="{BB962C8B-B14F-4D97-AF65-F5344CB8AC3E}">
        <p14:creationId xmlns:p14="http://schemas.microsoft.com/office/powerpoint/2010/main" val="314608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p:spPr>
        <p:txBody>
          <a:bodyPr/>
          <a:lstStyle/>
          <a:p>
            <a:r>
              <a:rPr lang="zh-CN" altLang="en-US" smtClean="0"/>
              <a:t>执行</a:t>
            </a:r>
            <a:r>
              <a:rPr lang="en-US" altLang="zh-CN" smtClean="0"/>
              <a:t>ISA</a:t>
            </a:r>
            <a:r>
              <a:rPr lang="zh-CN" altLang="en-US" smtClean="0"/>
              <a:t>总线规范的电路称为</a:t>
            </a:r>
            <a:r>
              <a:rPr lang="en-US" altLang="zh-CN" smtClean="0"/>
              <a:t>ISA</a:t>
            </a:r>
            <a:r>
              <a:rPr lang="zh-CN" altLang="en-US" smtClean="0"/>
              <a:t>总线接口。通过总线接口可以为系统扩充存储器，也可以扩充</a:t>
            </a:r>
            <a:r>
              <a:rPr lang="en-US" altLang="zh-CN" smtClean="0"/>
              <a:t>IO</a:t>
            </a:r>
            <a:r>
              <a:rPr lang="zh-CN" altLang="en-US" smtClean="0"/>
              <a:t>设备。当</a:t>
            </a:r>
            <a:r>
              <a:rPr lang="en-US" altLang="zh-CN" smtClean="0"/>
              <a:t>IO</a:t>
            </a:r>
            <a:r>
              <a:rPr lang="zh-CN" altLang="en-US" smtClean="0"/>
              <a:t>设备是一个电路时，通常和总线接口做在一个总线板卡上，习惯上称为接口板或接口。</a:t>
            </a:r>
          </a:p>
        </p:txBody>
      </p:sp>
      <p:sp>
        <p:nvSpPr>
          <p:cNvPr id="76804" name="灯片编号占位符 3"/>
          <p:cNvSpPr>
            <a:spLocks noGrp="1"/>
          </p:cNvSpPr>
          <p:nvPr>
            <p:ph type="sldNum" sz="quarter" idx="5"/>
          </p:nvPr>
        </p:nvSpPr>
        <p:spPr>
          <a:noFill/>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606FAF3B-8668-460E-AF1F-DD889D086CA9}" type="slidenum">
              <a:rPr lang="en-US" altLang="zh-CN" sz="1200" smtClean="0"/>
              <a:pPr eaLnBrk="1" hangingPunct="1"/>
              <a:t>36</a:t>
            </a:fld>
            <a:endParaRPr lang="en-US" altLang="zh-CN"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0366E097-1FF7-4B7C-9793-CBEBB88BB0F2}" type="slidenum">
              <a:rPr lang="en-US" altLang="zh-CN" sz="1200" smtClean="0"/>
              <a:pPr eaLnBrk="1" hangingPunct="1"/>
              <a:t>43</a:t>
            </a:fld>
            <a:endParaRPr lang="en-US" altLang="zh-CN"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zh-CN" altLang="en-US" smtClean="0"/>
              <a:t>因为计算机内部采用并行数据，不能直接把数据发到</a:t>
            </a:r>
            <a:r>
              <a:rPr lang="en-US" altLang="zh-CN" smtClean="0"/>
              <a:t>Modem</a:t>
            </a:r>
            <a:r>
              <a:rPr lang="zh-CN" altLang="en-US" smtClean="0"/>
              <a:t>，必须经过</a:t>
            </a:r>
            <a:r>
              <a:rPr lang="en-US" altLang="zh-CN" smtClean="0"/>
              <a:t>UART</a:t>
            </a:r>
            <a:r>
              <a:rPr lang="zh-CN" altLang="en-US" smtClean="0"/>
              <a:t>整理才能进行异步传输，其过程为：</a:t>
            </a:r>
            <a:r>
              <a:rPr lang="en-US" altLang="zh-CN" smtClean="0"/>
              <a:t>CPU</a:t>
            </a:r>
            <a:r>
              <a:rPr lang="zh-CN" altLang="en-US" smtClean="0"/>
              <a:t>先把准备写入串行设备的数据放到</a:t>
            </a:r>
            <a:r>
              <a:rPr lang="en-US" altLang="zh-CN" smtClean="0"/>
              <a:t>UART</a:t>
            </a:r>
            <a:r>
              <a:rPr lang="zh-CN" altLang="en-US" smtClean="0"/>
              <a:t>的寄存器（临时内存块）中，再通过</a:t>
            </a:r>
            <a:r>
              <a:rPr lang="en-US" altLang="zh-CN" smtClean="0"/>
              <a:t>FIFO</a:t>
            </a:r>
            <a:r>
              <a:rPr lang="zh-CN" altLang="en-US" smtClean="0"/>
              <a:t>（</a:t>
            </a:r>
            <a:r>
              <a:rPr lang="en-US" altLang="zh-CN" smtClean="0"/>
              <a:t>First Input First Output</a:t>
            </a:r>
            <a:r>
              <a:rPr lang="zh-CN" altLang="en-US" smtClean="0"/>
              <a:t>，先入先出队列）传送到串行设备，</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C885EA31-FF19-4D3D-80D4-60E5D459E9D4}" type="slidenum">
              <a:rPr lang="en-US" altLang="zh-CN" sz="1200" smtClean="0"/>
              <a:pPr eaLnBrk="1" hangingPunct="1"/>
              <a:t>45</a:t>
            </a:fld>
            <a:endParaRPr lang="en-US" altLang="zh-CN" sz="12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r>
              <a:rPr lang="zh-CN" altLang="en-US" smtClean="0"/>
              <a:t>波特率发生器的作用是从输入时钟转换出需要的波特率时钟（还包括占空比）。 移相器进行数据移位工作</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9E1EE302-4C4A-45D7-84D5-CED71046E292}" type="slidenum">
              <a:rPr lang="en-US" altLang="zh-CN" sz="1200" smtClean="0"/>
              <a:pPr eaLnBrk="1" hangingPunct="1"/>
              <a:t>46</a:t>
            </a:fld>
            <a:endParaRPr lang="en-US" altLang="zh-CN"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r>
              <a:rPr lang="en-US" altLang="zh-CN" i="1" u="sng" smtClean="0"/>
              <a:t>EIA</a:t>
            </a:r>
            <a:r>
              <a:rPr lang="zh-CN" altLang="en-US" smtClean="0"/>
              <a:t>即</a:t>
            </a:r>
            <a:r>
              <a:rPr lang="en-US" altLang="zh-CN" smtClean="0"/>
              <a:t>Electronic Industries Association</a:t>
            </a:r>
            <a:r>
              <a:rPr lang="zh-CN" altLang="en-US" smtClean="0"/>
              <a:t>电子工业协会，美国电子行业标准制定者之一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p:spPr>
        <p:txBody>
          <a:bodyPr/>
          <a:lstStyle/>
          <a:p>
            <a:r>
              <a:rPr lang="zh-CN" altLang="en-US" smtClean="0"/>
              <a:t>此为</a:t>
            </a:r>
            <a:r>
              <a:rPr lang="en-US" altLang="zh-CN" smtClean="0"/>
              <a:t>25</a:t>
            </a:r>
            <a:r>
              <a:rPr lang="zh-CN" altLang="en-US" smtClean="0"/>
              <a:t>针串口引脚信号</a:t>
            </a:r>
          </a:p>
        </p:txBody>
      </p:sp>
      <p:sp>
        <p:nvSpPr>
          <p:cNvPr id="80900" name="灯片编号占位符 3"/>
          <p:cNvSpPr>
            <a:spLocks noGrp="1"/>
          </p:cNvSpPr>
          <p:nvPr>
            <p:ph type="sldNum" sz="quarter" idx="5"/>
          </p:nvPr>
        </p:nvSpPr>
        <p:spPr>
          <a:noFill/>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931DEFD9-1EF6-4FBD-8689-278B96E1C72B}" type="slidenum">
              <a:rPr lang="en-US" altLang="zh-CN" sz="1200" smtClean="0"/>
              <a:pPr eaLnBrk="1" hangingPunct="1"/>
              <a:t>47</a:t>
            </a:fld>
            <a:endParaRPr lang="en-US" altLang="zh-CN"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p:spPr>
        <p:txBody>
          <a:bodyPr/>
          <a:lstStyle/>
          <a:p>
            <a:endParaRPr lang="zh-CN" altLang="en-US" smtClean="0"/>
          </a:p>
        </p:txBody>
      </p:sp>
      <p:sp>
        <p:nvSpPr>
          <p:cNvPr id="81924" name="灯片编号占位符 3"/>
          <p:cNvSpPr>
            <a:spLocks noGrp="1"/>
          </p:cNvSpPr>
          <p:nvPr>
            <p:ph type="sldNum" sz="quarter" idx="5"/>
          </p:nvPr>
        </p:nvSpPr>
        <p:spPr>
          <a:noFill/>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4B21922D-B19F-49CE-B93D-A373ECE05FD9}" type="slidenum">
              <a:rPr lang="en-US" altLang="zh-CN" sz="1200" smtClean="0"/>
              <a:pPr eaLnBrk="1" hangingPunct="1"/>
              <a:t>48</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70392886"/>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2786691"/>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6769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82347708"/>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2057400"/>
            <a:ext cx="7772400" cy="4114800"/>
          </a:xfrm>
        </p:spPr>
        <p:txBody>
          <a:bodyPr/>
          <a:lstStyle/>
          <a:p>
            <a:pPr lvl="0"/>
            <a:endParaRPr lang="zh-CN" altLang="en-US" noProof="0" smtClean="0"/>
          </a:p>
        </p:txBody>
      </p:sp>
    </p:spTree>
    <p:extLst>
      <p:ext uri="{BB962C8B-B14F-4D97-AF65-F5344CB8AC3E}">
        <p14:creationId xmlns:p14="http://schemas.microsoft.com/office/powerpoint/2010/main" val="362623998"/>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7249716"/>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77724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0339164"/>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2731468"/>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92761773"/>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3615079"/>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5752704"/>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18690440"/>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006641"/>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91146655"/>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1353426"/>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7" name="Picture 17" descr="TopNavBlan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8" descr="TopNavBlan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562725"/>
            <a:ext cx="9144000" cy="309563"/>
          </a:xfrm>
          <a:prstGeom prst="rect">
            <a:avLst/>
          </a:prstGeom>
          <a:gradFill rotWithShape="0">
            <a:gsLst>
              <a:gs pos="0">
                <a:srgbClr val="002F47"/>
              </a:gs>
              <a:gs pos="100000">
                <a:srgbClr val="0066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9" name="Rectangle 8"/>
          <p:cNvSpPr>
            <a:spLocks noChangeArrowheads="1"/>
          </p:cNvSpPr>
          <p:nvPr/>
        </p:nvSpPr>
        <p:spPr bwMode="auto">
          <a:xfrm>
            <a:off x="8410575" y="6548438"/>
            <a:ext cx="692150"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r"/>
            <a:fld id="{F6BFE14A-FB83-4C77-82A6-7602F4B0B710}" type="slidenum">
              <a:rPr lang="en-US" altLang="zh-CN" sz="1400">
                <a:solidFill>
                  <a:srgbClr val="010000"/>
                </a:solidFill>
              </a:rPr>
              <a:pPr algn="r"/>
              <a:t>‹#›</a:t>
            </a:fld>
            <a:endParaRPr lang="en-US" altLang="zh-CN" sz="1400">
              <a:solidFill>
                <a:srgbClr val="010000"/>
              </a:solidFill>
            </a:endParaRPr>
          </a:p>
        </p:txBody>
      </p:sp>
      <p:sp>
        <p:nvSpPr>
          <p:cNvPr id="1030" name="Rectangle 2"/>
          <p:cNvSpPr>
            <a:spLocks noGrp="1" noChangeArrowheads="1"/>
          </p:cNvSpPr>
          <p:nvPr>
            <p:ph type="title"/>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Lst>
  <p:transition spd="med">
    <p:random/>
  </p:transition>
  <p:txStyles>
    <p:titleStyle>
      <a:lvl1pPr algn="ctr" defTabSz="677863" rtl="0" eaLnBrk="0" fontAlgn="base" hangingPunct="0">
        <a:lnSpc>
          <a:spcPct val="90000"/>
        </a:lnSpc>
        <a:spcBef>
          <a:spcPct val="0"/>
        </a:spcBef>
        <a:spcAft>
          <a:spcPct val="0"/>
        </a:spcAft>
        <a:defRPr kumimoji="1" sz="3200" b="1">
          <a:solidFill>
            <a:srgbClr val="000066"/>
          </a:solidFill>
          <a:latin typeface="+mj-lt"/>
          <a:ea typeface="+mj-ea"/>
          <a:cs typeface="+mj-cs"/>
        </a:defRPr>
      </a:lvl1pPr>
      <a:lvl2pPr algn="ctr" defTabSz="677863" rtl="0" eaLnBrk="0" fontAlgn="base" hangingPunct="0">
        <a:lnSpc>
          <a:spcPct val="90000"/>
        </a:lnSpc>
        <a:spcBef>
          <a:spcPct val="0"/>
        </a:spcBef>
        <a:spcAft>
          <a:spcPct val="0"/>
        </a:spcAft>
        <a:defRPr kumimoji="1" sz="3200" b="1">
          <a:solidFill>
            <a:srgbClr val="000066"/>
          </a:solidFill>
          <a:latin typeface="Arial" pitchFamily="34" charset="0"/>
          <a:ea typeface="宋体" pitchFamily="2" charset="-122"/>
        </a:defRPr>
      </a:lvl2pPr>
      <a:lvl3pPr algn="ctr" defTabSz="677863" rtl="0" eaLnBrk="0" fontAlgn="base" hangingPunct="0">
        <a:lnSpc>
          <a:spcPct val="90000"/>
        </a:lnSpc>
        <a:spcBef>
          <a:spcPct val="0"/>
        </a:spcBef>
        <a:spcAft>
          <a:spcPct val="0"/>
        </a:spcAft>
        <a:defRPr kumimoji="1" sz="3200" b="1">
          <a:solidFill>
            <a:srgbClr val="000066"/>
          </a:solidFill>
          <a:latin typeface="Arial" pitchFamily="34" charset="0"/>
          <a:ea typeface="宋体" pitchFamily="2" charset="-122"/>
        </a:defRPr>
      </a:lvl3pPr>
      <a:lvl4pPr algn="ctr" defTabSz="677863" rtl="0" eaLnBrk="0" fontAlgn="base" hangingPunct="0">
        <a:lnSpc>
          <a:spcPct val="90000"/>
        </a:lnSpc>
        <a:spcBef>
          <a:spcPct val="0"/>
        </a:spcBef>
        <a:spcAft>
          <a:spcPct val="0"/>
        </a:spcAft>
        <a:defRPr kumimoji="1" sz="3200" b="1">
          <a:solidFill>
            <a:srgbClr val="000066"/>
          </a:solidFill>
          <a:latin typeface="Arial" pitchFamily="34" charset="0"/>
          <a:ea typeface="宋体" pitchFamily="2" charset="-122"/>
        </a:defRPr>
      </a:lvl4pPr>
      <a:lvl5pPr algn="ctr" defTabSz="677863" rtl="0" eaLnBrk="0" fontAlgn="base" hangingPunct="0">
        <a:lnSpc>
          <a:spcPct val="90000"/>
        </a:lnSpc>
        <a:spcBef>
          <a:spcPct val="0"/>
        </a:spcBef>
        <a:spcAft>
          <a:spcPct val="0"/>
        </a:spcAft>
        <a:defRPr kumimoji="1" sz="3200" b="1">
          <a:solidFill>
            <a:srgbClr val="000066"/>
          </a:solidFill>
          <a:latin typeface="Arial" pitchFamily="34" charset="0"/>
          <a:ea typeface="宋体" pitchFamily="2" charset="-122"/>
        </a:defRPr>
      </a:lvl5pPr>
      <a:lvl6pPr marL="457200" algn="ctr" defTabSz="677863" rtl="0" eaLnBrk="0" fontAlgn="base" hangingPunct="0">
        <a:lnSpc>
          <a:spcPct val="90000"/>
        </a:lnSpc>
        <a:spcBef>
          <a:spcPct val="0"/>
        </a:spcBef>
        <a:spcAft>
          <a:spcPct val="0"/>
        </a:spcAft>
        <a:defRPr kumimoji="1" sz="3200" b="1">
          <a:solidFill>
            <a:srgbClr val="000066"/>
          </a:solidFill>
          <a:latin typeface="Arial" pitchFamily="34" charset="0"/>
          <a:ea typeface="宋体" pitchFamily="2" charset="-122"/>
        </a:defRPr>
      </a:lvl6pPr>
      <a:lvl7pPr marL="914400" algn="ctr" defTabSz="677863" rtl="0" eaLnBrk="0" fontAlgn="base" hangingPunct="0">
        <a:lnSpc>
          <a:spcPct val="90000"/>
        </a:lnSpc>
        <a:spcBef>
          <a:spcPct val="0"/>
        </a:spcBef>
        <a:spcAft>
          <a:spcPct val="0"/>
        </a:spcAft>
        <a:defRPr kumimoji="1" sz="3200" b="1">
          <a:solidFill>
            <a:srgbClr val="000066"/>
          </a:solidFill>
          <a:latin typeface="Arial" pitchFamily="34" charset="0"/>
          <a:ea typeface="宋体" pitchFamily="2" charset="-122"/>
        </a:defRPr>
      </a:lvl7pPr>
      <a:lvl8pPr marL="1371600" algn="ctr" defTabSz="677863" rtl="0" eaLnBrk="0" fontAlgn="base" hangingPunct="0">
        <a:lnSpc>
          <a:spcPct val="90000"/>
        </a:lnSpc>
        <a:spcBef>
          <a:spcPct val="0"/>
        </a:spcBef>
        <a:spcAft>
          <a:spcPct val="0"/>
        </a:spcAft>
        <a:defRPr kumimoji="1" sz="3200" b="1">
          <a:solidFill>
            <a:srgbClr val="000066"/>
          </a:solidFill>
          <a:latin typeface="Arial" pitchFamily="34" charset="0"/>
          <a:ea typeface="宋体" pitchFamily="2" charset="-122"/>
        </a:defRPr>
      </a:lvl8pPr>
      <a:lvl9pPr marL="1828800" algn="ctr" defTabSz="677863" rtl="0" eaLnBrk="0" fontAlgn="base" hangingPunct="0">
        <a:lnSpc>
          <a:spcPct val="90000"/>
        </a:lnSpc>
        <a:spcBef>
          <a:spcPct val="0"/>
        </a:spcBef>
        <a:spcAft>
          <a:spcPct val="0"/>
        </a:spcAft>
        <a:defRPr kumimoji="1" sz="3200" b="1">
          <a:solidFill>
            <a:srgbClr val="000066"/>
          </a:solidFill>
          <a:latin typeface="Arial" pitchFamily="34" charset="0"/>
          <a:ea typeface="宋体" pitchFamily="2" charset="-122"/>
        </a:defRPr>
      </a:lvl9pPr>
    </p:titleStyle>
    <p:bodyStyle>
      <a:lvl1pPr marL="254000" indent="-2540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2pPr>
      <a:lvl3pPr marL="1017588" indent="-2032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3pPr>
      <a:lvl4pPr marL="16002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4pPr>
      <a:lvl5pPr marL="20574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5pPr>
      <a:lvl6pPr marL="25146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6pPr>
      <a:lvl7pPr marL="29718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7pPr>
      <a:lvl8pPr marL="34290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8pPr>
      <a:lvl9pPr marL="38862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31800" y="325438"/>
            <a:ext cx="7772400" cy="762000"/>
          </a:xfrm>
        </p:spPr>
        <p:txBody>
          <a:bodyPr/>
          <a:lstStyle/>
          <a:p>
            <a:pPr algn="l"/>
            <a:r>
              <a:rPr lang="en-US" altLang="zh-CN" dirty="0" smtClean="0">
                <a:solidFill>
                  <a:srgbClr val="FFFF00"/>
                </a:solidFill>
              </a:rPr>
              <a:t>SPI</a:t>
            </a:r>
            <a:r>
              <a:rPr lang="zh-CN" altLang="en-US" dirty="0" smtClean="0">
                <a:solidFill>
                  <a:srgbClr val="FFFF00"/>
                </a:solidFill>
              </a:rPr>
              <a:t>总线</a:t>
            </a:r>
          </a:p>
        </p:txBody>
      </p:sp>
      <p:sp>
        <p:nvSpPr>
          <p:cNvPr id="19459" name="Rectangle 3"/>
          <p:cNvSpPr>
            <a:spLocks noGrp="1" noChangeArrowheads="1"/>
          </p:cNvSpPr>
          <p:nvPr>
            <p:ph type="body" idx="1"/>
          </p:nvPr>
        </p:nvSpPr>
        <p:spPr>
          <a:xfrm>
            <a:off x="520700" y="1362075"/>
            <a:ext cx="8229600" cy="4746625"/>
          </a:xfrm>
        </p:spPr>
        <p:txBody>
          <a:bodyPr/>
          <a:lstStyle/>
          <a:p>
            <a:pPr>
              <a:lnSpc>
                <a:spcPct val="130000"/>
              </a:lnSpc>
            </a:pPr>
            <a:r>
              <a:rPr kumimoji="0" lang="zh-CN" altLang="en-US" smtClean="0">
                <a:solidFill>
                  <a:srgbClr val="000000"/>
                </a:solidFill>
                <a:latin typeface="Verdana" pitchFamily="34" charset="0"/>
              </a:rPr>
              <a:t>串行外围设备接口（</a:t>
            </a:r>
            <a:r>
              <a:rPr kumimoji="0" lang="en-US" altLang="zh-CN" smtClean="0">
                <a:solidFill>
                  <a:srgbClr val="000000"/>
                </a:solidFill>
                <a:latin typeface="Verdana" pitchFamily="34" charset="0"/>
              </a:rPr>
              <a:t>SPI</a:t>
            </a:r>
            <a:r>
              <a:rPr kumimoji="0" lang="zh-CN" altLang="en-US" smtClean="0">
                <a:solidFill>
                  <a:srgbClr val="000000"/>
                </a:solidFill>
                <a:latin typeface="Verdana" pitchFamily="34" charset="0"/>
              </a:rPr>
              <a:t>：</a:t>
            </a:r>
            <a:r>
              <a:rPr kumimoji="0" lang="en-US" altLang="zh-CN" smtClean="0">
                <a:solidFill>
                  <a:srgbClr val="000000"/>
                </a:solidFill>
                <a:latin typeface="Verdana" pitchFamily="34" charset="0"/>
              </a:rPr>
              <a:t>Serial Peripheral Interface</a:t>
            </a:r>
            <a:r>
              <a:rPr kumimoji="0" lang="zh-CN" altLang="en-US" smtClean="0">
                <a:solidFill>
                  <a:srgbClr val="000000"/>
                </a:solidFill>
                <a:latin typeface="Verdana" pitchFamily="34" charset="0"/>
              </a:rPr>
              <a:t>）是</a:t>
            </a:r>
            <a:r>
              <a:rPr kumimoji="0" lang="en-US" altLang="zh-CN" smtClean="0">
                <a:solidFill>
                  <a:srgbClr val="000000"/>
                </a:solidFill>
                <a:latin typeface="Verdana" pitchFamily="34" charset="0"/>
              </a:rPr>
              <a:t>Motorola</a:t>
            </a:r>
            <a:r>
              <a:rPr kumimoji="0" lang="zh-CN" altLang="en-US" smtClean="0">
                <a:solidFill>
                  <a:srgbClr val="000000"/>
                </a:solidFill>
                <a:latin typeface="Verdana" pitchFamily="34" charset="0"/>
              </a:rPr>
              <a:t>公司首先在其</a:t>
            </a:r>
            <a:r>
              <a:rPr kumimoji="0" lang="en-US" altLang="zh-CN" smtClean="0">
                <a:solidFill>
                  <a:srgbClr val="000000"/>
                </a:solidFill>
                <a:latin typeface="Verdana" pitchFamily="34" charset="0"/>
              </a:rPr>
              <a:t>MC68HCXX</a:t>
            </a:r>
            <a:r>
              <a:rPr kumimoji="0" lang="zh-CN" altLang="en-US" smtClean="0">
                <a:solidFill>
                  <a:srgbClr val="000000"/>
                </a:solidFill>
                <a:latin typeface="Verdana" pitchFamily="34" charset="0"/>
              </a:rPr>
              <a:t>系列处理器上定义的一种</a:t>
            </a:r>
            <a:r>
              <a:rPr kumimoji="0" lang="zh-CN" altLang="en-US" smtClean="0">
                <a:solidFill>
                  <a:srgbClr val="FF0000"/>
                </a:solidFill>
                <a:latin typeface="Verdana" pitchFamily="34" charset="0"/>
              </a:rPr>
              <a:t>同步串行</a:t>
            </a:r>
            <a:r>
              <a:rPr kumimoji="0" lang="zh-CN" altLang="en-US" smtClean="0">
                <a:solidFill>
                  <a:srgbClr val="000000"/>
                </a:solidFill>
                <a:latin typeface="Verdana" pitchFamily="34" charset="0"/>
              </a:rPr>
              <a:t>接口技术。由于它起到了串行总线的作用，有不少业内人士将</a:t>
            </a:r>
            <a:r>
              <a:rPr kumimoji="0" lang="en-US" altLang="zh-CN" smtClean="0">
                <a:solidFill>
                  <a:srgbClr val="000000"/>
                </a:solidFill>
                <a:latin typeface="Verdana" pitchFamily="34" charset="0"/>
              </a:rPr>
              <a:t>SPI</a:t>
            </a:r>
            <a:r>
              <a:rPr kumimoji="0" lang="zh-CN" altLang="en-US" smtClean="0">
                <a:solidFill>
                  <a:srgbClr val="000000"/>
                </a:solidFill>
                <a:latin typeface="Verdana" pitchFamily="34" charset="0"/>
              </a:rPr>
              <a:t>称为同步串行总线接口。</a:t>
            </a:r>
          </a:p>
          <a:p>
            <a:pPr>
              <a:lnSpc>
                <a:spcPct val="130000"/>
              </a:lnSpc>
            </a:pPr>
            <a:r>
              <a:rPr kumimoji="0" lang="zh-CN" altLang="en-US" smtClean="0">
                <a:solidFill>
                  <a:srgbClr val="000000"/>
                </a:solidFill>
                <a:latin typeface="Verdana" pitchFamily="34" charset="0"/>
              </a:rPr>
              <a:t>它可以使</a:t>
            </a:r>
            <a:r>
              <a:rPr kumimoji="0" lang="en-US" altLang="zh-CN" smtClean="0">
                <a:solidFill>
                  <a:srgbClr val="000000"/>
                </a:solidFill>
                <a:latin typeface="Verdana" pitchFamily="34" charset="0"/>
              </a:rPr>
              <a:t>MCU</a:t>
            </a:r>
            <a:r>
              <a:rPr kumimoji="0" lang="zh-CN" altLang="en-US" smtClean="0">
                <a:solidFill>
                  <a:srgbClr val="000000"/>
                </a:solidFill>
                <a:latin typeface="Verdana" pitchFamily="34" charset="0"/>
              </a:rPr>
              <a:t>与</a:t>
            </a:r>
            <a:r>
              <a:rPr kumimoji="0" lang="zh-CN" altLang="en-US" smtClean="0">
                <a:solidFill>
                  <a:schemeClr val="tx2"/>
                </a:solidFill>
                <a:latin typeface="Verdana" pitchFamily="34" charset="0"/>
              </a:rPr>
              <a:t>外围低速器件之间</a:t>
            </a:r>
            <a:r>
              <a:rPr kumimoji="0" lang="zh-CN" altLang="en-US" smtClean="0">
                <a:solidFill>
                  <a:srgbClr val="000000"/>
                </a:solidFill>
                <a:latin typeface="Verdana" pitchFamily="34" charset="0"/>
              </a:rPr>
              <a:t>进行同步串行数据传输。 </a:t>
            </a:r>
            <a:r>
              <a:rPr kumimoji="0" lang="en-US" altLang="zh-CN" smtClean="0">
                <a:solidFill>
                  <a:srgbClr val="000000"/>
                </a:solidFill>
                <a:latin typeface="Verdana" pitchFamily="34" charset="0"/>
              </a:rPr>
              <a:t>SPI</a:t>
            </a:r>
            <a:r>
              <a:rPr kumimoji="0" lang="zh-CN" altLang="en-US" smtClean="0">
                <a:solidFill>
                  <a:srgbClr val="000000"/>
                </a:solidFill>
                <a:latin typeface="Verdana" pitchFamily="34" charset="0"/>
              </a:rPr>
              <a:t>可以连接</a:t>
            </a:r>
            <a:r>
              <a:rPr kumimoji="0" lang="en-US" altLang="zh-CN" smtClean="0">
                <a:solidFill>
                  <a:srgbClr val="000000"/>
                </a:solidFill>
                <a:latin typeface="Verdana" pitchFamily="34" charset="0"/>
              </a:rPr>
              <a:t>EEPROM</a:t>
            </a:r>
            <a:r>
              <a:rPr kumimoji="0" lang="zh-CN" altLang="en-US" smtClean="0">
                <a:solidFill>
                  <a:srgbClr val="000000"/>
                </a:solidFill>
                <a:latin typeface="Verdana" pitchFamily="34" charset="0"/>
              </a:rPr>
              <a:t>、</a:t>
            </a:r>
            <a:r>
              <a:rPr kumimoji="0" lang="en-US" altLang="zh-CN" smtClean="0">
                <a:solidFill>
                  <a:srgbClr val="000000"/>
                </a:solidFill>
                <a:latin typeface="Verdana" pitchFamily="34" charset="0"/>
              </a:rPr>
              <a:t>FLASH</a:t>
            </a:r>
            <a:r>
              <a:rPr kumimoji="0" lang="zh-CN" altLang="en-US" smtClean="0">
                <a:solidFill>
                  <a:srgbClr val="000000"/>
                </a:solidFill>
                <a:latin typeface="Verdana" pitchFamily="34" charset="0"/>
              </a:rPr>
              <a:t>、实时时钟、</a:t>
            </a:r>
            <a:r>
              <a:rPr kumimoji="0" lang="en-US" altLang="zh-CN" smtClean="0">
                <a:solidFill>
                  <a:srgbClr val="000000"/>
                </a:solidFill>
                <a:latin typeface="Verdana" pitchFamily="34" charset="0"/>
              </a:rPr>
              <a:t>AD</a:t>
            </a:r>
            <a:r>
              <a:rPr kumimoji="0" lang="zh-CN" altLang="en-US" smtClean="0">
                <a:solidFill>
                  <a:srgbClr val="000000"/>
                </a:solidFill>
                <a:latin typeface="Verdana" pitchFamily="34" charset="0"/>
              </a:rPr>
              <a:t>转换器、网络控制器、数字信号处理器和数字信号解码器。</a:t>
            </a:r>
          </a:p>
          <a:p>
            <a:pPr>
              <a:lnSpc>
                <a:spcPct val="130000"/>
              </a:lnSpc>
            </a:pPr>
            <a:r>
              <a:rPr kumimoji="0" lang="en-US" altLang="zh-CN" smtClean="0">
                <a:solidFill>
                  <a:srgbClr val="000000"/>
                </a:solidFill>
                <a:latin typeface="Verdana" pitchFamily="34" charset="0"/>
              </a:rPr>
              <a:t>SPI</a:t>
            </a:r>
            <a:r>
              <a:rPr kumimoji="0" lang="zh-CN" altLang="en-US" smtClean="0">
                <a:solidFill>
                  <a:srgbClr val="000000"/>
                </a:solidFill>
                <a:latin typeface="Verdana" pitchFamily="34" charset="0"/>
              </a:rPr>
              <a:t>由</a:t>
            </a:r>
            <a:r>
              <a:rPr kumimoji="0" lang="en-US" altLang="zh-CN" smtClean="0">
                <a:solidFill>
                  <a:srgbClr val="000000"/>
                </a:solidFill>
                <a:latin typeface="Verdana" pitchFamily="34" charset="0"/>
              </a:rPr>
              <a:t>4</a:t>
            </a:r>
            <a:r>
              <a:rPr kumimoji="0" lang="zh-CN" altLang="en-US" smtClean="0">
                <a:solidFill>
                  <a:srgbClr val="000000"/>
                </a:solidFill>
                <a:latin typeface="Verdana" pitchFamily="34" charset="0"/>
              </a:rPr>
              <a:t>根接口线即可完成主从设备之间的数据通信。时钟线（</a:t>
            </a:r>
            <a:r>
              <a:rPr kumimoji="0" lang="en-US" altLang="zh-CN" smtClean="0">
                <a:solidFill>
                  <a:srgbClr val="000000"/>
                </a:solidFill>
                <a:latin typeface="Verdana" pitchFamily="34" charset="0"/>
              </a:rPr>
              <a:t>SCLK</a:t>
            </a:r>
            <a:r>
              <a:rPr kumimoji="0" lang="zh-CN" altLang="en-US" smtClean="0">
                <a:solidFill>
                  <a:srgbClr val="000000"/>
                </a:solidFill>
                <a:latin typeface="Verdana" pitchFamily="34" charset="0"/>
              </a:rPr>
              <a:t>）、数据输入线（</a:t>
            </a:r>
            <a:r>
              <a:rPr kumimoji="0" lang="en-US" altLang="zh-CN" smtClean="0">
                <a:solidFill>
                  <a:srgbClr val="000000"/>
                </a:solidFill>
                <a:latin typeface="Verdana" pitchFamily="34" charset="0"/>
              </a:rPr>
              <a:t>SDI</a:t>
            </a:r>
            <a:r>
              <a:rPr kumimoji="0" lang="zh-CN" altLang="en-US" smtClean="0">
                <a:solidFill>
                  <a:srgbClr val="000000"/>
                </a:solidFill>
                <a:latin typeface="Verdana" pitchFamily="34" charset="0"/>
              </a:rPr>
              <a:t>）、数据输出线（</a:t>
            </a:r>
            <a:r>
              <a:rPr kumimoji="0" lang="en-US" altLang="zh-CN" smtClean="0">
                <a:solidFill>
                  <a:srgbClr val="000000"/>
                </a:solidFill>
                <a:latin typeface="Verdana" pitchFamily="34" charset="0"/>
              </a:rPr>
              <a:t>SDO</a:t>
            </a:r>
            <a:r>
              <a:rPr kumimoji="0" lang="zh-CN" altLang="en-US" smtClean="0">
                <a:solidFill>
                  <a:srgbClr val="000000"/>
                </a:solidFill>
                <a:latin typeface="Verdana" pitchFamily="34" charset="0"/>
              </a:rPr>
              <a:t>）、片选线（</a:t>
            </a:r>
            <a:r>
              <a:rPr kumimoji="0" lang="en-US" altLang="zh-CN" smtClean="0">
                <a:solidFill>
                  <a:srgbClr val="000000"/>
                </a:solidFill>
                <a:latin typeface="Verdana" pitchFamily="34" charset="0"/>
              </a:rPr>
              <a:t>CS</a:t>
            </a:r>
            <a:r>
              <a:rPr kumimoji="0" lang="zh-CN" altLang="en-US" smtClean="0">
                <a:solidFill>
                  <a:srgbClr val="000000"/>
                </a:solidFill>
                <a:latin typeface="Verdana" pitchFamily="34" charset="0"/>
              </a:rPr>
              <a:t>）。</a:t>
            </a:r>
            <a:endParaRPr kumimoji="0" lang="en-US" altLang="zh-CN" smtClean="0">
              <a:solidFill>
                <a:srgbClr val="000000"/>
              </a:solidFill>
              <a:latin typeface="Verdana" pitchFamily="34" charset="0"/>
            </a:endParaRPr>
          </a:p>
          <a:p>
            <a:pPr>
              <a:lnSpc>
                <a:spcPct val="130000"/>
              </a:lnSpc>
            </a:pPr>
            <a:r>
              <a:rPr kumimoji="0" lang="zh-CN" altLang="en-US" sz="1800" smtClean="0">
                <a:solidFill>
                  <a:srgbClr val="000000"/>
                </a:solidFill>
                <a:latin typeface="Verdana" pitchFamily="34" charset="0"/>
              </a:rPr>
              <a:t>主要用于</a:t>
            </a:r>
            <a:r>
              <a:rPr kumimoji="0" lang="zh-CN" altLang="en-US" sz="1800" smtClean="0">
                <a:solidFill>
                  <a:srgbClr val="FF0000"/>
                </a:solidFill>
                <a:latin typeface="Verdana" pitchFamily="34" charset="0"/>
              </a:rPr>
              <a:t>主从分布式的通信网络</a:t>
            </a:r>
            <a:r>
              <a:rPr kumimoji="0" lang="zh-CN" altLang="en-US" sz="1800" smtClean="0">
                <a:solidFill>
                  <a:srgbClr val="000000"/>
                </a:solidFill>
                <a:latin typeface="Verdana" pitchFamily="34" charset="0"/>
              </a:rPr>
              <a:t>。</a:t>
            </a:r>
            <a:endParaRPr lang="zh-CN" altLang="en-US" sz="1800" smtClean="0"/>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body" idx="1"/>
          </p:nvPr>
        </p:nvSpPr>
        <p:spPr>
          <a:xfrm>
            <a:off x="457200" y="333375"/>
            <a:ext cx="8382000" cy="719138"/>
          </a:xfrm>
        </p:spPr>
        <p:txBody>
          <a:bodyPr/>
          <a:lstStyle/>
          <a:p>
            <a:pPr algn="ctr">
              <a:buFontTx/>
              <a:buNone/>
              <a:defRPr/>
            </a:pPr>
            <a:r>
              <a:rPr lang="en-US" altLang="zh-CN" sz="2800" b="1" dirty="0" smtClean="0">
                <a:solidFill>
                  <a:srgbClr val="FF0000"/>
                </a:solidFill>
                <a:effectLst>
                  <a:outerShdw blurRad="38100" dist="38100" dir="2700000" algn="tl">
                    <a:srgbClr val="000000">
                      <a:alpha val="43137"/>
                    </a:srgbClr>
                  </a:outerShdw>
                </a:effectLst>
                <a:ea typeface="华文中宋" pitchFamily="2" charset="-122"/>
              </a:rPr>
              <a:t>SPI</a:t>
            </a:r>
            <a:r>
              <a:rPr lang="zh-CN" altLang="en-US" sz="2800" b="1" dirty="0">
                <a:solidFill>
                  <a:srgbClr val="FF0000"/>
                </a:solidFill>
                <a:effectLst>
                  <a:outerShdw blurRad="38100" dist="38100" dir="2700000" algn="tl">
                    <a:srgbClr val="000000">
                      <a:alpha val="43137"/>
                    </a:srgbClr>
                  </a:outerShdw>
                </a:effectLst>
                <a:ea typeface="华文中宋" pitchFamily="2" charset="-122"/>
              </a:rPr>
              <a:t>控制寄存器（</a:t>
            </a:r>
            <a:r>
              <a:rPr lang="en-US" altLang="zh-CN" sz="2800" b="1" dirty="0">
                <a:solidFill>
                  <a:srgbClr val="FF0000"/>
                </a:solidFill>
                <a:effectLst>
                  <a:outerShdw blurRad="38100" dist="38100" dir="2700000" algn="tl">
                    <a:srgbClr val="000000">
                      <a:alpha val="43137"/>
                    </a:srgbClr>
                  </a:outerShdw>
                </a:effectLst>
                <a:ea typeface="华文中宋" pitchFamily="2" charset="-122"/>
              </a:rPr>
              <a:t>SPCON</a:t>
            </a:r>
            <a:r>
              <a:rPr lang="zh-CN" altLang="en-US" sz="2800" b="1" dirty="0">
                <a:solidFill>
                  <a:srgbClr val="FF0000"/>
                </a:solidFill>
                <a:effectLst>
                  <a:outerShdw blurRad="38100" dist="38100" dir="2700000" algn="tl">
                    <a:srgbClr val="000000">
                      <a:alpha val="43137"/>
                    </a:srgbClr>
                  </a:outerShdw>
                </a:effectLst>
                <a:ea typeface="华文中宋" pitchFamily="2" charset="-122"/>
              </a:rPr>
              <a:t>）</a:t>
            </a:r>
          </a:p>
        </p:txBody>
      </p:sp>
      <p:graphicFrame>
        <p:nvGraphicFramePr>
          <p:cNvPr id="364611" name="Group 67"/>
          <p:cNvGraphicFramePr>
            <a:graphicFrameLocks noGrp="1"/>
          </p:cNvGraphicFramePr>
          <p:nvPr/>
        </p:nvGraphicFramePr>
        <p:xfrm>
          <a:off x="323850" y="1089025"/>
          <a:ext cx="8569325" cy="1317624"/>
        </p:xfrm>
        <a:graphic>
          <a:graphicData uri="http://schemas.openxmlformats.org/drawingml/2006/table">
            <a:tbl>
              <a:tblPr/>
              <a:tblGrid>
                <a:gridCol w="1511300"/>
                <a:gridCol w="1657350"/>
                <a:gridCol w="719138"/>
                <a:gridCol w="3097212"/>
                <a:gridCol w="1584325"/>
              </a:tblGrid>
              <a:tr h="4595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Register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Address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R/W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Description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Reset Value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SPCON0</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0x59000000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R/W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SPI0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控制寄存器</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SPCON1</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0x59000020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R/W</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SPI1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控制寄存器</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64642" name="Group 98"/>
          <p:cNvGraphicFramePr>
            <a:graphicFrameLocks noGrp="1"/>
          </p:cNvGraphicFramePr>
          <p:nvPr/>
        </p:nvGraphicFramePr>
        <p:xfrm>
          <a:off x="250825" y="2673350"/>
          <a:ext cx="8569325" cy="4038601"/>
        </p:xfrm>
        <a:graphic>
          <a:graphicData uri="http://schemas.openxmlformats.org/drawingml/2006/table">
            <a:tbl>
              <a:tblPr/>
              <a:tblGrid>
                <a:gridCol w="2197100"/>
                <a:gridCol w="684213"/>
                <a:gridCol w="4895850"/>
                <a:gridCol w="792162"/>
              </a:tblGrid>
              <a:tr h="45937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99"/>
                          </a:solidFill>
                          <a:effectLst/>
                          <a:latin typeface="Times New Roman" pitchFamily="18" charset="0"/>
                          <a:ea typeface="华文中宋" pitchFamily="2" charset="-122"/>
                          <a:cs typeface="Arial" pitchFamily="34" charset="0"/>
                        </a:rPr>
                        <a:t>字段名 </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位</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意    义 </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初值 </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41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SMOD</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6:5</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SPI</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模式选择。</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00</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：查询模式；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01</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：中断； </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10</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DMA</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模式； </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11</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：保留</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00</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9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ENSCK</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4</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时钟</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SCK</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控制。  </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：禁止；</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：允许。</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9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MSTR</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3</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SPI</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主、从选择。 </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0</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：从</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SPI</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1</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：主</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SPI</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9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CPOL</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2</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dirty="0" smtClean="0">
                          <a:ln>
                            <a:noFill/>
                          </a:ln>
                          <a:solidFill>
                            <a:schemeClr val="tx1"/>
                          </a:solidFill>
                          <a:effectLst/>
                          <a:latin typeface="Times New Roman" pitchFamily="18" charset="0"/>
                          <a:ea typeface="华文中宋" pitchFamily="2" charset="-122"/>
                        </a:rPr>
                        <a:t>时钟极性选择。</a:t>
                      </a:r>
                      <a:r>
                        <a:rPr kumimoji="1" lang="en-US" altLang="zh-CN" sz="2200" b="1" i="0" u="none" strike="noStrike" cap="none" normalizeH="0" baseline="0" dirty="0" smtClean="0">
                          <a:ln>
                            <a:noFill/>
                          </a:ln>
                          <a:solidFill>
                            <a:schemeClr val="tx1"/>
                          </a:solidFill>
                          <a:effectLst/>
                          <a:latin typeface="Times New Roman" pitchFamily="18" charset="0"/>
                          <a:ea typeface="华文中宋" pitchFamily="2" charset="-122"/>
                        </a:rPr>
                        <a:t>0</a:t>
                      </a:r>
                      <a:r>
                        <a:rPr kumimoji="1" lang="zh-CN" altLang="en-US" sz="2200" b="1" i="0" u="none" strike="noStrike" cap="none" normalizeH="0" baseline="0" dirty="0" smtClean="0">
                          <a:ln>
                            <a:noFill/>
                          </a:ln>
                          <a:solidFill>
                            <a:schemeClr val="tx1"/>
                          </a:solidFill>
                          <a:effectLst/>
                          <a:latin typeface="Times New Roman" pitchFamily="18" charset="0"/>
                          <a:ea typeface="华文中宋" pitchFamily="2" charset="-122"/>
                        </a:rPr>
                        <a:t>：高电平有效；</a:t>
                      </a:r>
                      <a:r>
                        <a:rPr kumimoji="1" lang="en-US" altLang="zh-CN" sz="2200" b="1" i="0" u="none" strike="noStrike" cap="none" normalizeH="0" baseline="0" dirty="0" smtClean="0">
                          <a:ln>
                            <a:noFill/>
                          </a:ln>
                          <a:solidFill>
                            <a:schemeClr val="tx1"/>
                          </a:solidFill>
                          <a:effectLst/>
                          <a:latin typeface="Times New Roman" pitchFamily="18" charset="0"/>
                          <a:ea typeface="华文中宋" pitchFamily="2" charset="-122"/>
                        </a:rPr>
                        <a:t>1</a:t>
                      </a:r>
                      <a:r>
                        <a:rPr kumimoji="1" lang="zh-CN" altLang="en-US" sz="2200" b="1" i="0" u="none" strike="noStrike" cap="none" normalizeH="0" baseline="0" dirty="0" smtClean="0">
                          <a:ln>
                            <a:noFill/>
                          </a:ln>
                          <a:solidFill>
                            <a:schemeClr val="tx1"/>
                          </a:solidFill>
                          <a:effectLst/>
                          <a:latin typeface="Times New Roman" pitchFamily="18" charset="0"/>
                          <a:ea typeface="华文中宋" pitchFamily="2" charset="-122"/>
                        </a:rPr>
                        <a:t>：低</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9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CPHA</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时钟相位选择。</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0</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：格式</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A</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1</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：格式</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B</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94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Tx Auto Garbage Data Mode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Enable (TAGD)</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仅接收模式控制。</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：正常收发；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：仅接收（此时</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自动</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发送任意数据）</a:t>
                      </a: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53001192"/>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body" idx="1"/>
          </p:nvPr>
        </p:nvSpPr>
        <p:spPr>
          <a:xfrm>
            <a:off x="457200" y="333375"/>
            <a:ext cx="8382000" cy="719138"/>
          </a:xfrm>
        </p:spPr>
        <p:txBody>
          <a:bodyPr/>
          <a:lstStyle/>
          <a:p>
            <a:pPr algn="ctr">
              <a:buFontTx/>
              <a:buNone/>
              <a:defRPr/>
            </a:pPr>
            <a:r>
              <a:rPr lang="en-US" altLang="zh-CN" sz="2800" b="1" dirty="0" smtClean="0">
                <a:solidFill>
                  <a:srgbClr val="FF0000"/>
                </a:solidFill>
                <a:effectLst>
                  <a:outerShdw blurRad="38100" dist="38100" dir="2700000" algn="tl">
                    <a:srgbClr val="000000">
                      <a:alpha val="43137"/>
                    </a:srgbClr>
                  </a:outerShdw>
                </a:effectLst>
                <a:ea typeface="华文中宋" pitchFamily="2" charset="-122"/>
              </a:rPr>
              <a:t>SPI</a:t>
            </a:r>
            <a:r>
              <a:rPr lang="zh-CN" altLang="en-US" sz="2800" b="1" dirty="0">
                <a:solidFill>
                  <a:srgbClr val="FF0000"/>
                </a:solidFill>
                <a:effectLst>
                  <a:outerShdw blurRad="38100" dist="38100" dir="2700000" algn="tl">
                    <a:srgbClr val="000000">
                      <a:alpha val="43137"/>
                    </a:srgbClr>
                  </a:outerShdw>
                </a:effectLst>
                <a:ea typeface="华文中宋" pitchFamily="2" charset="-122"/>
              </a:rPr>
              <a:t>状态寄存器（</a:t>
            </a:r>
            <a:r>
              <a:rPr lang="en-US" altLang="zh-CN" sz="2800" b="1" dirty="0">
                <a:solidFill>
                  <a:srgbClr val="FF0000"/>
                </a:solidFill>
                <a:effectLst>
                  <a:outerShdw blurRad="38100" dist="38100" dir="2700000" algn="tl">
                    <a:srgbClr val="000000">
                      <a:alpha val="43137"/>
                    </a:srgbClr>
                  </a:outerShdw>
                </a:effectLst>
                <a:ea typeface="华文中宋" pitchFamily="2" charset="-122"/>
              </a:rPr>
              <a:t>SPSTA</a:t>
            </a:r>
            <a:r>
              <a:rPr lang="zh-CN" altLang="en-US" sz="2800" b="1" dirty="0">
                <a:solidFill>
                  <a:srgbClr val="FF0000"/>
                </a:solidFill>
                <a:effectLst>
                  <a:outerShdw blurRad="38100" dist="38100" dir="2700000" algn="tl">
                    <a:srgbClr val="000000">
                      <a:alpha val="43137"/>
                    </a:srgbClr>
                  </a:outerShdw>
                </a:effectLst>
                <a:ea typeface="华文中宋" pitchFamily="2" charset="-122"/>
              </a:rPr>
              <a:t>）</a:t>
            </a:r>
          </a:p>
        </p:txBody>
      </p:sp>
      <p:graphicFrame>
        <p:nvGraphicFramePr>
          <p:cNvPr id="365571" name="Group 3"/>
          <p:cNvGraphicFramePr>
            <a:graphicFrameLocks noGrp="1"/>
          </p:cNvGraphicFramePr>
          <p:nvPr/>
        </p:nvGraphicFramePr>
        <p:xfrm>
          <a:off x="323850" y="1196975"/>
          <a:ext cx="8569325" cy="1317624"/>
        </p:xfrm>
        <a:graphic>
          <a:graphicData uri="http://schemas.openxmlformats.org/drawingml/2006/table">
            <a:tbl>
              <a:tblPr/>
              <a:tblGrid>
                <a:gridCol w="1511300"/>
                <a:gridCol w="1657350"/>
                <a:gridCol w="719138"/>
                <a:gridCol w="3097212"/>
                <a:gridCol w="1584325"/>
              </a:tblGrid>
              <a:tr h="4595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Register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Address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R/W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Description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Reset Value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SPSTA0</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0x59000004</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SPI0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状态寄存器</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0x01</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SPSTA1</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0x59000024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SPI1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状态寄存器</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0x01</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65676" name="Group 108"/>
          <p:cNvGraphicFramePr>
            <a:graphicFrameLocks noGrp="1"/>
          </p:cNvGraphicFramePr>
          <p:nvPr/>
        </p:nvGraphicFramePr>
        <p:xfrm>
          <a:off x="250825" y="2852738"/>
          <a:ext cx="8569325" cy="3516313"/>
        </p:xfrm>
        <a:graphic>
          <a:graphicData uri="http://schemas.openxmlformats.org/drawingml/2006/table">
            <a:tbl>
              <a:tblPr/>
              <a:tblGrid>
                <a:gridCol w="2449513"/>
                <a:gridCol w="827087"/>
                <a:gridCol w="4465638"/>
                <a:gridCol w="827087"/>
              </a:tblGrid>
              <a:tr h="45940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字段名 </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位</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意    义 </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初值 </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91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reserved</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7:3</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保    留</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4228">
                <a:tc>
                  <a:txBody>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Data Collision Error Flag </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(DCOL)</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2</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数据写碰撞</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正在发送时写</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SPTDAT)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错误标志。 </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0</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：无错；</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1</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：碰撞错误</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4228">
                <a:tc>
                  <a:txBody>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Multi Master Error Flag </a:t>
                      </a:r>
                      <a:r>
                        <a:rPr kumimoji="1" lang="en-US" altLang="zh-CN" sz="2200" b="1" i="0" u="none" strike="noStrike" cap="none" normalizeH="0" baseline="0" smtClean="0">
                          <a:ln>
                            <a:noFill/>
                          </a:ln>
                          <a:solidFill>
                            <a:srgbClr val="CC0099"/>
                          </a:solidFill>
                          <a:effectLst/>
                          <a:latin typeface="Times New Roman" pitchFamily="18" charset="0"/>
                          <a:ea typeface="宋体" pitchFamily="2" charset="-122"/>
                        </a:rPr>
                        <a:t>(MULF)</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smtClean="0">
                          <a:ln>
                            <a:noFill/>
                          </a:ln>
                          <a:solidFill>
                            <a:srgbClr val="CC0099"/>
                          </a:solidFill>
                          <a:effectLst/>
                          <a:latin typeface="Times New Roman" pitchFamily="18" charset="0"/>
                          <a:ea typeface="华文中宋" pitchFamily="2" charset="-122"/>
                        </a:rPr>
                        <a:t>多主</a:t>
                      </a: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rPr>
                        <a:t>SPI</a:t>
                      </a:r>
                      <a:r>
                        <a:rPr kumimoji="1" lang="zh-CN" altLang="en-US" sz="2200" b="1" i="0" u="none" strike="noStrike" cap="none" normalizeH="0" baseline="0" smtClean="0">
                          <a:ln>
                            <a:noFill/>
                          </a:ln>
                          <a:solidFill>
                            <a:srgbClr val="CC0099"/>
                          </a:solidFill>
                          <a:effectLst/>
                          <a:latin typeface="Times New Roman" pitchFamily="18" charset="0"/>
                          <a:ea typeface="华文中宋" pitchFamily="2" charset="-122"/>
                        </a:rPr>
                        <a:t>错误标志。</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0</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：无错；</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1</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：多主</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SPI</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错误。</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9538">
                <a:tc>
                  <a:txBody>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Transfer Ready </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Flag (REDY)</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收发就绪</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标志</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：未就绪； </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：收或发就绪。</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 写</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SPTDAT</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后该位自动清</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1</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04" marB="468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00121613"/>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body" idx="1"/>
          </p:nvPr>
        </p:nvSpPr>
        <p:spPr>
          <a:xfrm>
            <a:off x="457200" y="333375"/>
            <a:ext cx="8382000" cy="719138"/>
          </a:xfrm>
        </p:spPr>
        <p:txBody>
          <a:bodyPr/>
          <a:lstStyle/>
          <a:p>
            <a:pPr algn="ctr">
              <a:buFontTx/>
              <a:buNone/>
              <a:defRPr/>
            </a:pPr>
            <a:r>
              <a:rPr lang="en-US" altLang="zh-CN" sz="2800" b="1" dirty="0" smtClean="0">
                <a:solidFill>
                  <a:srgbClr val="FF0000"/>
                </a:solidFill>
                <a:effectLst>
                  <a:outerShdw blurRad="38100" dist="38100" dir="2700000" algn="tl">
                    <a:srgbClr val="000000">
                      <a:alpha val="43137"/>
                    </a:srgbClr>
                  </a:outerShdw>
                </a:effectLst>
                <a:ea typeface="华文中宋" pitchFamily="2" charset="-122"/>
              </a:rPr>
              <a:t>SPI</a:t>
            </a:r>
            <a:r>
              <a:rPr lang="zh-CN" altLang="en-US" sz="2800" b="1" dirty="0">
                <a:solidFill>
                  <a:srgbClr val="FF0000"/>
                </a:solidFill>
                <a:effectLst>
                  <a:outerShdw blurRad="38100" dist="38100" dir="2700000" algn="tl">
                    <a:srgbClr val="000000">
                      <a:alpha val="43137"/>
                    </a:srgbClr>
                  </a:outerShdw>
                </a:effectLst>
                <a:ea typeface="华文中宋" pitchFamily="2" charset="-122"/>
              </a:rPr>
              <a:t>引脚控制寄存器（</a:t>
            </a:r>
            <a:r>
              <a:rPr lang="en-US" altLang="zh-CN" sz="2800" b="1" dirty="0">
                <a:solidFill>
                  <a:srgbClr val="FF0000"/>
                </a:solidFill>
                <a:effectLst>
                  <a:outerShdw blurRad="38100" dist="38100" dir="2700000" algn="tl">
                    <a:srgbClr val="000000">
                      <a:alpha val="43137"/>
                    </a:srgbClr>
                  </a:outerShdw>
                </a:effectLst>
                <a:ea typeface="华文中宋" pitchFamily="2" charset="-122"/>
              </a:rPr>
              <a:t>SPPIN</a:t>
            </a:r>
            <a:r>
              <a:rPr lang="zh-CN" altLang="en-US" sz="2800" b="1" dirty="0">
                <a:solidFill>
                  <a:srgbClr val="FF0000"/>
                </a:solidFill>
                <a:effectLst>
                  <a:outerShdw blurRad="38100" dist="38100" dir="2700000" algn="tl">
                    <a:srgbClr val="000000">
                      <a:alpha val="43137"/>
                    </a:srgbClr>
                  </a:outerShdw>
                </a:effectLst>
                <a:ea typeface="华文中宋" pitchFamily="2" charset="-122"/>
              </a:rPr>
              <a:t>）</a:t>
            </a:r>
          </a:p>
        </p:txBody>
      </p:sp>
      <p:graphicFrame>
        <p:nvGraphicFramePr>
          <p:cNvPr id="366595" name="Group 3"/>
          <p:cNvGraphicFramePr>
            <a:graphicFrameLocks noGrp="1"/>
          </p:cNvGraphicFramePr>
          <p:nvPr/>
        </p:nvGraphicFramePr>
        <p:xfrm>
          <a:off x="323850" y="1196975"/>
          <a:ext cx="8569325" cy="1317624"/>
        </p:xfrm>
        <a:graphic>
          <a:graphicData uri="http://schemas.openxmlformats.org/drawingml/2006/table">
            <a:tbl>
              <a:tblPr/>
              <a:tblGrid>
                <a:gridCol w="1511300"/>
                <a:gridCol w="1657350"/>
                <a:gridCol w="719138"/>
                <a:gridCol w="3097212"/>
                <a:gridCol w="1584325"/>
              </a:tblGrid>
              <a:tr h="4595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Register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Address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R/W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Description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Reset Value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SPPIN0</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0x59000008</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R/W</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SPI0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引脚控制寄存器</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0x02</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SPPIN1</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0x59000028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R/W</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SPI1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引脚控制寄存器</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0x02</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66674" name="Group 82"/>
          <p:cNvGraphicFramePr>
            <a:graphicFrameLocks noGrp="1"/>
          </p:cNvGraphicFramePr>
          <p:nvPr/>
        </p:nvGraphicFramePr>
        <p:xfrm>
          <a:off x="250825" y="2852738"/>
          <a:ext cx="8569325" cy="3303683"/>
        </p:xfrm>
        <a:graphic>
          <a:graphicData uri="http://schemas.openxmlformats.org/drawingml/2006/table">
            <a:tbl>
              <a:tblPr/>
              <a:tblGrid>
                <a:gridCol w="2449513"/>
                <a:gridCol w="827087"/>
                <a:gridCol w="4284663"/>
                <a:gridCol w="1008062"/>
              </a:tblGrid>
              <a:tr h="4593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字段名 </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位</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意    义 </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初值 </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reserved</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7:3</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保    留</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9373">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Multi Master error detect Enable </a:t>
                      </a:r>
                      <a:r>
                        <a:rPr kumimoji="1" lang="en-US" altLang="zh-CN" sz="2000" b="1" i="0" u="none" strike="noStrike" cap="none" normalizeH="0" baseline="0" smtClean="0">
                          <a:ln>
                            <a:noFill/>
                          </a:ln>
                          <a:solidFill>
                            <a:srgbClr val="CC0099"/>
                          </a:solidFill>
                          <a:effectLst/>
                          <a:latin typeface="Times New Roman" pitchFamily="18" charset="0"/>
                          <a:ea typeface="宋体" pitchFamily="2" charset="-122"/>
                        </a:rPr>
                        <a:t>(ENMUL)</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2</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smtClean="0">
                          <a:ln>
                            <a:noFill/>
                          </a:ln>
                          <a:solidFill>
                            <a:srgbClr val="CC0099"/>
                          </a:solidFill>
                          <a:effectLst/>
                          <a:latin typeface="Times New Roman" pitchFamily="18" charset="0"/>
                          <a:ea typeface="华文中宋" pitchFamily="2" charset="-122"/>
                        </a:rPr>
                        <a:t>引脚多主</a:t>
                      </a: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rPr>
                        <a:t>SPI</a:t>
                      </a:r>
                      <a:r>
                        <a:rPr kumimoji="1" lang="zh-CN" altLang="en-US" sz="2200" b="1" i="0" u="none" strike="noStrike" cap="none" normalizeH="0" baseline="0" smtClean="0">
                          <a:ln>
                            <a:noFill/>
                          </a:ln>
                          <a:solidFill>
                            <a:srgbClr val="CC0099"/>
                          </a:solidFill>
                          <a:effectLst/>
                          <a:latin typeface="Times New Roman" pitchFamily="18" charset="0"/>
                          <a:ea typeface="华文中宋" pitchFamily="2" charset="-122"/>
                        </a:rPr>
                        <a:t>错误测试设置。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0</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：禁测；</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1</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：允许多主错误测试。</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 测试结果在</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SPSTAn</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中的</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MULF</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位</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44">
                <a:tc>
                  <a:txBody>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reserved</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该位应该为</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1</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7203">
                <a:tc>
                  <a:txBody>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Master Out Keep</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宋体" pitchFamily="2" charset="-122"/>
                        </a:rPr>
                        <a:t>(KEEP)</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200" b="1" i="0" u="none" strike="noStrike" cap="none" normalizeH="0" baseline="0" smtClean="0">
                          <a:ln>
                            <a:noFill/>
                          </a:ln>
                          <a:solidFill>
                            <a:srgbClr val="CC0099"/>
                          </a:solidFill>
                          <a:effectLst/>
                          <a:latin typeface="Times New Roman" pitchFamily="18" charset="0"/>
                          <a:ea typeface="宋体" pitchFamily="2" charset="-122"/>
                        </a:rPr>
                        <a:t>1</a:t>
                      </a:r>
                      <a:r>
                        <a:rPr kumimoji="1" lang="zh-CN" altLang="en-US" sz="2200" b="1" i="0" u="none" strike="noStrike" cap="none" normalizeH="0" baseline="0" smtClean="0">
                          <a:ln>
                            <a:noFill/>
                          </a:ln>
                          <a:solidFill>
                            <a:srgbClr val="CC0099"/>
                          </a:solidFill>
                          <a:effectLst/>
                          <a:latin typeface="Times New Roman" pitchFamily="18" charset="0"/>
                          <a:ea typeface="宋体" pitchFamily="2" charset="-122"/>
                        </a:rPr>
                        <a:t>字节发完后</a:t>
                      </a:r>
                      <a:r>
                        <a:rPr kumimoji="1" lang="en-US" altLang="zh-CN" sz="2200" b="1" i="0" u="none" strike="noStrike" cap="none" normalizeH="0" baseline="0" smtClean="0">
                          <a:ln>
                            <a:noFill/>
                          </a:ln>
                          <a:solidFill>
                            <a:srgbClr val="CC0099"/>
                          </a:solidFill>
                          <a:effectLst/>
                          <a:latin typeface="Times New Roman" pitchFamily="18" charset="0"/>
                          <a:ea typeface="宋体" pitchFamily="2" charset="-122"/>
                        </a:rPr>
                        <a:t>MOSI</a:t>
                      </a:r>
                      <a:r>
                        <a:rPr kumimoji="1" lang="zh-CN" altLang="en-US" sz="2200" b="1" i="0" u="none" strike="noStrike" cap="none" normalizeH="0" baseline="0" smtClean="0">
                          <a:ln>
                            <a:noFill/>
                          </a:ln>
                          <a:solidFill>
                            <a:srgbClr val="CC0099"/>
                          </a:solidFill>
                          <a:effectLst/>
                          <a:latin typeface="Times New Roman" pitchFamily="18" charset="0"/>
                          <a:ea typeface="宋体" pitchFamily="2" charset="-122"/>
                        </a:rPr>
                        <a:t>的控制与释放</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：释放；</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：保持</a:t>
                      </a: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MOSI</a:t>
                      </a:r>
                      <a:r>
                        <a:rPr kumimoji="1" lang="zh-CN" altLang="en-US" sz="2200" b="1" i="0" u="none" strike="noStrike" cap="none" normalizeH="0" baseline="0" smtClean="0">
                          <a:ln>
                            <a:noFill/>
                          </a:ln>
                          <a:solidFill>
                            <a:schemeClr val="tx1"/>
                          </a:solidFill>
                          <a:effectLst/>
                          <a:latin typeface="Times New Roman" pitchFamily="18" charset="0"/>
                          <a:ea typeface="宋体" pitchFamily="2" charset="-122"/>
                        </a:rPr>
                        <a:t>原电平</a:t>
                      </a: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90" marB="467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61433123"/>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body" idx="1"/>
          </p:nvPr>
        </p:nvSpPr>
        <p:spPr>
          <a:xfrm>
            <a:off x="468313" y="342900"/>
            <a:ext cx="8382000" cy="719138"/>
          </a:xfrm>
        </p:spPr>
        <p:txBody>
          <a:bodyPr/>
          <a:lstStyle/>
          <a:p>
            <a:pPr algn="ctr">
              <a:buFontTx/>
              <a:buNone/>
              <a:defRPr/>
            </a:pPr>
            <a:r>
              <a:rPr lang="en-US" altLang="zh-CN" sz="2800" b="1" dirty="0" smtClean="0">
                <a:solidFill>
                  <a:srgbClr val="FF0000"/>
                </a:solidFill>
                <a:effectLst>
                  <a:outerShdw blurRad="38100" dist="38100" dir="2700000" algn="tl">
                    <a:srgbClr val="000000">
                      <a:alpha val="43137"/>
                    </a:srgbClr>
                  </a:outerShdw>
                </a:effectLst>
                <a:ea typeface="华文中宋" pitchFamily="2" charset="-122"/>
              </a:rPr>
              <a:t>SPI</a:t>
            </a:r>
            <a:r>
              <a:rPr lang="zh-CN" altLang="en-US" sz="2800" b="1" dirty="0">
                <a:solidFill>
                  <a:srgbClr val="FF0000"/>
                </a:solidFill>
                <a:effectLst>
                  <a:outerShdw blurRad="38100" dist="38100" dir="2700000" algn="tl">
                    <a:srgbClr val="000000">
                      <a:alpha val="43137"/>
                    </a:srgbClr>
                  </a:outerShdw>
                </a:effectLst>
                <a:ea typeface="华文中宋" pitchFamily="2" charset="-122"/>
              </a:rPr>
              <a:t>预分频寄存器（</a:t>
            </a:r>
            <a:r>
              <a:rPr lang="en-US" altLang="zh-CN" sz="2800" b="1" dirty="0">
                <a:solidFill>
                  <a:srgbClr val="FF0000"/>
                </a:solidFill>
                <a:effectLst>
                  <a:outerShdw blurRad="38100" dist="38100" dir="2700000" algn="tl">
                    <a:srgbClr val="000000">
                      <a:alpha val="43137"/>
                    </a:srgbClr>
                  </a:outerShdw>
                </a:effectLst>
                <a:ea typeface="华文中宋" pitchFamily="2" charset="-122"/>
              </a:rPr>
              <a:t>SPPRE</a:t>
            </a:r>
            <a:r>
              <a:rPr lang="zh-CN" altLang="en-US" sz="2800" b="1" dirty="0">
                <a:solidFill>
                  <a:srgbClr val="FF0000"/>
                </a:solidFill>
                <a:effectLst>
                  <a:outerShdw blurRad="38100" dist="38100" dir="2700000" algn="tl">
                    <a:srgbClr val="000000">
                      <a:alpha val="43137"/>
                    </a:srgbClr>
                  </a:outerShdw>
                </a:effectLst>
                <a:ea typeface="华文中宋" pitchFamily="2" charset="-122"/>
              </a:rPr>
              <a:t>）</a:t>
            </a:r>
          </a:p>
        </p:txBody>
      </p:sp>
      <p:graphicFrame>
        <p:nvGraphicFramePr>
          <p:cNvPr id="368643" name="Group 3"/>
          <p:cNvGraphicFramePr>
            <a:graphicFrameLocks noGrp="1"/>
          </p:cNvGraphicFramePr>
          <p:nvPr/>
        </p:nvGraphicFramePr>
        <p:xfrm>
          <a:off x="323850" y="1460500"/>
          <a:ext cx="8569325" cy="1317624"/>
        </p:xfrm>
        <a:graphic>
          <a:graphicData uri="http://schemas.openxmlformats.org/drawingml/2006/table">
            <a:tbl>
              <a:tblPr/>
              <a:tblGrid>
                <a:gridCol w="1511300"/>
                <a:gridCol w="1657350"/>
                <a:gridCol w="719138"/>
                <a:gridCol w="3097212"/>
                <a:gridCol w="1584325"/>
              </a:tblGrid>
              <a:tr h="4595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Register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Address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R/W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Description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Reset Value </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SPPRE0</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0x5900000C</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R/W</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SPI0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预分频寄存器</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SPPRE1</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0x5900002C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R/W</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SPI1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预分频寄存器</a:t>
                      </a: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8" marB="468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68701" name="Group 61"/>
          <p:cNvGraphicFramePr>
            <a:graphicFrameLocks noGrp="1"/>
          </p:cNvGraphicFramePr>
          <p:nvPr/>
        </p:nvGraphicFramePr>
        <p:xfrm>
          <a:off x="323850" y="3116263"/>
          <a:ext cx="8569325" cy="889000"/>
        </p:xfrm>
        <a:graphic>
          <a:graphicData uri="http://schemas.openxmlformats.org/drawingml/2006/table">
            <a:tbl>
              <a:tblPr/>
              <a:tblGrid>
                <a:gridCol w="2449513"/>
                <a:gridCol w="827087"/>
                <a:gridCol w="4284663"/>
                <a:gridCol w="1008062"/>
              </a:tblGrid>
              <a:tr h="45975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字段名 </a:t>
                      </a:r>
                    </a:p>
                  </a:txBody>
                  <a:tcPr marL="0" marR="0" marT="46840" marB="468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位</a:t>
                      </a:r>
                    </a:p>
                  </a:txBody>
                  <a:tcPr marL="0" marR="0" marT="46840" marB="468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意    义 </a:t>
                      </a:r>
                    </a:p>
                  </a:txBody>
                  <a:tcPr marL="0" marR="0" marT="46840" marB="468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初值 </a:t>
                      </a:r>
                    </a:p>
                  </a:txBody>
                  <a:tcPr marL="0" marR="0" marT="46840" marB="468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24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Prescaler value</a:t>
                      </a:r>
                    </a:p>
                  </a:txBody>
                  <a:tcPr marL="0" marR="0" marT="46840" marB="468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7:0</a:t>
                      </a:r>
                    </a:p>
                  </a:txBody>
                  <a:tcPr marL="0" marR="0" marT="46840" marB="468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预分频值</a:t>
                      </a:r>
                    </a:p>
                  </a:txBody>
                  <a:tcPr marL="0" marR="0" marT="46840" marB="468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0" marR="0" marT="46840" marB="468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910" name="Rectangle 62"/>
          <p:cNvSpPr>
            <a:spLocks noChangeArrowheads="1"/>
          </p:cNvSpPr>
          <p:nvPr/>
        </p:nvSpPr>
        <p:spPr bwMode="auto">
          <a:xfrm>
            <a:off x="468313" y="4221163"/>
            <a:ext cx="8351837"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dirty="0">
                <a:ea typeface="华文中宋" pitchFamily="2" charset="-122"/>
              </a:rPr>
              <a:t>	</a:t>
            </a:r>
            <a:r>
              <a:rPr lang="zh-CN" altLang="en-US" sz="2800" dirty="0">
                <a:ea typeface="华文中宋" pitchFamily="2" charset="-122"/>
              </a:rPr>
              <a:t>波特率计算：</a:t>
            </a:r>
          </a:p>
          <a:p>
            <a:pPr marL="342900" indent="-342900">
              <a:spcBef>
                <a:spcPct val="20000"/>
              </a:spcBef>
            </a:pPr>
            <a:r>
              <a:rPr lang="en-US" altLang="zh-CN" sz="2800" dirty="0">
                <a:ea typeface="华文中宋" pitchFamily="2" charset="-122"/>
              </a:rPr>
              <a:t>Baud </a:t>
            </a:r>
            <a:r>
              <a:rPr lang="en-US" altLang="zh-CN" sz="2800" dirty="0" err="1">
                <a:ea typeface="华文中宋" pitchFamily="2" charset="-122"/>
              </a:rPr>
              <a:t>tate</a:t>
            </a:r>
            <a:r>
              <a:rPr lang="en-US" altLang="zh-CN" sz="2800" dirty="0">
                <a:ea typeface="华文中宋" pitchFamily="2" charset="-122"/>
              </a:rPr>
              <a:t> = </a:t>
            </a:r>
            <a:r>
              <a:rPr lang="en-US" altLang="zh-CN" sz="2800" dirty="0" err="1">
                <a:ea typeface="华文中宋" pitchFamily="2" charset="-122"/>
              </a:rPr>
              <a:t>Pclk</a:t>
            </a:r>
            <a:r>
              <a:rPr lang="en-US" altLang="zh-CN" sz="2800" dirty="0">
                <a:ea typeface="华文中宋" pitchFamily="2" charset="-122"/>
              </a:rPr>
              <a:t>/2/( </a:t>
            </a:r>
            <a:r>
              <a:rPr lang="en-US" altLang="zh-CN" sz="2800" dirty="0" err="1"/>
              <a:t>Prescaler</a:t>
            </a:r>
            <a:r>
              <a:rPr lang="en-US" altLang="zh-CN" sz="2800" dirty="0"/>
              <a:t> value + 1 </a:t>
            </a:r>
            <a:r>
              <a:rPr lang="en-US" altLang="zh-CN" sz="2800" dirty="0">
                <a:ea typeface="华文中宋" pitchFamily="2" charset="-122"/>
              </a:rPr>
              <a:t>)</a:t>
            </a:r>
          </a:p>
          <a:p>
            <a:pPr marL="342900" indent="-342900">
              <a:spcBef>
                <a:spcPct val="20000"/>
              </a:spcBef>
            </a:pPr>
            <a:endParaRPr lang="en-US" altLang="zh-CN" sz="2800" dirty="0">
              <a:ea typeface="华文中宋" pitchFamily="2" charset="-122"/>
            </a:endParaRPr>
          </a:p>
          <a:p>
            <a:pPr marL="342900" indent="-342900">
              <a:spcBef>
                <a:spcPct val="20000"/>
              </a:spcBef>
            </a:pPr>
            <a:r>
              <a:rPr lang="en-US" altLang="zh-CN" sz="2800" dirty="0">
                <a:solidFill>
                  <a:srgbClr val="000099"/>
                </a:solidFill>
                <a:ea typeface="华文中宋" pitchFamily="2" charset="-122"/>
              </a:rPr>
              <a:t>	</a:t>
            </a:r>
            <a:r>
              <a:rPr lang="zh-CN" altLang="en-US" sz="2800" dirty="0">
                <a:solidFill>
                  <a:srgbClr val="000099"/>
                </a:solidFill>
                <a:ea typeface="华文中宋" pitchFamily="2" charset="-122"/>
              </a:rPr>
              <a:t>提示：</a:t>
            </a:r>
            <a:r>
              <a:rPr lang="en-US" altLang="zh-CN" sz="2800" dirty="0">
                <a:solidFill>
                  <a:srgbClr val="000099"/>
                </a:solidFill>
                <a:ea typeface="华文中宋" pitchFamily="2" charset="-122"/>
              </a:rPr>
              <a:t>SPI</a:t>
            </a:r>
            <a:r>
              <a:rPr lang="zh-CN" altLang="en-US" sz="2800" dirty="0">
                <a:solidFill>
                  <a:srgbClr val="000099"/>
                </a:solidFill>
                <a:ea typeface="华文中宋" pitchFamily="2" charset="-122"/>
              </a:rPr>
              <a:t>的波特率必须</a:t>
            </a:r>
            <a:r>
              <a:rPr lang="en-US" altLang="zh-CN" sz="2800" dirty="0">
                <a:solidFill>
                  <a:srgbClr val="000099"/>
                </a:solidFill>
                <a:ea typeface="华文中宋" pitchFamily="2" charset="-122"/>
              </a:rPr>
              <a:t>&lt;25MHz</a:t>
            </a:r>
            <a:r>
              <a:rPr lang="zh-CN" altLang="en-US" sz="2800" dirty="0">
                <a:solidFill>
                  <a:srgbClr val="000099"/>
                </a:solidFill>
                <a:ea typeface="华文中宋" pitchFamily="2" charset="-122"/>
              </a:rPr>
              <a:t>。</a:t>
            </a:r>
          </a:p>
        </p:txBody>
      </p:sp>
    </p:spTree>
    <p:extLst>
      <p:ext uri="{BB962C8B-B14F-4D97-AF65-F5344CB8AC3E}">
        <p14:creationId xmlns:p14="http://schemas.microsoft.com/office/powerpoint/2010/main" val="1025229588"/>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body" idx="1"/>
          </p:nvPr>
        </p:nvSpPr>
        <p:spPr>
          <a:xfrm>
            <a:off x="468313" y="400050"/>
            <a:ext cx="8382000" cy="719138"/>
          </a:xfrm>
        </p:spPr>
        <p:txBody>
          <a:bodyPr/>
          <a:lstStyle/>
          <a:p>
            <a:pPr algn="ctr">
              <a:buFontTx/>
              <a:buNone/>
              <a:defRPr/>
            </a:pPr>
            <a:r>
              <a:rPr lang="en-US" altLang="zh-CN" sz="2800" b="1" dirty="0" smtClean="0">
                <a:solidFill>
                  <a:srgbClr val="FF0000"/>
                </a:solidFill>
                <a:effectLst>
                  <a:outerShdw blurRad="38100" dist="38100" dir="2700000" algn="tl">
                    <a:srgbClr val="000000">
                      <a:alpha val="43137"/>
                    </a:srgbClr>
                  </a:outerShdw>
                </a:effectLst>
                <a:ea typeface="华文中宋" pitchFamily="2" charset="-122"/>
              </a:rPr>
              <a:t>SPI</a:t>
            </a:r>
            <a:r>
              <a:rPr lang="zh-CN" altLang="en-US" sz="2800" b="1" dirty="0">
                <a:solidFill>
                  <a:srgbClr val="FF0000"/>
                </a:solidFill>
                <a:effectLst>
                  <a:outerShdw blurRad="38100" dist="38100" dir="2700000" algn="tl">
                    <a:srgbClr val="000000">
                      <a:alpha val="43137"/>
                    </a:srgbClr>
                  </a:outerShdw>
                </a:effectLst>
                <a:ea typeface="华文中宋" pitchFamily="2" charset="-122"/>
              </a:rPr>
              <a:t>发送数据寄存器（</a:t>
            </a:r>
            <a:r>
              <a:rPr lang="en-US" altLang="zh-CN" sz="2800" b="1" dirty="0">
                <a:solidFill>
                  <a:srgbClr val="FF0000"/>
                </a:solidFill>
                <a:effectLst>
                  <a:outerShdw blurRad="38100" dist="38100" dir="2700000" algn="tl">
                    <a:srgbClr val="000000">
                      <a:alpha val="43137"/>
                    </a:srgbClr>
                  </a:outerShdw>
                </a:effectLst>
                <a:ea typeface="华文中宋" pitchFamily="2" charset="-122"/>
              </a:rPr>
              <a:t>SPTDAT</a:t>
            </a:r>
            <a:r>
              <a:rPr lang="zh-CN" altLang="en-US" sz="2800" b="1" dirty="0">
                <a:solidFill>
                  <a:srgbClr val="FF0000"/>
                </a:solidFill>
                <a:effectLst>
                  <a:outerShdw blurRad="38100" dist="38100" dir="2700000" algn="tl">
                    <a:srgbClr val="000000">
                      <a:alpha val="43137"/>
                    </a:srgbClr>
                  </a:outerShdw>
                </a:effectLst>
                <a:ea typeface="华文中宋" pitchFamily="2" charset="-122"/>
              </a:rPr>
              <a:t>）</a:t>
            </a:r>
          </a:p>
        </p:txBody>
      </p:sp>
      <p:graphicFrame>
        <p:nvGraphicFramePr>
          <p:cNvPr id="369667" name="Group 3"/>
          <p:cNvGraphicFramePr>
            <a:graphicFrameLocks noGrp="1"/>
          </p:cNvGraphicFramePr>
          <p:nvPr/>
        </p:nvGraphicFramePr>
        <p:xfrm>
          <a:off x="323850" y="1497013"/>
          <a:ext cx="8569325" cy="1317626"/>
        </p:xfrm>
        <a:graphic>
          <a:graphicData uri="http://schemas.openxmlformats.org/drawingml/2006/table">
            <a:tbl>
              <a:tblPr/>
              <a:tblGrid>
                <a:gridCol w="1511300"/>
                <a:gridCol w="1657350"/>
                <a:gridCol w="719138"/>
                <a:gridCol w="3097212"/>
                <a:gridCol w="1584325"/>
              </a:tblGrid>
              <a:tr h="4595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Register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Address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R/W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Description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Reset Value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SPTDAT0</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0x59000010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R/W</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SPI0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发送数据寄存器</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SPTDAT1</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0x59000030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R/W</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SPI1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发送数据寄存器</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rgbClr val="000000"/>
                          </a:solidFill>
                          <a:effectLst/>
                          <a:latin typeface="Times New Roman" pitchFamily="18" charset="0"/>
                          <a:ea typeface="华文中宋" pitchFamily="2" charset="-122"/>
                          <a:cs typeface="Arial" pitchFamily="34" charset="0"/>
                        </a:rPr>
                        <a:t>0x00</a:t>
                      </a:r>
                      <a:endParaRPr kumimoji="1" lang="en-US" altLang="zh-CN" sz="2200" b="1" i="0" u="none" strike="noStrike" cap="none" normalizeH="0" baseline="0" dirty="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69693" name="Group 29"/>
          <p:cNvGraphicFramePr>
            <a:graphicFrameLocks noGrp="1"/>
          </p:cNvGraphicFramePr>
          <p:nvPr/>
        </p:nvGraphicFramePr>
        <p:xfrm>
          <a:off x="323850" y="2973388"/>
          <a:ext cx="8569325" cy="887820"/>
        </p:xfrm>
        <a:graphic>
          <a:graphicData uri="http://schemas.openxmlformats.org/drawingml/2006/table">
            <a:tbl>
              <a:tblPr/>
              <a:tblGrid>
                <a:gridCol w="2449513"/>
                <a:gridCol w="827087"/>
                <a:gridCol w="4284663"/>
                <a:gridCol w="1008062"/>
              </a:tblGrid>
              <a:tr h="4589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字段名 </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位</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意    义 </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初值 </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Tx data</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7:0</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SPI</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所发送的</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8</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位数据</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7934" name="Rectangle 47"/>
          <p:cNvSpPr>
            <a:spLocks noChangeArrowheads="1"/>
          </p:cNvSpPr>
          <p:nvPr/>
        </p:nvSpPr>
        <p:spPr bwMode="auto">
          <a:xfrm>
            <a:off x="420688" y="4005263"/>
            <a:ext cx="83820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50000"/>
              </a:lnSpc>
              <a:spcBef>
                <a:spcPct val="20000"/>
              </a:spcBef>
            </a:pPr>
            <a:r>
              <a:rPr lang="en-US" altLang="zh-CN" sz="2400">
                <a:solidFill>
                  <a:schemeClr val="tx1"/>
                </a:solidFill>
                <a:ea typeface="华文中宋" pitchFamily="2" charset="-122"/>
              </a:rPr>
              <a:t>		</a:t>
            </a:r>
            <a:r>
              <a:rPr lang="zh-CN" altLang="en-US" sz="2400">
                <a:solidFill>
                  <a:srgbClr val="FF0000"/>
                </a:solidFill>
                <a:ea typeface="华文中宋" pitchFamily="2" charset="-122"/>
              </a:rPr>
              <a:t>提示</a:t>
            </a:r>
            <a:r>
              <a:rPr lang="zh-CN" altLang="en-US" sz="2400">
                <a:solidFill>
                  <a:schemeClr val="tx1"/>
                </a:solidFill>
                <a:ea typeface="华文中宋" pitchFamily="2" charset="-122"/>
              </a:rPr>
              <a:t>：在同时双向传输时，从</a:t>
            </a:r>
            <a:r>
              <a:rPr lang="en-US" altLang="zh-CN" sz="2400">
                <a:solidFill>
                  <a:schemeClr val="tx1"/>
                </a:solidFill>
                <a:ea typeface="华文中宋" pitchFamily="2" charset="-122"/>
              </a:rPr>
              <a:t>SPI</a:t>
            </a:r>
            <a:r>
              <a:rPr lang="zh-CN" altLang="en-US" sz="2400">
                <a:solidFill>
                  <a:schemeClr val="tx1"/>
                </a:solidFill>
                <a:ea typeface="华文中宋" pitchFamily="2" charset="-122"/>
              </a:rPr>
              <a:t>设备必须先把所发送的数据写到“发送数据寄存器”</a:t>
            </a:r>
            <a:r>
              <a:rPr lang="en-US" altLang="zh-CN" sz="2400">
                <a:solidFill>
                  <a:schemeClr val="tx1"/>
                </a:solidFill>
                <a:ea typeface="华文中宋" pitchFamily="2" charset="-122"/>
              </a:rPr>
              <a:t>SPTDATn</a:t>
            </a:r>
            <a:r>
              <a:rPr lang="zh-CN" altLang="en-US" sz="2400">
                <a:solidFill>
                  <a:schemeClr val="tx1"/>
                </a:solidFill>
                <a:ea typeface="华文中宋" pitchFamily="2" charset="-122"/>
              </a:rPr>
              <a:t>中，然后再写主</a:t>
            </a:r>
            <a:r>
              <a:rPr lang="en-US" altLang="zh-CN" sz="2400">
                <a:solidFill>
                  <a:schemeClr val="tx1"/>
                </a:solidFill>
                <a:ea typeface="华文中宋" pitchFamily="2" charset="-122"/>
              </a:rPr>
              <a:t>SPI</a:t>
            </a:r>
            <a:r>
              <a:rPr lang="zh-CN" altLang="en-US" sz="2400">
                <a:solidFill>
                  <a:schemeClr val="tx1"/>
                </a:solidFill>
                <a:ea typeface="华文中宋" pitchFamily="2" charset="-122"/>
              </a:rPr>
              <a:t>设备的“发送数据寄存器”</a:t>
            </a:r>
            <a:r>
              <a:rPr lang="en-US" altLang="zh-CN" sz="2400">
                <a:solidFill>
                  <a:schemeClr val="tx1"/>
                </a:solidFill>
                <a:ea typeface="华文中宋" pitchFamily="2" charset="-122"/>
              </a:rPr>
              <a:t>SPTDATn</a:t>
            </a:r>
            <a:r>
              <a:rPr lang="zh-CN" altLang="en-US" sz="2400">
                <a:solidFill>
                  <a:schemeClr val="tx1"/>
                </a:solidFill>
                <a:ea typeface="华文中宋" pitchFamily="2" charset="-122"/>
              </a:rPr>
              <a:t>。</a:t>
            </a:r>
          </a:p>
        </p:txBody>
      </p:sp>
    </p:spTree>
    <p:extLst>
      <p:ext uri="{BB962C8B-B14F-4D97-AF65-F5344CB8AC3E}">
        <p14:creationId xmlns:p14="http://schemas.microsoft.com/office/powerpoint/2010/main" val="4051859279"/>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98" name="Rectangle 46"/>
          <p:cNvSpPr>
            <a:spLocks noChangeArrowheads="1"/>
          </p:cNvSpPr>
          <p:nvPr/>
        </p:nvSpPr>
        <p:spPr bwMode="auto">
          <a:xfrm>
            <a:off x="431800" y="368300"/>
            <a:ext cx="83820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defRPr/>
            </a:pPr>
            <a:r>
              <a:rPr lang="en-US" altLang="zh-CN" sz="3200" dirty="0">
                <a:solidFill>
                  <a:srgbClr val="FF0000"/>
                </a:solidFill>
                <a:effectLst>
                  <a:outerShdw blurRad="38100" dist="38100" dir="2700000" algn="tl">
                    <a:srgbClr val="000000">
                      <a:alpha val="43137"/>
                    </a:srgbClr>
                  </a:outerShdw>
                </a:effectLst>
                <a:ea typeface="华文中宋" pitchFamily="2" charset="-122"/>
              </a:rPr>
              <a:t>SPI</a:t>
            </a:r>
            <a:r>
              <a:rPr lang="zh-CN" altLang="en-US" sz="3200" dirty="0">
                <a:solidFill>
                  <a:srgbClr val="FF0000"/>
                </a:solidFill>
                <a:effectLst>
                  <a:outerShdw blurRad="38100" dist="38100" dir="2700000" algn="tl">
                    <a:srgbClr val="000000">
                      <a:alpha val="43137"/>
                    </a:srgbClr>
                  </a:outerShdw>
                </a:effectLst>
                <a:ea typeface="华文中宋" pitchFamily="2" charset="-122"/>
              </a:rPr>
              <a:t>接收数据寄存器（</a:t>
            </a:r>
            <a:r>
              <a:rPr lang="en-US" altLang="zh-CN" sz="3200" dirty="0">
                <a:solidFill>
                  <a:srgbClr val="FF0000"/>
                </a:solidFill>
                <a:effectLst>
                  <a:outerShdw blurRad="38100" dist="38100" dir="2700000" algn="tl">
                    <a:srgbClr val="000000">
                      <a:alpha val="43137"/>
                    </a:srgbClr>
                  </a:outerShdw>
                </a:effectLst>
                <a:ea typeface="华文中宋" pitchFamily="2" charset="-122"/>
              </a:rPr>
              <a:t>SPRDAT</a:t>
            </a:r>
            <a:r>
              <a:rPr lang="zh-CN" altLang="en-US" sz="3200" dirty="0">
                <a:solidFill>
                  <a:srgbClr val="FF0000"/>
                </a:solidFill>
                <a:effectLst>
                  <a:outerShdw blurRad="38100" dist="38100" dir="2700000" algn="tl">
                    <a:srgbClr val="000000">
                      <a:alpha val="43137"/>
                    </a:srgbClr>
                  </a:outerShdw>
                </a:effectLst>
                <a:ea typeface="华文中宋" pitchFamily="2" charset="-122"/>
              </a:rPr>
              <a:t>）</a:t>
            </a:r>
            <a:endParaRPr lang="zh-CN" altLang="en-US" dirty="0">
              <a:solidFill>
                <a:srgbClr val="FF0000"/>
              </a:solidFill>
              <a:effectLst>
                <a:outerShdw blurRad="38100" dist="38100" dir="2700000" algn="tl">
                  <a:srgbClr val="000000">
                    <a:alpha val="43137"/>
                  </a:srgbClr>
                </a:outerShdw>
              </a:effectLst>
              <a:ea typeface="华文中宋" pitchFamily="2" charset="-122"/>
            </a:endParaRPr>
          </a:p>
        </p:txBody>
      </p:sp>
      <p:graphicFrame>
        <p:nvGraphicFramePr>
          <p:cNvPr id="381999" name="Group 47"/>
          <p:cNvGraphicFramePr>
            <a:graphicFrameLocks noGrp="1"/>
          </p:cNvGraphicFramePr>
          <p:nvPr/>
        </p:nvGraphicFramePr>
        <p:xfrm>
          <a:off x="298450" y="1484313"/>
          <a:ext cx="8569325" cy="1317626"/>
        </p:xfrm>
        <a:graphic>
          <a:graphicData uri="http://schemas.openxmlformats.org/drawingml/2006/table">
            <a:tbl>
              <a:tblPr/>
              <a:tblGrid>
                <a:gridCol w="1511300"/>
                <a:gridCol w="1657350"/>
                <a:gridCol w="719138"/>
                <a:gridCol w="3097212"/>
                <a:gridCol w="1584325"/>
              </a:tblGrid>
              <a:tr h="4595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Register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Address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R/W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Description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Reset Value </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SPRDAT0</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0x59000014</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SPI0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接收数据寄存器</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4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SPRDAT1</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0x59000034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SPI1 </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接收数据寄存器</a:t>
                      </a: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788" marB="467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82025" name="Group 73"/>
          <p:cNvGraphicFramePr>
            <a:graphicFrameLocks noGrp="1"/>
          </p:cNvGraphicFramePr>
          <p:nvPr/>
        </p:nvGraphicFramePr>
        <p:xfrm>
          <a:off x="298450" y="2959100"/>
          <a:ext cx="8569325" cy="887820"/>
        </p:xfrm>
        <a:graphic>
          <a:graphicData uri="http://schemas.openxmlformats.org/drawingml/2006/table">
            <a:tbl>
              <a:tblPr/>
              <a:tblGrid>
                <a:gridCol w="2449513"/>
                <a:gridCol w="827087"/>
                <a:gridCol w="4284663"/>
                <a:gridCol w="1008062"/>
              </a:tblGrid>
              <a:tr h="458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字段名 </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位</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意    义 </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初值 </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Tx data</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7:0</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  SPI</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所接收的</a:t>
                      </a: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rPr>
                        <a:t>8</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rPr>
                        <a:t>位数据</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p>
                  </a:txBody>
                  <a:tcPr marL="0" marR="0" marT="46695" marB="46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8958" name="Rectangle 91"/>
          <p:cNvSpPr>
            <a:spLocks noChangeArrowheads="1"/>
          </p:cNvSpPr>
          <p:nvPr/>
        </p:nvSpPr>
        <p:spPr bwMode="auto">
          <a:xfrm>
            <a:off x="420688" y="4113213"/>
            <a:ext cx="8382000" cy="226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a:ea typeface="华文中宋" pitchFamily="2" charset="-122"/>
              </a:rPr>
              <a:t>		</a:t>
            </a:r>
            <a:r>
              <a:rPr lang="zh-CN" altLang="en-US" sz="3200">
                <a:solidFill>
                  <a:srgbClr val="000099"/>
                </a:solidFill>
                <a:ea typeface="华文中宋" pitchFamily="2" charset="-122"/>
              </a:rPr>
              <a:t>提示：</a:t>
            </a:r>
            <a:r>
              <a:rPr lang="zh-CN" altLang="en-US" sz="3200">
                <a:ea typeface="华文中宋" pitchFamily="2" charset="-122"/>
              </a:rPr>
              <a:t>在同时双向传输时，启动发送后，应该先读取数据，然后再发送数据。</a:t>
            </a:r>
          </a:p>
        </p:txBody>
      </p:sp>
    </p:spTree>
    <p:extLst>
      <p:ext uri="{BB962C8B-B14F-4D97-AF65-F5344CB8AC3E}">
        <p14:creationId xmlns:p14="http://schemas.microsoft.com/office/powerpoint/2010/main" val="2451599425"/>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a:xfrm>
            <a:off x="457200" y="333375"/>
            <a:ext cx="8382000" cy="6372225"/>
          </a:xfrm>
        </p:spPr>
        <p:txBody>
          <a:bodyPr/>
          <a:lstStyle/>
          <a:p>
            <a:pPr algn="ctr">
              <a:buFontTx/>
              <a:buNone/>
              <a:defRPr/>
            </a:pPr>
            <a:r>
              <a:rPr lang="en-US" altLang="zh-CN" sz="3600" b="1" dirty="0" smtClean="0">
                <a:solidFill>
                  <a:srgbClr val="FF0000"/>
                </a:solidFill>
                <a:effectLst>
                  <a:outerShdw blurRad="38100" dist="38100" dir="2700000" algn="tl">
                    <a:srgbClr val="000000">
                      <a:alpha val="43137"/>
                    </a:srgbClr>
                  </a:outerShdw>
                </a:effectLst>
                <a:ea typeface="华文中宋" pitchFamily="2" charset="-122"/>
              </a:rPr>
              <a:t>SPI</a:t>
            </a:r>
            <a:r>
              <a:rPr lang="zh-CN" altLang="en-US" sz="3600" b="1" dirty="0">
                <a:solidFill>
                  <a:srgbClr val="FF0000"/>
                </a:solidFill>
                <a:effectLst>
                  <a:outerShdw blurRad="38100" dist="38100" dir="2700000" algn="tl">
                    <a:srgbClr val="000000">
                      <a:alpha val="43137"/>
                    </a:srgbClr>
                  </a:outerShdw>
                </a:effectLst>
                <a:ea typeface="华文中宋" pitchFamily="2" charset="-122"/>
              </a:rPr>
              <a:t>应用方法</a:t>
            </a:r>
          </a:p>
          <a:p>
            <a:pPr>
              <a:buFontTx/>
              <a:buNone/>
              <a:defRPr/>
            </a:pPr>
            <a:endParaRPr lang="zh-CN" altLang="en-US" sz="900" b="1" dirty="0">
              <a:ea typeface="华文中宋" pitchFamily="2" charset="-122"/>
            </a:endParaRPr>
          </a:p>
          <a:p>
            <a:pPr>
              <a:buFont typeface="Wingdings" pitchFamily="2" charset="2"/>
              <a:buChar char="Ø"/>
              <a:defRPr/>
            </a:pPr>
            <a:r>
              <a:rPr lang="zh-CN" altLang="en-US" b="1" dirty="0" smtClean="0">
                <a:solidFill>
                  <a:srgbClr val="3333FF"/>
                </a:solidFill>
                <a:ea typeface="华文中宋" pitchFamily="2" charset="-122"/>
              </a:rPr>
              <a:t>一般</a:t>
            </a:r>
            <a:r>
              <a:rPr lang="zh-CN" altLang="en-US" b="1" dirty="0">
                <a:solidFill>
                  <a:srgbClr val="3333FF"/>
                </a:solidFill>
                <a:ea typeface="华文中宋" pitchFamily="2" charset="-122"/>
              </a:rPr>
              <a:t>操作</a:t>
            </a:r>
            <a:r>
              <a:rPr lang="zh-CN" altLang="en-US" b="1" dirty="0" smtClean="0">
                <a:solidFill>
                  <a:srgbClr val="3333FF"/>
                </a:solidFill>
                <a:ea typeface="华文中宋" pitchFamily="2" charset="-122"/>
              </a:rPr>
              <a:t>步骤</a:t>
            </a:r>
            <a:endParaRPr lang="en-US" altLang="zh-CN" b="1" dirty="0" smtClean="0">
              <a:solidFill>
                <a:srgbClr val="3333FF"/>
              </a:solidFill>
              <a:ea typeface="华文中宋" pitchFamily="2" charset="-122"/>
            </a:endParaRPr>
          </a:p>
          <a:p>
            <a:pPr marL="0" indent="0">
              <a:buFontTx/>
              <a:buNone/>
              <a:defRPr/>
            </a:pPr>
            <a:endParaRPr lang="zh-CN" altLang="en-US" b="1" dirty="0">
              <a:solidFill>
                <a:srgbClr val="3333FF"/>
              </a:solidFill>
              <a:ea typeface="华文中宋" pitchFamily="2" charset="-122"/>
            </a:endParaRPr>
          </a:p>
          <a:p>
            <a:pPr>
              <a:buFontTx/>
              <a:buNone/>
              <a:defRPr/>
            </a:pPr>
            <a:r>
              <a:rPr lang="zh-CN" altLang="en-US" b="1" dirty="0">
                <a:ea typeface="华文中宋" pitchFamily="2" charset="-122"/>
              </a:rPr>
              <a:t>		如果</a:t>
            </a:r>
            <a:r>
              <a:rPr lang="en-US" altLang="zh-CN" b="1" dirty="0">
                <a:ea typeface="华文中宋" pitchFamily="2" charset="-122"/>
              </a:rPr>
              <a:t>SPI</a:t>
            </a:r>
            <a:r>
              <a:rPr lang="zh-CN" altLang="en-US" b="1" dirty="0">
                <a:ea typeface="华文中宋" pitchFamily="2" charset="-122"/>
              </a:rPr>
              <a:t>控制寄存器</a:t>
            </a:r>
            <a:r>
              <a:rPr lang="en-US" altLang="zh-CN" b="1" dirty="0">
                <a:ea typeface="华文中宋" pitchFamily="2" charset="-122"/>
              </a:rPr>
              <a:t>SPCON</a:t>
            </a:r>
            <a:r>
              <a:rPr lang="zh-CN" altLang="en-US" b="1" dirty="0">
                <a:ea typeface="华文中宋" pitchFamily="2" charset="-122"/>
              </a:rPr>
              <a:t>已经设置过，则写数据发送寄存器</a:t>
            </a:r>
            <a:r>
              <a:rPr lang="en-US" altLang="zh-CN" b="1" dirty="0">
                <a:ea typeface="华文中宋" pitchFamily="2" charset="-122"/>
              </a:rPr>
              <a:t>SPTDAT</a:t>
            </a:r>
            <a:r>
              <a:rPr lang="zh-CN" altLang="en-US" b="1" dirty="0">
                <a:ea typeface="华文中宋" pitchFamily="2" charset="-122"/>
              </a:rPr>
              <a:t>启动发送</a:t>
            </a:r>
            <a:r>
              <a:rPr lang="zh-CN" altLang="en-US" b="1" dirty="0" smtClean="0">
                <a:ea typeface="华文中宋" pitchFamily="2" charset="-122"/>
              </a:rPr>
              <a:t>。如，对</a:t>
            </a:r>
            <a:r>
              <a:rPr lang="en-US" altLang="zh-CN" b="1" dirty="0" smtClean="0">
                <a:ea typeface="华文中宋" pitchFamily="2" charset="-122"/>
              </a:rPr>
              <a:t>SPI</a:t>
            </a:r>
            <a:r>
              <a:rPr lang="zh-CN" altLang="en-US" b="1" dirty="0" smtClean="0">
                <a:ea typeface="华文中宋" pitchFamily="2" charset="-122"/>
              </a:rPr>
              <a:t>卡操作</a:t>
            </a:r>
            <a:r>
              <a:rPr lang="zh-CN" altLang="en-US" b="1" dirty="0">
                <a:ea typeface="华文中宋" pitchFamily="2" charset="-122"/>
              </a:rPr>
              <a:t>步骤如下：</a:t>
            </a:r>
          </a:p>
          <a:p>
            <a:pPr>
              <a:buFontTx/>
              <a:buNone/>
              <a:defRPr/>
            </a:pPr>
            <a:r>
              <a:rPr lang="zh-CN" altLang="en-US" b="1" dirty="0">
                <a:ea typeface="华文中宋" pitchFamily="2" charset="-122"/>
              </a:rPr>
              <a:t>		（</a:t>
            </a:r>
            <a:r>
              <a:rPr lang="en-US" altLang="zh-CN" b="1" dirty="0">
                <a:ea typeface="华文中宋" pitchFamily="2" charset="-122"/>
              </a:rPr>
              <a:t>1</a:t>
            </a:r>
            <a:r>
              <a:rPr lang="zh-CN" altLang="en-US" b="1" dirty="0">
                <a:ea typeface="华文中宋" pitchFamily="2" charset="-122"/>
              </a:rPr>
              <a:t>）设置预分频寄存器</a:t>
            </a:r>
            <a:r>
              <a:rPr lang="en-US" altLang="zh-CN" b="1" dirty="0">
                <a:ea typeface="华文中宋" pitchFamily="2" charset="-122"/>
              </a:rPr>
              <a:t>SPPRE</a:t>
            </a:r>
            <a:r>
              <a:rPr lang="zh-CN" altLang="en-US" b="1" dirty="0">
                <a:ea typeface="华文中宋" pitchFamily="2" charset="-122"/>
              </a:rPr>
              <a:t>；</a:t>
            </a:r>
          </a:p>
          <a:p>
            <a:pPr>
              <a:buFontTx/>
              <a:buNone/>
              <a:defRPr/>
            </a:pPr>
            <a:r>
              <a:rPr lang="zh-CN" altLang="en-US" b="1" dirty="0">
                <a:ea typeface="华文中宋" pitchFamily="2" charset="-122"/>
              </a:rPr>
              <a:t>		（</a:t>
            </a:r>
            <a:r>
              <a:rPr lang="en-US" altLang="zh-CN" b="1" dirty="0">
                <a:ea typeface="华文中宋" pitchFamily="2" charset="-122"/>
              </a:rPr>
              <a:t>2</a:t>
            </a:r>
            <a:r>
              <a:rPr lang="zh-CN" altLang="en-US" b="1" dirty="0">
                <a:ea typeface="华文中宋" pitchFamily="2" charset="-122"/>
              </a:rPr>
              <a:t>）设置控制寄存器</a:t>
            </a:r>
            <a:r>
              <a:rPr lang="en-US" altLang="zh-CN" b="1" dirty="0">
                <a:ea typeface="华文中宋" pitchFamily="2" charset="-122"/>
              </a:rPr>
              <a:t>SPCON</a:t>
            </a:r>
            <a:r>
              <a:rPr lang="zh-CN" altLang="en-US" b="1" dirty="0">
                <a:ea typeface="华文中宋" pitchFamily="2" charset="-122"/>
              </a:rPr>
              <a:t>；</a:t>
            </a:r>
          </a:p>
          <a:p>
            <a:pPr>
              <a:buFontTx/>
              <a:buNone/>
              <a:defRPr/>
            </a:pPr>
            <a:r>
              <a:rPr lang="zh-CN" altLang="en-US" b="1" dirty="0">
                <a:ea typeface="华文中宋" pitchFamily="2" charset="-122"/>
              </a:rPr>
              <a:t>		（</a:t>
            </a:r>
            <a:r>
              <a:rPr lang="en-US" altLang="zh-CN" b="1" dirty="0">
                <a:ea typeface="华文中宋" pitchFamily="2" charset="-122"/>
              </a:rPr>
              <a:t>3</a:t>
            </a:r>
            <a:r>
              <a:rPr lang="zh-CN" altLang="en-US" b="1" dirty="0">
                <a:ea typeface="华文中宋" pitchFamily="2" charset="-122"/>
              </a:rPr>
              <a:t>）设置一个</a:t>
            </a:r>
            <a:r>
              <a:rPr lang="en-US" altLang="zh-CN" b="1" dirty="0">
                <a:ea typeface="华文中宋" pitchFamily="2" charset="-122"/>
              </a:rPr>
              <a:t>GPIO</a:t>
            </a:r>
            <a:r>
              <a:rPr lang="zh-CN" altLang="en-US" b="1" dirty="0">
                <a:ea typeface="华文中宋" pitchFamily="2" charset="-122"/>
              </a:rPr>
              <a:t>引脚，使选中的</a:t>
            </a:r>
            <a:r>
              <a:rPr lang="en-US" altLang="zh-CN" b="1" dirty="0">
                <a:ea typeface="华文中宋" pitchFamily="2" charset="-122"/>
              </a:rPr>
              <a:t>MMC</a:t>
            </a:r>
            <a:r>
              <a:rPr lang="zh-CN" altLang="en-US" b="1" dirty="0">
                <a:ea typeface="华文中宋" pitchFamily="2" charset="-122"/>
              </a:rPr>
              <a:t>或</a:t>
            </a:r>
            <a:r>
              <a:rPr lang="en-US" altLang="zh-CN" b="1" dirty="0">
                <a:ea typeface="华文中宋" pitchFamily="2" charset="-122"/>
              </a:rPr>
              <a:t>SD</a:t>
            </a:r>
            <a:r>
              <a:rPr lang="zh-CN" altLang="en-US" b="1" dirty="0">
                <a:ea typeface="华文中宋" pitchFamily="2" charset="-122"/>
              </a:rPr>
              <a:t>卡的片选信号</a:t>
            </a:r>
            <a:r>
              <a:rPr lang="en-US" altLang="zh-CN" b="1" dirty="0" err="1">
                <a:ea typeface="华文中宋" pitchFamily="2" charset="-122"/>
              </a:rPr>
              <a:t>nSS</a:t>
            </a:r>
            <a:r>
              <a:rPr lang="zh-CN" altLang="en-US" b="1" dirty="0">
                <a:ea typeface="华文中宋" pitchFamily="2" charset="-122"/>
              </a:rPr>
              <a:t>有效；</a:t>
            </a:r>
          </a:p>
          <a:p>
            <a:pPr>
              <a:buFontTx/>
              <a:buNone/>
              <a:defRPr/>
            </a:pPr>
            <a:r>
              <a:rPr lang="zh-CN" altLang="en-US" b="1" dirty="0">
                <a:ea typeface="华文中宋" pitchFamily="2" charset="-122"/>
              </a:rPr>
              <a:t>		（</a:t>
            </a:r>
            <a:r>
              <a:rPr lang="en-US" altLang="zh-CN" b="1" dirty="0">
                <a:ea typeface="华文中宋" pitchFamily="2" charset="-122"/>
              </a:rPr>
              <a:t>4</a:t>
            </a:r>
            <a:r>
              <a:rPr lang="zh-CN" altLang="en-US" b="1" dirty="0">
                <a:ea typeface="华文中宋" pitchFamily="2" charset="-122"/>
              </a:rPr>
              <a:t>）向数据发送寄存器</a:t>
            </a:r>
            <a:r>
              <a:rPr lang="en-US" altLang="zh-CN" b="1" dirty="0">
                <a:ea typeface="华文中宋" pitchFamily="2" charset="-122"/>
              </a:rPr>
              <a:t>SPTDAT</a:t>
            </a:r>
            <a:r>
              <a:rPr lang="zh-CN" altLang="en-US" b="1" dirty="0">
                <a:ea typeface="华文中宋" pitchFamily="2" charset="-122"/>
              </a:rPr>
              <a:t>写</a:t>
            </a:r>
            <a:r>
              <a:rPr lang="en-US" altLang="zh-CN" b="1" dirty="0">
                <a:ea typeface="华文中宋" pitchFamily="2" charset="-122"/>
              </a:rPr>
              <a:t>10</a:t>
            </a:r>
            <a:r>
              <a:rPr lang="zh-CN" altLang="en-US" b="1" dirty="0">
                <a:ea typeface="华文中宋" pitchFamily="2" charset="-122"/>
              </a:rPr>
              <a:t>次</a:t>
            </a:r>
            <a:r>
              <a:rPr lang="en-US" altLang="zh-CN" b="1" dirty="0">
                <a:ea typeface="华文中宋" pitchFamily="2" charset="-122"/>
              </a:rPr>
              <a:t>0xFF</a:t>
            </a:r>
            <a:r>
              <a:rPr lang="zh-CN" altLang="en-US" b="1" dirty="0">
                <a:ea typeface="华文中宋" pitchFamily="2" charset="-122"/>
              </a:rPr>
              <a:t>，对</a:t>
            </a:r>
            <a:r>
              <a:rPr lang="en-US" altLang="zh-CN" b="1" dirty="0">
                <a:ea typeface="华文中宋" pitchFamily="2" charset="-122"/>
              </a:rPr>
              <a:t>MMC</a:t>
            </a:r>
            <a:r>
              <a:rPr lang="zh-CN" altLang="en-US" b="1" dirty="0">
                <a:ea typeface="华文中宋" pitchFamily="2" charset="-122"/>
              </a:rPr>
              <a:t>或</a:t>
            </a:r>
            <a:r>
              <a:rPr lang="en-US" altLang="zh-CN" b="1" dirty="0">
                <a:ea typeface="华文中宋" pitchFamily="2" charset="-122"/>
              </a:rPr>
              <a:t>SD</a:t>
            </a:r>
            <a:r>
              <a:rPr lang="zh-CN" altLang="en-US" b="1" dirty="0">
                <a:ea typeface="华文中宋" pitchFamily="2" charset="-122"/>
              </a:rPr>
              <a:t>卡初始化；</a:t>
            </a:r>
          </a:p>
          <a:p>
            <a:pPr>
              <a:buFontTx/>
              <a:buNone/>
              <a:defRPr/>
            </a:pPr>
            <a:r>
              <a:rPr lang="zh-CN" altLang="en-US" b="1" dirty="0">
                <a:ea typeface="华文中宋" pitchFamily="2" charset="-122"/>
              </a:rPr>
              <a:t>		</a:t>
            </a:r>
            <a:r>
              <a:rPr lang="zh-CN" altLang="en-US" b="1" dirty="0">
                <a:solidFill>
                  <a:srgbClr val="CC0099"/>
                </a:solidFill>
                <a:ea typeface="华文中宋" pitchFamily="2" charset="-122"/>
              </a:rPr>
              <a:t>（</a:t>
            </a:r>
            <a:r>
              <a:rPr lang="en-US" altLang="zh-CN" b="1" dirty="0">
                <a:solidFill>
                  <a:srgbClr val="CC0099"/>
                </a:solidFill>
                <a:ea typeface="华文中宋" pitchFamily="2" charset="-122"/>
              </a:rPr>
              <a:t>5</a:t>
            </a:r>
            <a:r>
              <a:rPr lang="zh-CN" altLang="en-US" b="1" dirty="0">
                <a:solidFill>
                  <a:srgbClr val="CC0099"/>
                </a:solidFill>
                <a:ea typeface="华文中宋" pitchFamily="2" charset="-122"/>
              </a:rPr>
              <a:t>）发送数据：</a:t>
            </a:r>
            <a:r>
              <a:rPr lang="zh-CN" altLang="en-US" b="1" dirty="0">
                <a:ea typeface="华文中宋" pitchFamily="2" charset="-122"/>
              </a:rPr>
              <a:t>先要查询</a:t>
            </a:r>
            <a:r>
              <a:rPr lang="en-US" altLang="zh-CN" b="1" dirty="0" err="1">
                <a:ea typeface="华文中宋" pitchFamily="2" charset="-122"/>
              </a:rPr>
              <a:t>Tx</a:t>
            </a:r>
            <a:r>
              <a:rPr lang="en-US" altLang="zh-CN" b="1" dirty="0">
                <a:ea typeface="华文中宋" pitchFamily="2" charset="-122"/>
              </a:rPr>
              <a:t>/Rx REDY</a:t>
            </a:r>
            <a:r>
              <a:rPr lang="zh-CN" altLang="en-US" b="1" dirty="0">
                <a:ea typeface="华文中宋" pitchFamily="2" charset="-122"/>
              </a:rPr>
              <a:t>是否为</a:t>
            </a:r>
            <a:r>
              <a:rPr lang="en-US" altLang="zh-CN" b="1" dirty="0">
                <a:ea typeface="华文中宋" pitchFamily="2" charset="-122"/>
              </a:rPr>
              <a:t>1</a:t>
            </a:r>
            <a:r>
              <a:rPr lang="zh-CN" altLang="en-US" b="1" dirty="0">
                <a:ea typeface="华文中宋" pitchFamily="2" charset="-122"/>
              </a:rPr>
              <a:t>，然后向数据发送寄存器</a:t>
            </a:r>
            <a:r>
              <a:rPr lang="en-US" altLang="zh-CN" b="1" dirty="0">
                <a:ea typeface="华文中宋" pitchFamily="2" charset="-122"/>
              </a:rPr>
              <a:t>SPTDAT</a:t>
            </a:r>
            <a:r>
              <a:rPr lang="zh-CN" altLang="en-US" b="1" dirty="0">
                <a:ea typeface="华文中宋" pitchFamily="2" charset="-122"/>
              </a:rPr>
              <a:t>写数据；</a:t>
            </a:r>
          </a:p>
        </p:txBody>
      </p:sp>
    </p:spTree>
    <p:extLst>
      <p:ext uri="{BB962C8B-B14F-4D97-AF65-F5344CB8AC3E}">
        <p14:creationId xmlns:p14="http://schemas.microsoft.com/office/powerpoint/2010/main" val="3829040736"/>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457200" y="1484313"/>
            <a:ext cx="8382000" cy="5221287"/>
          </a:xfrm>
        </p:spPr>
        <p:txBody>
          <a:bodyPr/>
          <a:lstStyle/>
          <a:p>
            <a:pPr>
              <a:buFontTx/>
              <a:buNone/>
            </a:pPr>
            <a:r>
              <a:rPr lang="en-US" altLang="zh-CN" b="1" dirty="0" smtClean="0">
                <a:ea typeface="华文中宋" pitchFamily="2" charset="-122"/>
              </a:rPr>
              <a:t>		</a:t>
            </a:r>
            <a:r>
              <a:rPr lang="zh-CN" altLang="en-US" b="1" dirty="0" smtClean="0">
                <a:solidFill>
                  <a:srgbClr val="CC0099"/>
                </a:solidFill>
                <a:ea typeface="华文中宋" pitchFamily="2" charset="-122"/>
              </a:rPr>
              <a:t>（</a:t>
            </a:r>
            <a:r>
              <a:rPr lang="en-US" altLang="zh-CN" b="1" dirty="0" smtClean="0">
                <a:solidFill>
                  <a:srgbClr val="CC0099"/>
                </a:solidFill>
                <a:ea typeface="华文中宋" pitchFamily="2" charset="-122"/>
              </a:rPr>
              <a:t>6</a:t>
            </a:r>
            <a:r>
              <a:rPr lang="zh-CN" altLang="en-US" b="1" dirty="0" smtClean="0">
                <a:solidFill>
                  <a:srgbClr val="CC0099"/>
                </a:solidFill>
                <a:ea typeface="华文中宋" pitchFamily="2" charset="-122"/>
              </a:rPr>
              <a:t>）接收数据：</a:t>
            </a:r>
          </a:p>
          <a:p>
            <a:pPr>
              <a:buFontTx/>
              <a:buNone/>
            </a:pPr>
            <a:r>
              <a:rPr lang="zh-CN" altLang="en-US" b="1" dirty="0" smtClean="0">
                <a:ea typeface="华文中宋" pitchFamily="2" charset="-122"/>
              </a:rPr>
              <a:t>		</a:t>
            </a:r>
            <a:r>
              <a:rPr lang="zh-CN" altLang="en-US" b="1" dirty="0" smtClean="0">
                <a:solidFill>
                  <a:srgbClr val="000099"/>
                </a:solidFill>
                <a:ea typeface="华文中宋" pitchFamily="2" charset="-122"/>
              </a:rPr>
              <a:t>一般方式（</a:t>
            </a:r>
            <a:r>
              <a:rPr lang="zh-CN" altLang="en-US" b="1" dirty="0" smtClean="0">
                <a:ea typeface="华文中宋" pitchFamily="2" charset="-122"/>
              </a:rPr>
              <a:t>同时收发，</a:t>
            </a:r>
            <a:r>
              <a:rPr lang="en-US" altLang="zh-CN" b="1" dirty="0" smtClean="0">
                <a:ea typeface="华文中宋" pitchFamily="2" charset="-122"/>
              </a:rPr>
              <a:t>TAGD=0</a:t>
            </a:r>
            <a:r>
              <a:rPr lang="zh-CN" altLang="en-US" b="1" dirty="0" smtClean="0">
                <a:ea typeface="华文中宋" pitchFamily="2" charset="-122"/>
              </a:rPr>
              <a:t>）：向数据发送寄存器</a:t>
            </a:r>
            <a:r>
              <a:rPr lang="en-US" altLang="zh-CN" b="1" dirty="0" smtClean="0">
                <a:ea typeface="华文中宋" pitchFamily="2" charset="-122"/>
              </a:rPr>
              <a:t>SPTDAT</a:t>
            </a:r>
            <a:r>
              <a:rPr lang="zh-CN" altLang="en-US" b="1" dirty="0" smtClean="0">
                <a:ea typeface="华文中宋" pitchFamily="2" charset="-122"/>
              </a:rPr>
              <a:t>写</a:t>
            </a:r>
            <a:r>
              <a:rPr lang="en-US" altLang="zh-CN" b="1" dirty="0" smtClean="0">
                <a:ea typeface="华文中宋" pitchFamily="2" charset="-122"/>
              </a:rPr>
              <a:t>0xFF</a:t>
            </a:r>
            <a:r>
              <a:rPr lang="zh-CN" altLang="en-US" b="1" dirty="0" smtClean="0">
                <a:ea typeface="华文中宋" pitchFamily="2" charset="-122"/>
              </a:rPr>
              <a:t>，查询并确认</a:t>
            </a:r>
            <a:r>
              <a:rPr lang="en-US" altLang="zh-CN" b="1" dirty="0" smtClean="0">
                <a:ea typeface="华文中宋" pitchFamily="2" charset="-122"/>
              </a:rPr>
              <a:t>Rx REDY</a:t>
            </a:r>
            <a:r>
              <a:rPr lang="zh-CN" altLang="en-US" b="1" dirty="0" smtClean="0">
                <a:ea typeface="华文中宋" pitchFamily="2" charset="-122"/>
              </a:rPr>
              <a:t>为</a:t>
            </a:r>
            <a:r>
              <a:rPr lang="en-US" altLang="zh-CN" b="1" dirty="0" smtClean="0">
                <a:ea typeface="华文中宋" pitchFamily="2" charset="-122"/>
              </a:rPr>
              <a:t>1</a:t>
            </a:r>
            <a:r>
              <a:rPr lang="zh-CN" altLang="en-US" b="1" dirty="0" smtClean="0">
                <a:ea typeface="华文中宋" pitchFamily="2" charset="-122"/>
              </a:rPr>
              <a:t>，然后从数据接收寄存器中读取数据。</a:t>
            </a:r>
          </a:p>
          <a:p>
            <a:pPr>
              <a:buFontTx/>
              <a:buNone/>
            </a:pPr>
            <a:r>
              <a:rPr lang="zh-CN" altLang="en-US" b="1" dirty="0" smtClean="0">
                <a:ea typeface="华文中宋" pitchFamily="2" charset="-122"/>
              </a:rPr>
              <a:t>		</a:t>
            </a:r>
            <a:r>
              <a:rPr lang="zh-CN" altLang="en-US" b="1" dirty="0" smtClean="0">
                <a:solidFill>
                  <a:srgbClr val="000099"/>
                </a:solidFill>
                <a:ea typeface="华文中宋" pitchFamily="2" charset="-122"/>
              </a:rPr>
              <a:t>仅接收方式</a:t>
            </a:r>
            <a:r>
              <a:rPr lang="zh-CN" altLang="en-US" b="1" dirty="0" smtClean="0">
                <a:ea typeface="华文中宋" pitchFamily="2" charset="-122"/>
              </a:rPr>
              <a:t>（</a:t>
            </a:r>
            <a:r>
              <a:rPr lang="en-US" altLang="zh-CN" b="1" dirty="0" smtClean="0">
                <a:ea typeface="华文中宋" pitchFamily="2" charset="-122"/>
              </a:rPr>
              <a:t>TAGD=1</a:t>
            </a:r>
            <a:r>
              <a:rPr lang="zh-CN" altLang="en-US" b="1" dirty="0" smtClean="0">
                <a:ea typeface="华文中宋" pitchFamily="2" charset="-122"/>
              </a:rPr>
              <a:t>）：确认</a:t>
            </a:r>
            <a:r>
              <a:rPr lang="en-US" altLang="zh-CN" b="1" dirty="0" smtClean="0">
                <a:ea typeface="华文中宋" pitchFamily="2" charset="-122"/>
              </a:rPr>
              <a:t>Rx REDY</a:t>
            </a:r>
            <a:r>
              <a:rPr lang="zh-CN" altLang="en-US" b="1" dirty="0" smtClean="0">
                <a:ea typeface="华文中宋" pitchFamily="2" charset="-122"/>
              </a:rPr>
              <a:t>为</a:t>
            </a:r>
            <a:r>
              <a:rPr lang="en-US" altLang="zh-CN" b="1" dirty="0" smtClean="0">
                <a:ea typeface="华文中宋" pitchFamily="2" charset="-122"/>
              </a:rPr>
              <a:t>1</a:t>
            </a:r>
            <a:r>
              <a:rPr lang="zh-CN" altLang="en-US" b="1" dirty="0" smtClean="0">
                <a:ea typeface="华文中宋" pitchFamily="2" charset="-122"/>
              </a:rPr>
              <a:t>，然后从数据接收寄存器中读取数据。读取数据的同时启动一次发送。</a:t>
            </a:r>
          </a:p>
          <a:p>
            <a:pPr>
              <a:buFontTx/>
              <a:buNone/>
            </a:pPr>
            <a:r>
              <a:rPr lang="zh-CN" altLang="en-US" b="1" dirty="0" smtClean="0">
                <a:ea typeface="华文中宋" pitchFamily="2" charset="-122"/>
              </a:rPr>
              <a:t>		（</a:t>
            </a:r>
            <a:r>
              <a:rPr lang="en-US" altLang="zh-CN" b="1" dirty="0" smtClean="0">
                <a:ea typeface="华文中宋" pitchFamily="2" charset="-122"/>
              </a:rPr>
              <a:t>7</a:t>
            </a:r>
            <a:r>
              <a:rPr lang="zh-CN" altLang="en-US" b="1" dirty="0" smtClean="0">
                <a:ea typeface="华文中宋" pitchFamily="2" charset="-122"/>
              </a:rPr>
              <a:t>）设置</a:t>
            </a:r>
            <a:r>
              <a:rPr lang="en-US" altLang="zh-CN" b="1" dirty="0" smtClean="0">
                <a:ea typeface="华文中宋" pitchFamily="2" charset="-122"/>
              </a:rPr>
              <a:t>GPIO</a:t>
            </a:r>
            <a:r>
              <a:rPr lang="zh-CN" altLang="en-US" b="1" dirty="0" smtClean="0">
                <a:ea typeface="华文中宋" pitchFamily="2" charset="-122"/>
              </a:rPr>
              <a:t>引脚，使选中的</a:t>
            </a:r>
            <a:r>
              <a:rPr lang="en-US" altLang="zh-CN" b="1" dirty="0" smtClean="0">
                <a:ea typeface="华文中宋" pitchFamily="2" charset="-122"/>
              </a:rPr>
              <a:t>MMC</a:t>
            </a:r>
            <a:r>
              <a:rPr lang="zh-CN" altLang="en-US" b="1" dirty="0" smtClean="0">
                <a:ea typeface="华文中宋" pitchFamily="2" charset="-122"/>
              </a:rPr>
              <a:t>或</a:t>
            </a:r>
            <a:r>
              <a:rPr lang="en-US" altLang="zh-CN" b="1" dirty="0" smtClean="0">
                <a:ea typeface="华文中宋" pitchFamily="2" charset="-122"/>
              </a:rPr>
              <a:t>SD</a:t>
            </a:r>
            <a:r>
              <a:rPr lang="zh-CN" altLang="en-US" b="1" dirty="0" smtClean="0">
                <a:ea typeface="华文中宋" pitchFamily="2" charset="-122"/>
              </a:rPr>
              <a:t>卡的片选信号</a:t>
            </a:r>
            <a:r>
              <a:rPr lang="en-US" altLang="zh-CN" b="1" dirty="0" err="1" smtClean="0">
                <a:ea typeface="华文中宋" pitchFamily="2" charset="-122"/>
              </a:rPr>
              <a:t>nSS</a:t>
            </a:r>
            <a:r>
              <a:rPr lang="zh-CN" altLang="en-US" b="1" dirty="0" smtClean="0">
                <a:ea typeface="华文中宋" pitchFamily="2" charset="-122"/>
              </a:rPr>
              <a:t>无效，结束传输。</a:t>
            </a:r>
          </a:p>
        </p:txBody>
      </p:sp>
    </p:spTree>
    <p:extLst>
      <p:ext uri="{BB962C8B-B14F-4D97-AF65-F5344CB8AC3E}">
        <p14:creationId xmlns:p14="http://schemas.microsoft.com/office/powerpoint/2010/main" val="1527450068"/>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457200" y="836613"/>
            <a:ext cx="8362950" cy="5868987"/>
          </a:xfrm>
        </p:spPr>
        <p:txBody>
          <a:bodyPr/>
          <a:lstStyle/>
          <a:p>
            <a:pPr algn="ctr">
              <a:buFontTx/>
              <a:buNone/>
              <a:defRPr/>
            </a:pPr>
            <a:r>
              <a:rPr lang="en-US" altLang="zh-CN" sz="3200" b="1" dirty="0" smtClean="0">
                <a:solidFill>
                  <a:srgbClr val="FF0000"/>
                </a:solidFill>
                <a:effectLst>
                  <a:outerShdw blurRad="38100" dist="38100" dir="2700000" algn="tl">
                    <a:srgbClr val="000000">
                      <a:alpha val="43137"/>
                    </a:srgbClr>
                  </a:outerShdw>
                </a:effectLst>
                <a:ea typeface="华文中宋" pitchFamily="2" charset="-122"/>
              </a:rPr>
              <a:t>DMA</a:t>
            </a:r>
            <a:r>
              <a:rPr lang="zh-CN" altLang="en-US" sz="3200" b="1" dirty="0">
                <a:solidFill>
                  <a:srgbClr val="FF0000"/>
                </a:solidFill>
                <a:effectLst>
                  <a:outerShdw blurRad="38100" dist="38100" dir="2700000" algn="tl">
                    <a:srgbClr val="000000">
                      <a:alpha val="43137"/>
                    </a:srgbClr>
                  </a:outerShdw>
                </a:effectLst>
                <a:ea typeface="华文中宋" pitchFamily="2" charset="-122"/>
              </a:rPr>
              <a:t>模式</a:t>
            </a:r>
            <a:r>
              <a:rPr lang="zh-CN" altLang="en-US" sz="3200" b="1" dirty="0" smtClean="0">
                <a:solidFill>
                  <a:srgbClr val="FF0000"/>
                </a:solidFill>
                <a:effectLst>
                  <a:outerShdw blurRad="38100" dist="38100" dir="2700000" algn="tl">
                    <a:srgbClr val="000000">
                      <a:alpha val="43137"/>
                    </a:srgbClr>
                  </a:outerShdw>
                </a:effectLst>
                <a:ea typeface="华文中宋" pitchFamily="2" charset="-122"/>
              </a:rPr>
              <a:t>发送</a:t>
            </a:r>
            <a:endParaRPr lang="en-US" altLang="zh-CN" sz="3200" b="1" dirty="0" smtClean="0">
              <a:solidFill>
                <a:srgbClr val="FF0000"/>
              </a:solidFill>
              <a:effectLst>
                <a:outerShdw blurRad="38100" dist="38100" dir="2700000" algn="tl">
                  <a:srgbClr val="000000">
                    <a:alpha val="43137"/>
                  </a:srgbClr>
                </a:outerShdw>
              </a:effectLst>
              <a:ea typeface="华文中宋" pitchFamily="2" charset="-122"/>
            </a:endParaRPr>
          </a:p>
          <a:p>
            <a:pPr>
              <a:spcAft>
                <a:spcPts val="600"/>
              </a:spcAft>
              <a:buFontTx/>
              <a:buNone/>
              <a:defRPr/>
            </a:pPr>
            <a:endParaRPr lang="zh-CN" altLang="en-US" sz="900" b="1" dirty="0">
              <a:solidFill>
                <a:srgbClr val="006600"/>
              </a:solidFill>
              <a:ea typeface="华文中宋" pitchFamily="2" charset="-122"/>
            </a:endParaRPr>
          </a:p>
          <a:p>
            <a:pPr>
              <a:spcAft>
                <a:spcPts val="600"/>
              </a:spcAft>
              <a:buFontTx/>
              <a:buNone/>
              <a:defRPr/>
            </a:pPr>
            <a:r>
              <a:rPr lang="zh-CN" altLang="en-US" sz="2800" b="1" dirty="0">
                <a:ea typeface="华文中宋" pitchFamily="2" charset="-122"/>
              </a:rPr>
              <a:t>		</a:t>
            </a:r>
            <a:r>
              <a:rPr lang="zh-CN" altLang="en-US" b="1" dirty="0">
                <a:ea typeface="华文中宋" pitchFamily="2" charset="-122"/>
              </a:rPr>
              <a:t>对</a:t>
            </a:r>
            <a:r>
              <a:rPr lang="en-US" altLang="zh-CN" b="1" dirty="0">
                <a:ea typeface="华文中宋" pitchFamily="2" charset="-122"/>
              </a:rPr>
              <a:t>SPI</a:t>
            </a:r>
            <a:r>
              <a:rPr lang="zh-CN" altLang="en-US" b="1" dirty="0">
                <a:ea typeface="华文中宋" pitchFamily="2" charset="-122"/>
              </a:rPr>
              <a:t>的</a:t>
            </a:r>
            <a:r>
              <a:rPr lang="en-US" altLang="zh-CN" b="1" dirty="0">
                <a:ea typeface="华文中宋" pitchFamily="2" charset="-122"/>
              </a:rPr>
              <a:t>DMA</a:t>
            </a:r>
            <a:r>
              <a:rPr lang="zh-CN" altLang="en-US" b="1" dirty="0">
                <a:ea typeface="华文中宋" pitchFamily="2" charset="-122"/>
              </a:rPr>
              <a:t>模式发送操作步骤如下：</a:t>
            </a:r>
          </a:p>
          <a:p>
            <a:pPr>
              <a:spcAft>
                <a:spcPts val="600"/>
              </a:spcAft>
              <a:buFontTx/>
              <a:buNone/>
              <a:defRPr/>
            </a:pPr>
            <a:r>
              <a:rPr lang="zh-CN" altLang="en-US" b="1" dirty="0">
                <a:ea typeface="华文中宋" pitchFamily="2" charset="-122"/>
              </a:rPr>
              <a:t>		（</a:t>
            </a:r>
            <a:r>
              <a:rPr lang="en-US" altLang="zh-CN" b="1" dirty="0">
                <a:ea typeface="华文中宋" pitchFamily="2" charset="-122"/>
              </a:rPr>
              <a:t>1</a:t>
            </a:r>
            <a:r>
              <a:rPr lang="zh-CN" altLang="en-US" b="1" dirty="0">
                <a:ea typeface="华文中宋" pitchFamily="2" charset="-122"/>
              </a:rPr>
              <a:t>）设置预分频寄存器</a:t>
            </a:r>
            <a:r>
              <a:rPr lang="en-US" altLang="zh-CN" b="1" dirty="0">
                <a:ea typeface="华文中宋" pitchFamily="2" charset="-122"/>
              </a:rPr>
              <a:t>SPPRE</a:t>
            </a:r>
            <a:r>
              <a:rPr lang="zh-CN" altLang="en-US" b="1" dirty="0">
                <a:ea typeface="华文中宋" pitchFamily="2" charset="-122"/>
              </a:rPr>
              <a:t>；</a:t>
            </a:r>
          </a:p>
          <a:p>
            <a:pPr>
              <a:spcAft>
                <a:spcPts val="600"/>
              </a:spcAft>
              <a:buFontTx/>
              <a:buNone/>
              <a:defRPr/>
            </a:pPr>
            <a:r>
              <a:rPr lang="zh-CN" altLang="en-US" b="1" dirty="0">
                <a:ea typeface="华文中宋" pitchFamily="2" charset="-122"/>
              </a:rPr>
              <a:t>		（</a:t>
            </a:r>
            <a:r>
              <a:rPr lang="en-US" altLang="zh-CN" b="1" dirty="0">
                <a:ea typeface="华文中宋" pitchFamily="2" charset="-122"/>
              </a:rPr>
              <a:t>2</a:t>
            </a:r>
            <a:r>
              <a:rPr lang="zh-CN" altLang="en-US" b="1" dirty="0">
                <a:ea typeface="华文中宋" pitchFamily="2" charset="-122"/>
              </a:rPr>
              <a:t>）设置控制寄存器</a:t>
            </a:r>
            <a:r>
              <a:rPr lang="en-US" altLang="zh-CN" b="1" dirty="0">
                <a:ea typeface="华文中宋" pitchFamily="2" charset="-122"/>
              </a:rPr>
              <a:t>SPCON</a:t>
            </a:r>
            <a:r>
              <a:rPr lang="zh-CN" altLang="en-US" b="1" dirty="0">
                <a:ea typeface="华文中宋" pitchFamily="2" charset="-122"/>
              </a:rPr>
              <a:t>，并且设为</a:t>
            </a:r>
            <a:r>
              <a:rPr lang="en-US" altLang="zh-CN" b="1" dirty="0">
                <a:ea typeface="华文中宋" pitchFamily="2" charset="-122"/>
              </a:rPr>
              <a:t>DMA</a:t>
            </a:r>
            <a:r>
              <a:rPr lang="zh-CN" altLang="en-US" b="1" dirty="0">
                <a:ea typeface="华文中宋" pitchFamily="2" charset="-122"/>
              </a:rPr>
              <a:t>模式；</a:t>
            </a:r>
          </a:p>
          <a:p>
            <a:pPr>
              <a:spcAft>
                <a:spcPts val="600"/>
              </a:spcAft>
              <a:buFontTx/>
              <a:buNone/>
              <a:defRPr/>
            </a:pPr>
            <a:r>
              <a:rPr lang="zh-CN" altLang="en-US" b="1" dirty="0">
                <a:ea typeface="华文中宋" pitchFamily="2" charset="-122"/>
              </a:rPr>
              <a:t>		（</a:t>
            </a:r>
            <a:r>
              <a:rPr lang="en-US" altLang="zh-CN" b="1" dirty="0">
                <a:ea typeface="华文中宋" pitchFamily="2" charset="-122"/>
              </a:rPr>
              <a:t>3</a:t>
            </a:r>
            <a:r>
              <a:rPr lang="zh-CN" altLang="en-US" b="1" dirty="0">
                <a:ea typeface="华文中宋" pitchFamily="2" charset="-122"/>
              </a:rPr>
              <a:t>）</a:t>
            </a:r>
            <a:r>
              <a:rPr lang="en-US" altLang="zh-CN" b="1" dirty="0">
                <a:ea typeface="华文中宋" pitchFamily="2" charset="-122"/>
              </a:rPr>
              <a:t>SPI</a:t>
            </a:r>
            <a:r>
              <a:rPr lang="zh-CN" altLang="en-US" b="1" dirty="0">
                <a:ea typeface="华文中宋" pitchFamily="2" charset="-122"/>
              </a:rPr>
              <a:t>请求</a:t>
            </a:r>
            <a:r>
              <a:rPr lang="en-US" altLang="zh-CN" b="1" dirty="0">
                <a:ea typeface="华文中宋" pitchFamily="2" charset="-122"/>
              </a:rPr>
              <a:t>DMA</a:t>
            </a:r>
            <a:r>
              <a:rPr lang="zh-CN" altLang="en-US" b="1" dirty="0">
                <a:ea typeface="华文中宋" pitchFamily="2" charset="-122"/>
              </a:rPr>
              <a:t>服务；</a:t>
            </a:r>
          </a:p>
          <a:p>
            <a:pPr>
              <a:spcAft>
                <a:spcPts val="600"/>
              </a:spcAft>
              <a:buFontTx/>
              <a:buNone/>
              <a:defRPr/>
            </a:pPr>
            <a:r>
              <a:rPr lang="zh-CN" altLang="en-US" b="1" dirty="0">
                <a:ea typeface="华文中宋" pitchFamily="2" charset="-122"/>
              </a:rPr>
              <a:t>		（</a:t>
            </a:r>
            <a:r>
              <a:rPr lang="en-US" altLang="zh-CN" b="1" dirty="0">
                <a:ea typeface="华文中宋" pitchFamily="2" charset="-122"/>
              </a:rPr>
              <a:t>4</a:t>
            </a:r>
            <a:r>
              <a:rPr lang="zh-CN" altLang="en-US" b="1" dirty="0">
                <a:ea typeface="华文中宋" pitchFamily="2" charset="-122"/>
              </a:rPr>
              <a:t>）</a:t>
            </a:r>
            <a:r>
              <a:rPr lang="en-US" altLang="zh-CN" b="1" dirty="0">
                <a:ea typeface="华文中宋" pitchFamily="2" charset="-122"/>
              </a:rPr>
              <a:t>DMA</a:t>
            </a:r>
            <a:r>
              <a:rPr lang="zh-CN" altLang="en-US" b="1" dirty="0">
                <a:ea typeface="华文中宋" pitchFamily="2" charset="-122"/>
              </a:rPr>
              <a:t>发送</a:t>
            </a:r>
            <a:r>
              <a:rPr lang="en-US" altLang="zh-CN" b="1" dirty="0">
                <a:ea typeface="华文中宋" pitchFamily="2" charset="-122"/>
              </a:rPr>
              <a:t>1</a:t>
            </a:r>
            <a:r>
              <a:rPr lang="zh-CN" altLang="en-US" b="1" dirty="0">
                <a:ea typeface="华文中宋" pitchFamily="2" charset="-122"/>
              </a:rPr>
              <a:t>字节数据给</a:t>
            </a:r>
            <a:r>
              <a:rPr lang="en-US" altLang="zh-CN" b="1" dirty="0">
                <a:ea typeface="华文中宋" pitchFamily="2" charset="-122"/>
              </a:rPr>
              <a:t>SPI</a:t>
            </a:r>
            <a:r>
              <a:rPr lang="zh-CN" altLang="en-US" b="1" dirty="0">
                <a:ea typeface="华文中宋" pitchFamily="2" charset="-122"/>
              </a:rPr>
              <a:t>；</a:t>
            </a:r>
          </a:p>
          <a:p>
            <a:pPr>
              <a:spcAft>
                <a:spcPts val="600"/>
              </a:spcAft>
              <a:buFontTx/>
              <a:buNone/>
              <a:defRPr/>
            </a:pPr>
            <a:r>
              <a:rPr lang="zh-CN" altLang="en-US" b="1" dirty="0">
                <a:ea typeface="华文中宋" pitchFamily="2" charset="-122"/>
              </a:rPr>
              <a:t>		（</a:t>
            </a:r>
            <a:r>
              <a:rPr lang="en-US" altLang="zh-CN" b="1" dirty="0">
                <a:ea typeface="华文中宋" pitchFamily="2" charset="-122"/>
              </a:rPr>
              <a:t>5</a:t>
            </a:r>
            <a:r>
              <a:rPr lang="zh-CN" altLang="en-US" b="1" dirty="0">
                <a:ea typeface="华文中宋" pitchFamily="2" charset="-122"/>
              </a:rPr>
              <a:t>）</a:t>
            </a:r>
            <a:r>
              <a:rPr lang="en-US" altLang="zh-CN" b="1" dirty="0">
                <a:ea typeface="华文中宋" pitchFamily="2" charset="-122"/>
              </a:rPr>
              <a:t>SPI</a:t>
            </a:r>
            <a:r>
              <a:rPr lang="zh-CN" altLang="en-US" b="1" dirty="0">
                <a:ea typeface="华文中宋" pitchFamily="2" charset="-122"/>
              </a:rPr>
              <a:t>给卡发送数据；</a:t>
            </a:r>
          </a:p>
          <a:p>
            <a:pPr>
              <a:spcAft>
                <a:spcPts val="600"/>
              </a:spcAft>
              <a:buFontTx/>
              <a:buNone/>
              <a:defRPr/>
            </a:pPr>
            <a:r>
              <a:rPr lang="zh-CN" altLang="en-US" b="1" dirty="0">
                <a:ea typeface="华文中宋" pitchFamily="2" charset="-122"/>
              </a:rPr>
              <a:t>		（</a:t>
            </a:r>
            <a:r>
              <a:rPr lang="en-US" altLang="zh-CN" b="1" dirty="0">
                <a:ea typeface="华文中宋" pitchFamily="2" charset="-122"/>
              </a:rPr>
              <a:t>6</a:t>
            </a:r>
            <a:r>
              <a:rPr lang="zh-CN" altLang="en-US" b="1" dirty="0">
                <a:ea typeface="华文中宋" pitchFamily="2" charset="-122"/>
              </a:rPr>
              <a:t>）返回到（</a:t>
            </a:r>
            <a:r>
              <a:rPr lang="en-US" altLang="zh-CN" b="1" dirty="0">
                <a:ea typeface="华文中宋" pitchFamily="2" charset="-122"/>
              </a:rPr>
              <a:t>3</a:t>
            </a:r>
            <a:r>
              <a:rPr lang="zh-CN" altLang="en-US" b="1" dirty="0">
                <a:ea typeface="华文中宋" pitchFamily="2" charset="-122"/>
              </a:rPr>
              <a:t>），直到</a:t>
            </a:r>
            <a:r>
              <a:rPr lang="en-US" altLang="zh-CN" b="1" dirty="0">
                <a:ea typeface="华文中宋" pitchFamily="2" charset="-122"/>
              </a:rPr>
              <a:t>DMA</a:t>
            </a:r>
            <a:r>
              <a:rPr lang="zh-CN" altLang="en-US" b="1" dirty="0">
                <a:ea typeface="华文中宋" pitchFamily="2" charset="-122"/>
              </a:rPr>
              <a:t>的计数器为</a:t>
            </a:r>
            <a:r>
              <a:rPr lang="en-US" altLang="zh-CN" b="1" dirty="0">
                <a:ea typeface="华文中宋" pitchFamily="2" charset="-122"/>
              </a:rPr>
              <a:t>0</a:t>
            </a:r>
            <a:r>
              <a:rPr lang="zh-CN" altLang="en-US" b="1" dirty="0">
                <a:ea typeface="华文中宋" pitchFamily="2" charset="-122"/>
              </a:rPr>
              <a:t>；</a:t>
            </a:r>
          </a:p>
        </p:txBody>
      </p:sp>
    </p:spTree>
    <p:extLst>
      <p:ext uri="{BB962C8B-B14F-4D97-AF65-F5344CB8AC3E}">
        <p14:creationId xmlns:p14="http://schemas.microsoft.com/office/powerpoint/2010/main" val="2669376586"/>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body" idx="1"/>
          </p:nvPr>
        </p:nvSpPr>
        <p:spPr>
          <a:xfrm>
            <a:off x="457200" y="404813"/>
            <a:ext cx="7931150" cy="6300787"/>
          </a:xfrm>
        </p:spPr>
        <p:txBody>
          <a:bodyPr/>
          <a:lstStyle/>
          <a:p>
            <a:pPr algn="ctr">
              <a:lnSpc>
                <a:spcPct val="90000"/>
              </a:lnSpc>
              <a:buFontTx/>
              <a:buNone/>
              <a:defRPr/>
            </a:pPr>
            <a:r>
              <a:rPr lang="en-US" altLang="zh-CN" sz="3200" b="1" dirty="0" smtClean="0">
                <a:solidFill>
                  <a:srgbClr val="FF0000"/>
                </a:solidFill>
                <a:effectLst>
                  <a:outerShdw blurRad="38100" dist="38100" dir="2700000" algn="tl">
                    <a:srgbClr val="000000">
                      <a:alpha val="43137"/>
                    </a:srgbClr>
                  </a:outerShdw>
                </a:effectLst>
                <a:ea typeface="华文中宋" pitchFamily="2" charset="-122"/>
              </a:rPr>
              <a:t>DMA</a:t>
            </a:r>
            <a:r>
              <a:rPr lang="zh-CN" altLang="en-US" sz="3200" b="1" dirty="0">
                <a:solidFill>
                  <a:srgbClr val="FF0000"/>
                </a:solidFill>
                <a:effectLst>
                  <a:outerShdw blurRad="38100" dist="38100" dir="2700000" algn="tl">
                    <a:srgbClr val="000000">
                      <a:alpha val="43137"/>
                    </a:srgbClr>
                  </a:outerShdw>
                </a:effectLst>
                <a:ea typeface="华文中宋" pitchFamily="2" charset="-122"/>
              </a:rPr>
              <a:t>模式</a:t>
            </a:r>
            <a:r>
              <a:rPr lang="zh-CN" altLang="en-US" sz="3200" b="1" dirty="0" smtClean="0">
                <a:solidFill>
                  <a:srgbClr val="FF0000"/>
                </a:solidFill>
                <a:effectLst>
                  <a:outerShdw blurRad="38100" dist="38100" dir="2700000" algn="tl">
                    <a:srgbClr val="000000">
                      <a:alpha val="43137"/>
                    </a:srgbClr>
                  </a:outerShdw>
                </a:effectLst>
                <a:ea typeface="华文中宋" pitchFamily="2" charset="-122"/>
              </a:rPr>
              <a:t>接收</a:t>
            </a:r>
            <a:endParaRPr lang="en-US" altLang="zh-CN" sz="3200" b="1" dirty="0" smtClean="0">
              <a:solidFill>
                <a:srgbClr val="FF0000"/>
              </a:solidFill>
              <a:effectLst>
                <a:outerShdw blurRad="38100" dist="38100" dir="2700000" algn="tl">
                  <a:srgbClr val="000000">
                    <a:alpha val="43137"/>
                  </a:srgbClr>
                </a:outerShdw>
              </a:effectLst>
              <a:ea typeface="华文中宋" pitchFamily="2" charset="-122"/>
            </a:endParaRPr>
          </a:p>
          <a:p>
            <a:pPr>
              <a:lnSpc>
                <a:spcPct val="90000"/>
              </a:lnSpc>
              <a:buFontTx/>
              <a:buNone/>
              <a:defRPr/>
            </a:pPr>
            <a:endParaRPr lang="zh-CN" altLang="en-US" sz="800" b="1" dirty="0">
              <a:solidFill>
                <a:srgbClr val="006600"/>
              </a:solidFill>
              <a:ea typeface="华文中宋" pitchFamily="2" charset="-122"/>
            </a:endParaRPr>
          </a:p>
          <a:p>
            <a:pPr algn="just">
              <a:lnSpc>
                <a:spcPct val="90000"/>
              </a:lnSpc>
              <a:buFontTx/>
              <a:buNone/>
              <a:defRPr/>
            </a:pPr>
            <a:r>
              <a:rPr lang="zh-CN" altLang="en-US" b="1" dirty="0">
                <a:ea typeface="华文中宋" pitchFamily="2" charset="-122"/>
              </a:rPr>
              <a:t>		</a:t>
            </a:r>
            <a:r>
              <a:rPr lang="zh-CN" altLang="en-US" sz="2000" b="1" dirty="0">
                <a:ea typeface="华文中宋" pitchFamily="2" charset="-122"/>
              </a:rPr>
              <a:t>对</a:t>
            </a:r>
            <a:r>
              <a:rPr lang="en-US" altLang="zh-CN" sz="2000" b="1" dirty="0">
                <a:ea typeface="华文中宋" pitchFamily="2" charset="-122"/>
              </a:rPr>
              <a:t>SPI</a:t>
            </a:r>
            <a:r>
              <a:rPr lang="zh-CN" altLang="en-US" sz="2000" b="1" dirty="0">
                <a:ea typeface="华文中宋" pitchFamily="2" charset="-122"/>
              </a:rPr>
              <a:t>的</a:t>
            </a:r>
            <a:r>
              <a:rPr lang="en-US" altLang="zh-CN" sz="2000" b="1" dirty="0">
                <a:ea typeface="华文中宋" pitchFamily="2" charset="-122"/>
              </a:rPr>
              <a:t>DMA</a:t>
            </a:r>
            <a:r>
              <a:rPr lang="zh-CN" altLang="en-US" sz="2000" b="1" dirty="0">
                <a:ea typeface="华文中宋" pitchFamily="2" charset="-122"/>
              </a:rPr>
              <a:t>模式接收操作步骤如下：</a:t>
            </a:r>
          </a:p>
          <a:p>
            <a:pPr algn="just">
              <a:lnSpc>
                <a:spcPct val="90000"/>
              </a:lnSpc>
              <a:buFontTx/>
              <a:buNone/>
              <a:defRPr/>
            </a:pPr>
            <a:r>
              <a:rPr lang="zh-CN" altLang="en-US" sz="2000" b="1" dirty="0">
                <a:ea typeface="华文中宋" pitchFamily="2" charset="-122"/>
              </a:rPr>
              <a:t>		（</a:t>
            </a:r>
            <a:r>
              <a:rPr lang="en-US" altLang="zh-CN" sz="2000" b="1" dirty="0">
                <a:ea typeface="华文中宋" pitchFamily="2" charset="-122"/>
              </a:rPr>
              <a:t>1</a:t>
            </a:r>
            <a:r>
              <a:rPr lang="zh-CN" altLang="en-US" sz="2000" b="1" dirty="0">
                <a:ea typeface="华文中宋" pitchFamily="2" charset="-122"/>
              </a:rPr>
              <a:t>）设置预分频寄存器</a:t>
            </a:r>
            <a:r>
              <a:rPr lang="en-US" altLang="zh-CN" sz="2000" b="1" dirty="0">
                <a:ea typeface="华文中宋" pitchFamily="2" charset="-122"/>
              </a:rPr>
              <a:t>SPPRE</a:t>
            </a:r>
            <a:r>
              <a:rPr lang="zh-CN" altLang="en-US" sz="2000" b="1" dirty="0">
                <a:ea typeface="华文中宋" pitchFamily="2" charset="-122"/>
              </a:rPr>
              <a:t>；</a:t>
            </a:r>
          </a:p>
          <a:p>
            <a:pPr algn="just">
              <a:lnSpc>
                <a:spcPct val="90000"/>
              </a:lnSpc>
              <a:buFontTx/>
              <a:buNone/>
              <a:defRPr/>
            </a:pPr>
            <a:r>
              <a:rPr lang="zh-CN" altLang="en-US" sz="2000" b="1" dirty="0">
                <a:ea typeface="华文中宋" pitchFamily="2" charset="-122"/>
              </a:rPr>
              <a:t>		（</a:t>
            </a:r>
            <a:r>
              <a:rPr lang="en-US" altLang="zh-CN" sz="2000" b="1" dirty="0">
                <a:ea typeface="华文中宋" pitchFamily="2" charset="-122"/>
              </a:rPr>
              <a:t>2</a:t>
            </a:r>
            <a:r>
              <a:rPr lang="zh-CN" altLang="en-US" sz="2000" b="1" dirty="0">
                <a:ea typeface="华文中宋" pitchFamily="2" charset="-122"/>
              </a:rPr>
              <a:t>）设置控制寄存器</a:t>
            </a:r>
            <a:r>
              <a:rPr lang="en-US" altLang="zh-CN" sz="2000" b="1" dirty="0">
                <a:ea typeface="华文中宋" pitchFamily="2" charset="-122"/>
              </a:rPr>
              <a:t>SPCON</a:t>
            </a:r>
            <a:r>
              <a:rPr lang="zh-CN" altLang="en-US" sz="2000" b="1" dirty="0">
                <a:ea typeface="华文中宋" pitchFamily="2" charset="-122"/>
              </a:rPr>
              <a:t>，并且设为</a:t>
            </a:r>
            <a:r>
              <a:rPr lang="en-US" altLang="zh-CN" sz="2000" b="1" dirty="0">
                <a:ea typeface="华文中宋" pitchFamily="2" charset="-122"/>
              </a:rPr>
              <a:t>DMA</a:t>
            </a:r>
            <a:r>
              <a:rPr lang="zh-CN" altLang="en-US" sz="2000" b="1" dirty="0">
                <a:ea typeface="华文中宋" pitchFamily="2" charset="-122"/>
              </a:rPr>
              <a:t>模式；</a:t>
            </a:r>
          </a:p>
          <a:p>
            <a:pPr algn="just">
              <a:lnSpc>
                <a:spcPct val="90000"/>
              </a:lnSpc>
              <a:buFontTx/>
              <a:buNone/>
              <a:defRPr/>
            </a:pPr>
            <a:r>
              <a:rPr lang="zh-CN" altLang="en-US" sz="2000" b="1" dirty="0">
                <a:ea typeface="华文中宋" pitchFamily="2" charset="-122"/>
              </a:rPr>
              <a:t>		（</a:t>
            </a:r>
            <a:r>
              <a:rPr lang="en-US" altLang="zh-CN" sz="2000" b="1" dirty="0">
                <a:ea typeface="华文中宋" pitchFamily="2" charset="-122"/>
              </a:rPr>
              <a:t>3</a:t>
            </a:r>
            <a:r>
              <a:rPr lang="zh-CN" altLang="en-US" sz="2000" b="1" dirty="0">
                <a:ea typeface="华文中宋" pitchFamily="2" charset="-122"/>
              </a:rPr>
              <a:t>）将</a:t>
            </a:r>
            <a:r>
              <a:rPr lang="en-US" altLang="zh-CN" sz="2000" b="1" dirty="0">
                <a:ea typeface="华文中宋" pitchFamily="2" charset="-122"/>
              </a:rPr>
              <a:t>SPI</a:t>
            </a:r>
            <a:r>
              <a:rPr lang="zh-CN" altLang="en-US" sz="2000" b="1" dirty="0">
                <a:ea typeface="华文中宋" pitchFamily="2" charset="-122"/>
              </a:rPr>
              <a:t>设置为仅接收模式，设置引脚控制寄存器</a:t>
            </a:r>
            <a:r>
              <a:rPr lang="en-US" altLang="zh-CN" sz="2000" b="1" dirty="0">
                <a:ea typeface="华文中宋" pitchFamily="2" charset="-122"/>
              </a:rPr>
              <a:t>SPPIN</a:t>
            </a:r>
            <a:r>
              <a:rPr lang="zh-CN" altLang="en-US" sz="2000" b="1" dirty="0">
                <a:ea typeface="华文中宋" pitchFamily="2" charset="-122"/>
              </a:rPr>
              <a:t>中的</a:t>
            </a:r>
            <a:r>
              <a:rPr lang="en-US" altLang="zh-CN" sz="2000" b="1" dirty="0">
                <a:ea typeface="华文中宋" pitchFamily="2" charset="-122"/>
              </a:rPr>
              <a:t>TAGD</a:t>
            </a:r>
            <a:r>
              <a:rPr lang="zh-CN" altLang="en-US" sz="2000" b="1" dirty="0">
                <a:ea typeface="华文中宋" pitchFamily="2" charset="-122"/>
              </a:rPr>
              <a:t>为</a:t>
            </a:r>
            <a:r>
              <a:rPr lang="en-US" altLang="zh-CN" sz="2000" b="1" dirty="0">
                <a:ea typeface="华文中宋" pitchFamily="2" charset="-122"/>
              </a:rPr>
              <a:t>1</a:t>
            </a:r>
            <a:r>
              <a:rPr lang="zh-CN" altLang="en-US" sz="2000" b="1" dirty="0">
                <a:ea typeface="华文中宋" pitchFamily="2" charset="-122"/>
              </a:rPr>
              <a:t>；</a:t>
            </a:r>
          </a:p>
          <a:p>
            <a:pPr algn="just">
              <a:lnSpc>
                <a:spcPct val="90000"/>
              </a:lnSpc>
              <a:buFontTx/>
              <a:buNone/>
              <a:defRPr/>
            </a:pPr>
            <a:r>
              <a:rPr lang="zh-CN" altLang="en-US" sz="2000" b="1" dirty="0">
                <a:ea typeface="华文中宋" pitchFamily="2" charset="-122"/>
              </a:rPr>
              <a:t>		（</a:t>
            </a:r>
            <a:r>
              <a:rPr lang="en-US" altLang="zh-CN" sz="2000" b="1" dirty="0">
                <a:ea typeface="华文中宋" pitchFamily="2" charset="-122"/>
              </a:rPr>
              <a:t>4</a:t>
            </a:r>
            <a:r>
              <a:rPr lang="zh-CN" altLang="en-US" sz="2000" b="1" dirty="0">
                <a:ea typeface="华文中宋" pitchFamily="2" charset="-122"/>
              </a:rPr>
              <a:t>）当</a:t>
            </a:r>
            <a:r>
              <a:rPr lang="en-US" altLang="zh-CN" sz="2000" b="1" dirty="0">
                <a:ea typeface="华文中宋" pitchFamily="2" charset="-122"/>
              </a:rPr>
              <a:t>SPI</a:t>
            </a:r>
            <a:r>
              <a:rPr lang="zh-CN" altLang="en-US" sz="2000" b="1" dirty="0">
                <a:ea typeface="华文中宋" pitchFamily="2" charset="-122"/>
              </a:rPr>
              <a:t>从卡接收到</a:t>
            </a:r>
            <a:r>
              <a:rPr lang="en-US" altLang="zh-CN" sz="2000" b="1" dirty="0">
                <a:ea typeface="华文中宋" pitchFamily="2" charset="-122"/>
              </a:rPr>
              <a:t>1</a:t>
            </a:r>
            <a:r>
              <a:rPr lang="zh-CN" altLang="en-US" sz="2000" b="1" dirty="0">
                <a:ea typeface="华文中宋" pitchFamily="2" charset="-122"/>
              </a:rPr>
              <a:t>字节数据后，请求</a:t>
            </a:r>
            <a:r>
              <a:rPr lang="en-US" altLang="zh-CN" sz="2000" b="1" dirty="0">
                <a:ea typeface="华文中宋" pitchFamily="2" charset="-122"/>
              </a:rPr>
              <a:t>DMA</a:t>
            </a:r>
            <a:r>
              <a:rPr lang="zh-CN" altLang="en-US" sz="2000" b="1" dirty="0">
                <a:ea typeface="华文中宋" pitchFamily="2" charset="-122"/>
              </a:rPr>
              <a:t>服务；</a:t>
            </a:r>
          </a:p>
          <a:p>
            <a:pPr algn="just">
              <a:lnSpc>
                <a:spcPct val="90000"/>
              </a:lnSpc>
              <a:buFontTx/>
              <a:buNone/>
              <a:defRPr/>
            </a:pPr>
            <a:r>
              <a:rPr lang="zh-CN" altLang="en-US" sz="2000" b="1" dirty="0">
                <a:ea typeface="华文中宋" pitchFamily="2" charset="-122"/>
              </a:rPr>
              <a:t>		（</a:t>
            </a:r>
            <a:r>
              <a:rPr lang="en-US" altLang="zh-CN" sz="2000" b="1" dirty="0">
                <a:ea typeface="华文中宋" pitchFamily="2" charset="-122"/>
              </a:rPr>
              <a:t>5</a:t>
            </a:r>
            <a:r>
              <a:rPr lang="zh-CN" altLang="en-US" sz="2000" b="1" dirty="0">
                <a:ea typeface="华文中宋" pitchFamily="2" charset="-122"/>
              </a:rPr>
              <a:t>）</a:t>
            </a:r>
            <a:r>
              <a:rPr lang="en-US" altLang="zh-CN" sz="2000" b="1" dirty="0">
                <a:ea typeface="华文中宋" pitchFamily="2" charset="-122"/>
              </a:rPr>
              <a:t>DMA</a:t>
            </a:r>
            <a:r>
              <a:rPr lang="zh-CN" altLang="en-US" sz="2000" b="1" dirty="0">
                <a:ea typeface="华文中宋" pitchFamily="2" charset="-122"/>
              </a:rPr>
              <a:t>从</a:t>
            </a:r>
            <a:r>
              <a:rPr lang="en-US" altLang="zh-CN" sz="2000" b="1" dirty="0">
                <a:ea typeface="华文中宋" pitchFamily="2" charset="-122"/>
              </a:rPr>
              <a:t>SPI</a:t>
            </a:r>
            <a:r>
              <a:rPr lang="zh-CN" altLang="en-US" sz="2000" b="1" dirty="0">
                <a:ea typeface="华文中宋" pitchFamily="2" charset="-122"/>
              </a:rPr>
              <a:t>读取数据；</a:t>
            </a:r>
          </a:p>
          <a:p>
            <a:pPr algn="just">
              <a:lnSpc>
                <a:spcPct val="90000"/>
              </a:lnSpc>
              <a:buFontTx/>
              <a:buNone/>
              <a:defRPr/>
            </a:pPr>
            <a:r>
              <a:rPr lang="zh-CN" altLang="en-US" sz="2000" b="1" dirty="0">
                <a:ea typeface="华文中宋" pitchFamily="2" charset="-122"/>
              </a:rPr>
              <a:t>		（</a:t>
            </a:r>
            <a:r>
              <a:rPr lang="en-US" altLang="zh-CN" sz="2000" b="1" dirty="0">
                <a:ea typeface="华文中宋" pitchFamily="2" charset="-122"/>
              </a:rPr>
              <a:t>6</a:t>
            </a:r>
            <a:r>
              <a:rPr lang="zh-CN" altLang="en-US" sz="2000" b="1" dirty="0">
                <a:ea typeface="华文中宋" pitchFamily="2" charset="-122"/>
              </a:rPr>
              <a:t>）</a:t>
            </a:r>
            <a:r>
              <a:rPr lang="en-US" altLang="zh-CN" sz="2000" b="1" dirty="0">
                <a:ea typeface="华文中宋" pitchFamily="2" charset="-122"/>
              </a:rPr>
              <a:t>SPI</a:t>
            </a:r>
            <a:r>
              <a:rPr lang="zh-CN" altLang="en-US" sz="2000" b="1" dirty="0">
                <a:ea typeface="华文中宋" pitchFamily="2" charset="-122"/>
              </a:rPr>
              <a:t>自动启动一次无用数据</a:t>
            </a:r>
            <a:r>
              <a:rPr lang="en-US" altLang="zh-CN" sz="2000" b="1" dirty="0">
                <a:ea typeface="华文中宋" pitchFamily="2" charset="-122"/>
              </a:rPr>
              <a:t>(0xFF)</a:t>
            </a:r>
            <a:r>
              <a:rPr lang="zh-CN" altLang="en-US" sz="2000" b="1" dirty="0">
                <a:ea typeface="华文中宋" pitchFamily="2" charset="-122"/>
              </a:rPr>
              <a:t>的发送；</a:t>
            </a:r>
          </a:p>
          <a:p>
            <a:pPr algn="just">
              <a:lnSpc>
                <a:spcPct val="90000"/>
              </a:lnSpc>
              <a:buFontTx/>
              <a:buNone/>
              <a:defRPr/>
            </a:pPr>
            <a:r>
              <a:rPr lang="zh-CN" altLang="en-US" sz="2000" b="1" dirty="0">
                <a:ea typeface="华文中宋" pitchFamily="2" charset="-122"/>
              </a:rPr>
              <a:t>		（</a:t>
            </a:r>
            <a:r>
              <a:rPr lang="en-US" altLang="zh-CN" sz="2000" b="1" dirty="0">
                <a:ea typeface="华文中宋" pitchFamily="2" charset="-122"/>
              </a:rPr>
              <a:t>7</a:t>
            </a:r>
            <a:r>
              <a:rPr lang="zh-CN" altLang="en-US" sz="2000" b="1" dirty="0">
                <a:ea typeface="华文中宋" pitchFamily="2" charset="-122"/>
              </a:rPr>
              <a:t>）返回到（</a:t>
            </a:r>
            <a:r>
              <a:rPr lang="en-US" altLang="zh-CN" sz="2000" b="1" dirty="0">
                <a:ea typeface="华文中宋" pitchFamily="2" charset="-122"/>
              </a:rPr>
              <a:t>4</a:t>
            </a:r>
            <a:r>
              <a:rPr lang="zh-CN" altLang="en-US" sz="2000" b="1" dirty="0">
                <a:ea typeface="华文中宋" pitchFamily="2" charset="-122"/>
              </a:rPr>
              <a:t>），直到</a:t>
            </a:r>
            <a:r>
              <a:rPr lang="en-US" altLang="zh-CN" sz="2000" b="1" dirty="0">
                <a:ea typeface="华文中宋" pitchFamily="2" charset="-122"/>
              </a:rPr>
              <a:t>DMA</a:t>
            </a:r>
            <a:r>
              <a:rPr lang="zh-CN" altLang="en-US" sz="2000" b="1" dirty="0">
                <a:ea typeface="华文中宋" pitchFamily="2" charset="-122"/>
              </a:rPr>
              <a:t>的计数器为</a:t>
            </a:r>
            <a:r>
              <a:rPr lang="en-US" altLang="zh-CN" sz="2000" b="1" dirty="0">
                <a:ea typeface="华文中宋" pitchFamily="2" charset="-122"/>
              </a:rPr>
              <a:t>0</a:t>
            </a:r>
            <a:r>
              <a:rPr lang="zh-CN" altLang="en-US" sz="2000" b="1" dirty="0">
                <a:ea typeface="华文中宋" pitchFamily="2" charset="-122"/>
              </a:rPr>
              <a:t>；</a:t>
            </a:r>
          </a:p>
          <a:p>
            <a:pPr algn="just">
              <a:lnSpc>
                <a:spcPct val="90000"/>
              </a:lnSpc>
              <a:buFontTx/>
              <a:buNone/>
              <a:defRPr/>
            </a:pPr>
            <a:r>
              <a:rPr lang="zh-CN" altLang="en-US" sz="2000" b="1" dirty="0">
                <a:ea typeface="华文中宋" pitchFamily="2" charset="-122"/>
              </a:rPr>
              <a:t>		（</a:t>
            </a:r>
            <a:r>
              <a:rPr lang="en-US" altLang="zh-CN" sz="2000" b="1" dirty="0">
                <a:ea typeface="华文中宋" pitchFamily="2" charset="-122"/>
              </a:rPr>
              <a:t>8</a:t>
            </a:r>
            <a:r>
              <a:rPr lang="zh-CN" altLang="en-US" sz="2000" b="1" dirty="0">
                <a:ea typeface="华文中宋" pitchFamily="2" charset="-122"/>
              </a:rPr>
              <a:t>）设置控制寄存器</a:t>
            </a:r>
            <a:r>
              <a:rPr lang="en-US" altLang="zh-CN" sz="2000" b="1" dirty="0">
                <a:ea typeface="华文中宋" pitchFamily="2" charset="-122"/>
              </a:rPr>
              <a:t>SPCON</a:t>
            </a:r>
            <a:r>
              <a:rPr lang="zh-CN" altLang="en-US" sz="2000" b="1" dirty="0">
                <a:ea typeface="华文中宋" pitchFamily="2" charset="-122"/>
              </a:rPr>
              <a:t>，改设为其它模式，如查询、中断模式；</a:t>
            </a:r>
          </a:p>
          <a:p>
            <a:pPr algn="just">
              <a:lnSpc>
                <a:spcPct val="90000"/>
              </a:lnSpc>
              <a:buFontTx/>
              <a:buNone/>
              <a:defRPr/>
            </a:pPr>
            <a:r>
              <a:rPr lang="zh-CN" altLang="en-US" sz="2000" b="1" dirty="0">
                <a:ea typeface="华文中宋" pitchFamily="2" charset="-122"/>
              </a:rPr>
              <a:t>		（</a:t>
            </a:r>
            <a:r>
              <a:rPr lang="en-US" altLang="zh-CN" sz="2000" b="1" dirty="0">
                <a:ea typeface="华文中宋" pitchFamily="2" charset="-122"/>
              </a:rPr>
              <a:t>9</a:t>
            </a:r>
            <a:r>
              <a:rPr lang="zh-CN" altLang="en-US" sz="2000" b="1" dirty="0">
                <a:ea typeface="华文中宋" pitchFamily="2" charset="-122"/>
              </a:rPr>
              <a:t>）如果</a:t>
            </a:r>
            <a:r>
              <a:rPr lang="en-US" altLang="zh-CN" sz="2000" b="1" dirty="0">
                <a:ea typeface="华文中宋" pitchFamily="2" charset="-122"/>
              </a:rPr>
              <a:t>Rx REDY</a:t>
            </a:r>
            <a:r>
              <a:rPr lang="zh-CN" altLang="en-US" sz="2000" b="1" dirty="0">
                <a:ea typeface="华文中宋" pitchFamily="2" charset="-122"/>
              </a:rPr>
              <a:t>被设置为</a:t>
            </a:r>
            <a:r>
              <a:rPr lang="en-US" altLang="zh-CN" sz="2000" b="1" dirty="0">
                <a:ea typeface="华文中宋" pitchFamily="2" charset="-122"/>
              </a:rPr>
              <a:t>1</a:t>
            </a:r>
            <a:r>
              <a:rPr lang="zh-CN" altLang="en-US" sz="2000" b="1" dirty="0">
                <a:ea typeface="华文中宋" pitchFamily="2" charset="-122"/>
              </a:rPr>
              <a:t>，则需要读取最后接收的数据。</a:t>
            </a:r>
          </a:p>
          <a:p>
            <a:pPr algn="just">
              <a:lnSpc>
                <a:spcPct val="90000"/>
              </a:lnSpc>
              <a:buFontTx/>
              <a:buNone/>
              <a:defRPr/>
            </a:pPr>
            <a:r>
              <a:rPr lang="zh-CN" altLang="en-US" sz="2000" b="1" dirty="0">
                <a:ea typeface="华文中宋" pitchFamily="2" charset="-122"/>
              </a:rPr>
              <a:t>		注意：</a:t>
            </a:r>
            <a:r>
              <a:rPr lang="en-US" altLang="zh-CN" sz="2000" b="1" dirty="0">
                <a:ea typeface="华文中宋" pitchFamily="2" charset="-122"/>
              </a:rPr>
              <a:t>DMA</a:t>
            </a:r>
            <a:r>
              <a:rPr lang="zh-CN" altLang="en-US" sz="2000" b="1" dirty="0">
                <a:ea typeface="华文中宋" pitchFamily="2" charset="-122"/>
              </a:rPr>
              <a:t>第</a:t>
            </a:r>
            <a:r>
              <a:rPr lang="en-US" altLang="zh-CN" sz="2000" b="1" dirty="0">
                <a:ea typeface="华文中宋" pitchFamily="2" charset="-122"/>
              </a:rPr>
              <a:t>1</a:t>
            </a:r>
            <a:r>
              <a:rPr lang="zh-CN" altLang="en-US" sz="2000" b="1" dirty="0">
                <a:ea typeface="华文中宋" pitchFamily="2" charset="-122"/>
              </a:rPr>
              <a:t>次接收的是数据的无效的。</a:t>
            </a:r>
          </a:p>
        </p:txBody>
      </p:sp>
    </p:spTree>
    <p:extLst>
      <p:ext uri="{BB962C8B-B14F-4D97-AF65-F5344CB8AC3E}">
        <p14:creationId xmlns:p14="http://schemas.microsoft.com/office/powerpoint/2010/main" val="3296129341"/>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50838"/>
            <a:ext cx="7772400" cy="698500"/>
          </a:xfrm>
        </p:spPr>
        <p:txBody>
          <a:bodyPr/>
          <a:lstStyle/>
          <a:p>
            <a:pPr algn="l"/>
            <a:r>
              <a:rPr lang="en-US" altLang="zh-CN" smtClean="0">
                <a:solidFill>
                  <a:srgbClr val="FFFF00"/>
                </a:solidFill>
              </a:rPr>
              <a:t>SPI</a:t>
            </a:r>
            <a:r>
              <a:rPr lang="zh-CN" altLang="en-US" smtClean="0">
                <a:solidFill>
                  <a:srgbClr val="FFFF00"/>
                </a:solidFill>
              </a:rPr>
              <a:t>串行总线的典型结构</a:t>
            </a:r>
            <a:r>
              <a:rPr lang="zh-CN" altLang="en-US" smtClean="0"/>
              <a:t> </a:t>
            </a:r>
          </a:p>
        </p:txBody>
      </p:sp>
      <p:sp>
        <p:nvSpPr>
          <p:cNvPr id="20483" name="Rectangle 3"/>
          <p:cNvSpPr>
            <a:spLocks noGrp="1" noChangeArrowheads="1"/>
          </p:cNvSpPr>
          <p:nvPr>
            <p:ph type="body" idx="1"/>
          </p:nvPr>
        </p:nvSpPr>
        <p:spPr>
          <a:xfrm>
            <a:off x="457200" y="1293813"/>
            <a:ext cx="8229600" cy="1728787"/>
          </a:xfrm>
        </p:spPr>
        <p:txBody>
          <a:bodyPr/>
          <a:lstStyle/>
          <a:p>
            <a:pPr>
              <a:lnSpc>
                <a:spcPct val="130000"/>
              </a:lnSpc>
            </a:pPr>
            <a:r>
              <a:rPr kumimoji="0" lang="en-US" altLang="zh-CN" sz="2400" dirty="0" smtClean="0">
                <a:solidFill>
                  <a:srgbClr val="000000"/>
                </a:solidFill>
                <a:latin typeface="Verdana" pitchFamily="34" charset="0"/>
              </a:rPr>
              <a:t>SPI</a:t>
            </a:r>
            <a:r>
              <a:rPr kumimoji="0" lang="zh-CN" altLang="en-US" sz="2400" dirty="0" smtClean="0">
                <a:solidFill>
                  <a:srgbClr val="000000"/>
                </a:solidFill>
                <a:latin typeface="Verdana" pitchFamily="34" charset="0"/>
              </a:rPr>
              <a:t>标准中没有定义最大数据速率。取决于外部设备自己定义的最大数据速率，通常为</a:t>
            </a:r>
            <a:r>
              <a:rPr kumimoji="0" lang="en-US" altLang="zh-CN" sz="2400" dirty="0" smtClean="0">
                <a:solidFill>
                  <a:srgbClr val="000000"/>
                </a:solidFill>
                <a:latin typeface="Verdana" pitchFamily="34" charset="0"/>
              </a:rPr>
              <a:t>5Mbps</a:t>
            </a:r>
            <a:r>
              <a:rPr kumimoji="0" lang="zh-CN" altLang="en-US" sz="2400" dirty="0" smtClean="0">
                <a:solidFill>
                  <a:srgbClr val="000000"/>
                </a:solidFill>
                <a:latin typeface="Verdana" pitchFamily="34" charset="0"/>
              </a:rPr>
              <a:t>量级以上，最大</a:t>
            </a:r>
            <a:r>
              <a:rPr kumimoji="0" lang="en-US" altLang="zh-CN" sz="2400" dirty="0" smtClean="0">
                <a:solidFill>
                  <a:srgbClr val="000000"/>
                </a:solidFill>
                <a:latin typeface="Verdana" pitchFamily="34" charset="0"/>
              </a:rPr>
              <a:t>20Mbps</a:t>
            </a:r>
            <a:r>
              <a:rPr kumimoji="0" lang="zh-CN" altLang="en-US" sz="2400" dirty="0" smtClean="0">
                <a:solidFill>
                  <a:srgbClr val="000000"/>
                </a:solidFill>
                <a:latin typeface="Verdana" pitchFamily="34" charset="0"/>
              </a:rPr>
              <a:t>。微处理器可以适应很宽范围的</a:t>
            </a:r>
            <a:r>
              <a:rPr kumimoji="0" lang="en-US" altLang="zh-CN" sz="2400" dirty="0" smtClean="0">
                <a:solidFill>
                  <a:srgbClr val="000000"/>
                </a:solidFill>
                <a:latin typeface="Verdana" pitchFamily="34" charset="0"/>
              </a:rPr>
              <a:t>SPI</a:t>
            </a:r>
            <a:r>
              <a:rPr kumimoji="0" lang="zh-CN" altLang="en-US" sz="2400" dirty="0" smtClean="0">
                <a:solidFill>
                  <a:srgbClr val="000000"/>
                </a:solidFill>
                <a:latin typeface="Verdana" pitchFamily="34" charset="0"/>
              </a:rPr>
              <a:t>数据速率。</a:t>
            </a:r>
            <a:endParaRPr lang="zh-CN" altLang="en-US" sz="1800" dirty="0" smtClean="0"/>
          </a:p>
        </p:txBody>
      </p:sp>
      <p:sp>
        <p:nvSpPr>
          <p:cNvPr id="20484" name="Rectangle 4"/>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485" name="Object 5"/>
          <p:cNvGraphicFramePr>
            <a:graphicFrameLocks noChangeAspect="1"/>
          </p:cNvGraphicFramePr>
          <p:nvPr/>
        </p:nvGraphicFramePr>
        <p:xfrm>
          <a:off x="900113" y="3141663"/>
          <a:ext cx="7272337" cy="2997200"/>
        </p:xfrm>
        <a:graphic>
          <a:graphicData uri="http://schemas.openxmlformats.org/presentationml/2006/ole">
            <mc:AlternateContent xmlns:mc="http://schemas.openxmlformats.org/markup-compatibility/2006">
              <mc:Choice xmlns:v="urn:schemas-microsoft-com:vml" Requires="v">
                <p:oleObj spid="_x0000_s20530" name="Visio" r:id="rId3" imgW="5987029" imgH="2469878" progId="Visio.Drawing.11">
                  <p:embed/>
                </p:oleObj>
              </mc:Choice>
              <mc:Fallback>
                <p:oleObj name="Visio" r:id="rId3" imgW="5987029" imgH="246987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141663"/>
                        <a:ext cx="727233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a:r>
              <a:rPr lang="en-US" altLang="zh-CN" smtClean="0">
                <a:solidFill>
                  <a:srgbClr val="FFFF00"/>
                </a:solidFill>
              </a:rPr>
              <a:t>CAN</a:t>
            </a:r>
            <a:r>
              <a:rPr lang="zh-CN" altLang="en-US" smtClean="0">
                <a:solidFill>
                  <a:srgbClr val="FFFF00"/>
                </a:solidFill>
              </a:rPr>
              <a:t>总线</a:t>
            </a:r>
          </a:p>
        </p:txBody>
      </p:sp>
      <p:sp>
        <p:nvSpPr>
          <p:cNvPr id="21507" name="Rectangle 3"/>
          <p:cNvSpPr>
            <a:spLocks noGrp="1" noChangeArrowheads="1"/>
          </p:cNvSpPr>
          <p:nvPr>
            <p:ph type="body" idx="1"/>
          </p:nvPr>
        </p:nvSpPr>
        <p:spPr>
          <a:xfrm>
            <a:off x="546100" y="1054100"/>
            <a:ext cx="7772400" cy="2682875"/>
          </a:xfrm>
        </p:spPr>
        <p:txBody>
          <a:bodyPr/>
          <a:lstStyle/>
          <a:p>
            <a:pPr>
              <a:lnSpc>
                <a:spcPct val="130000"/>
              </a:lnSpc>
            </a:pPr>
            <a:r>
              <a:rPr kumimoji="0" lang="en-US" altLang="zh-CN" smtClean="0">
                <a:solidFill>
                  <a:srgbClr val="000000"/>
                </a:solidFill>
                <a:latin typeface="Verdana" pitchFamily="34" charset="0"/>
              </a:rPr>
              <a:t>CAN</a:t>
            </a:r>
            <a:r>
              <a:rPr kumimoji="0" lang="zh-CN" altLang="en-US" smtClean="0">
                <a:solidFill>
                  <a:srgbClr val="000000"/>
                </a:solidFill>
                <a:latin typeface="Verdana" pitchFamily="34" charset="0"/>
              </a:rPr>
              <a:t>全称为“</a:t>
            </a:r>
            <a:r>
              <a:rPr kumimoji="0" lang="en-US" altLang="zh-CN" smtClean="0">
                <a:solidFill>
                  <a:srgbClr val="000000"/>
                </a:solidFill>
                <a:latin typeface="Verdana" pitchFamily="34" charset="0"/>
              </a:rPr>
              <a:t>Controller Area Network”</a:t>
            </a:r>
            <a:r>
              <a:rPr kumimoji="0" lang="zh-CN" altLang="en-US" smtClean="0">
                <a:solidFill>
                  <a:srgbClr val="000000"/>
                </a:solidFill>
                <a:latin typeface="Verdana" pitchFamily="34" charset="0"/>
              </a:rPr>
              <a:t>，即控制器局域网，是一种</a:t>
            </a:r>
            <a:r>
              <a:rPr kumimoji="0" lang="zh-CN" altLang="en-US" smtClean="0">
                <a:solidFill>
                  <a:srgbClr val="FF0000"/>
                </a:solidFill>
                <a:latin typeface="Verdana" pitchFamily="34" charset="0"/>
              </a:rPr>
              <a:t>串行</a:t>
            </a:r>
            <a:r>
              <a:rPr kumimoji="0" lang="zh-CN" altLang="en-US" smtClean="0">
                <a:solidFill>
                  <a:srgbClr val="000000"/>
                </a:solidFill>
                <a:latin typeface="Verdana" pitchFamily="34" charset="0"/>
              </a:rPr>
              <a:t>数据通信总线。应用较广的一种</a:t>
            </a:r>
            <a:r>
              <a:rPr kumimoji="0" lang="zh-CN" altLang="en-US" smtClean="0">
                <a:solidFill>
                  <a:srgbClr val="FF0000"/>
                </a:solidFill>
                <a:latin typeface="Verdana" pitchFamily="34" charset="0"/>
              </a:rPr>
              <a:t>现场总线</a:t>
            </a:r>
            <a:r>
              <a:rPr kumimoji="0" lang="zh-CN" altLang="en-US" smtClean="0">
                <a:solidFill>
                  <a:srgbClr val="000000"/>
                </a:solidFill>
                <a:latin typeface="Verdana" pitchFamily="34" charset="0"/>
              </a:rPr>
              <a:t>，最大</a:t>
            </a:r>
            <a:r>
              <a:rPr kumimoji="0" lang="en-US" altLang="zh-CN" smtClean="0">
                <a:solidFill>
                  <a:srgbClr val="000000"/>
                </a:solidFill>
                <a:latin typeface="Verdana" pitchFamily="34" charset="0"/>
              </a:rPr>
              <a:t>110</a:t>
            </a:r>
            <a:r>
              <a:rPr kumimoji="0" lang="zh-CN" altLang="en-US" smtClean="0">
                <a:solidFill>
                  <a:srgbClr val="000000"/>
                </a:solidFill>
                <a:latin typeface="Verdana" pitchFamily="34" charset="0"/>
              </a:rPr>
              <a:t>个。</a:t>
            </a:r>
            <a:r>
              <a:rPr kumimoji="0" lang="en-US" altLang="zh-CN" smtClean="0">
                <a:solidFill>
                  <a:srgbClr val="000000"/>
                </a:solidFill>
                <a:latin typeface="Verdana" pitchFamily="34" charset="0"/>
              </a:rPr>
              <a:t>CAN</a:t>
            </a:r>
            <a:r>
              <a:rPr kumimoji="0" lang="zh-CN" altLang="en-US" smtClean="0">
                <a:solidFill>
                  <a:srgbClr val="000000"/>
                </a:solidFill>
                <a:latin typeface="Verdana" pitchFamily="34" charset="0"/>
              </a:rPr>
              <a:t>控制器可以集成在</a:t>
            </a:r>
            <a:r>
              <a:rPr kumimoji="0" lang="en-US" altLang="zh-CN" smtClean="0">
                <a:solidFill>
                  <a:srgbClr val="000000"/>
                </a:solidFill>
                <a:latin typeface="Verdana" pitchFamily="34" charset="0"/>
              </a:rPr>
              <a:t>SoC</a:t>
            </a:r>
            <a:r>
              <a:rPr kumimoji="0" lang="zh-CN" altLang="en-US" smtClean="0">
                <a:solidFill>
                  <a:srgbClr val="000000"/>
                </a:solidFill>
                <a:latin typeface="Verdana" pitchFamily="34" charset="0"/>
              </a:rPr>
              <a:t>内部。</a:t>
            </a:r>
          </a:p>
          <a:p>
            <a:pPr>
              <a:lnSpc>
                <a:spcPct val="130000"/>
              </a:lnSpc>
            </a:pPr>
            <a:r>
              <a:rPr kumimoji="0" lang="en-US" altLang="zh-CN" smtClean="0">
                <a:solidFill>
                  <a:srgbClr val="000000"/>
                </a:solidFill>
                <a:latin typeface="Verdana" pitchFamily="34" charset="0"/>
              </a:rPr>
              <a:t>CAN</a:t>
            </a:r>
            <a:r>
              <a:rPr kumimoji="0" lang="zh-CN" altLang="en-US" smtClean="0">
                <a:solidFill>
                  <a:srgbClr val="000000"/>
                </a:solidFill>
                <a:latin typeface="Verdana" pitchFamily="34" charset="0"/>
              </a:rPr>
              <a:t>的最主要应用领域是汽车电子，用于汽车环境中的微控制器通讯，在车载各电子控制装置之间交换信息，形成汽车电子控制网络。</a:t>
            </a:r>
          </a:p>
        </p:txBody>
      </p:sp>
      <p:graphicFrame>
        <p:nvGraphicFramePr>
          <p:cNvPr id="21508" name="Object 8"/>
          <p:cNvGraphicFramePr>
            <a:graphicFrameLocks noChangeAspect="1"/>
          </p:cNvGraphicFramePr>
          <p:nvPr/>
        </p:nvGraphicFramePr>
        <p:xfrm>
          <a:off x="696913" y="3529013"/>
          <a:ext cx="7685087" cy="2836862"/>
        </p:xfrm>
        <a:graphic>
          <a:graphicData uri="http://schemas.openxmlformats.org/presentationml/2006/ole">
            <mc:AlternateContent xmlns:mc="http://schemas.openxmlformats.org/markup-compatibility/2006">
              <mc:Choice xmlns:v="urn:schemas-microsoft-com:vml" Requires="v">
                <p:oleObj spid="_x0000_s21553" name="Visio" r:id="rId4" imgW="6346903" imgH="2341862" progId="Visio.Drawing.11">
                  <p:embed/>
                </p:oleObj>
              </mc:Choice>
              <mc:Fallback>
                <p:oleObj name="Visio" r:id="rId4" imgW="6346903" imgH="2341862"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13" y="3529013"/>
                        <a:ext cx="7685087" cy="283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7" name="Text Box 11"/>
          <p:cNvSpPr txBox="1">
            <a:spLocks noChangeArrowheads="1"/>
          </p:cNvSpPr>
          <p:nvPr/>
        </p:nvSpPr>
        <p:spPr bwMode="auto">
          <a:xfrm>
            <a:off x="928688" y="357188"/>
            <a:ext cx="7315200" cy="646112"/>
          </a:xfrm>
          <a:prstGeom prst="rect">
            <a:avLst/>
          </a:prstGeom>
          <a:noFill/>
          <a:ln w="9525">
            <a:noFill/>
            <a:miter lim="800000"/>
            <a:headEnd/>
            <a:tailEnd/>
          </a:ln>
          <a:effectLst/>
        </p:spPr>
        <p:txBody>
          <a:bodyPr>
            <a:spAutoFit/>
          </a:bodyPr>
          <a:lstStyle/>
          <a:p>
            <a:pPr algn="ctr">
              <a:spcBef>
                <a:spcPct val="50000"/>
              </a:spcBef>
              <a:defRPr/>
            </a:pPr>
            <a:r>
              <a:rPr lang="en-US" altLang="zh-CN" dirty="0">
                <a:solidFill>
                  <a:srgbClr val="FF0000"/>
                </a:solidFill>
                <a:effectLst>
                  <a:outerShdw blurRad="38100" dist="38100" dir="2700000" algn="tl">
                    <a:srgbClr val="000000">
                      <a:alpha val="43137"/>
                    </a:srgbClr>
                  </a:outerShdw>
                </a:effectLst>
                <a:latin typeface="黑体" pitchFamily="2" charset="-122"/>
                <a:ea typeface="黑体" pitchFamily="2" charset="-122"/>
              </a:rPr>
              <a:t>CAN</a:t>
            </a:r>
            <a:r>
              <a:rPr lang="zh-CN" dirty="0">
                <a:solidFill>
                  <a:srgbClr val="FF0000"/>
                </a:solidFill>
                <a:effectLst>
                  <a:outerShdw blurRad="38100" dist="38100" dir="2700000" algn="tl">
                    <a:srgbClr val="000000">
                      <a:alpha val="43137"/>
                    </a:srgbClr>
                  </a:outerShdw>
                </a:effectLst>
                <a:latin typeface="黑体" pitchFamily="2" charset="-122"/>
                <a:ea typeface="黑体" pitchFamily="2" charset="-122"/>
              </a:rPr>
              <a:t>总线特点 </a:t>
            </a:r>
          </a:p>
        </p:txBody>
      </p:sp>
      <p:sp>
        <p:nvSpPr>
          <p:cNvPr id="807948" name="Text Box 12"/>
          <p:cNvSpPr txBox="1">
            <a:spLocks noChangeArrowheads="1"/>
          </p:cNvSpPr>
          <p:nvPr/>
        </p:nvSpPr>
        <p:spPr bwMode="auto">
          <a:xfrm>
            <a:off x="304800" y="1431925"/>
            <a:ext cx="83820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algn="just" eaLnBrk="1" hangingPunct="1">
              <a:spcBef>
                <a:spcPct val="50000"/>
              </a:spcBef>
            </a:pPr>
            <a:r>
              <a:rPr lang="zh-CN" altLang="zh-CN" sz="2200" dirty="0">
                <a:solidFill>
                  <a:schemeClr val="tx1"/>
                </a:solidFill>
                <a:latin typeface="宋体" charset="-122"/>
              </a:rPr>
              <a:t>    </a:t>
            </a:r>
            <a:r>
              <a:rPr lang="en-US" altLang="zh-CN" sz="2200" dirty="0">
                <a:solidFill>
                  <a:schemeClr val="tx1"/>
                </a:solidFill>
                <a:latin typeface="宋体" charset="-122"/>
              </a:rPr>
              <a:t>CAN</a:t>
            </a:r>
            <a:r>
              <a:rPr lang="zh-CN" sz="2200" dirty="0" smtClean="0">
                <a:solidFill>
                  <a:schemeClr val="tx1"/>
                </a:solidFill>
                <a:latin typeface="宋体" charset="-122"/>
              </a:rPr>
              <a:t>总线</a:t>
            </a:r>
            <a:r>
              <a:rPr lang="zh-CN" altLang="en-US" sz="2200" dirty="0" smtClean="0">
                <a:solidFill>
                  <a:schemeClr val="tx1"/>
                </a:solidFill>
                <a:latin typeface="宋体" charset="-122"/>
              </a:rPr>
              <a:t>作为</a:t>
            </a:r>
            <a:r>
              <a:rPr lang="zh-CN" sz="2200" dirty="0" smtClean="0">
                <a:solidFill>
                  <a:schemeClr val="tx1"/>
                </a:solidFill>
                <a:latin typeface="宋体" charset="-122"/>
              </a:rPr>
              <a:t>一</a:t>
            </a:r>
            <a:r>
              <a:rPr lang="zh-CN" sz="2200" dirty="0">
                <a:solidFill>
                  <a:schemeClr val="tx1"/>
                </a:solidFill>
                <a:latin typeface="宋体" charset="-122"/>
              </a:rPr>
              <a:t>种串行数据通信协议，其通信接口中集成了</a:t>
            </a:r>
            <a:r>
              <a:rPr lang="en-US" altLang="zh-CN" sz="2200" dirty="0">
                <a:solidFill>
                  <a:schemeClr val="tx1"/>
                </a:solidFill>
                <a:latin typeface="宋体" charset="-122"/>
              </a:rPr>
              <a:t>CAN</a:t>
            </a:r>
            <a:r>
              <a:rPr lang="zh-CN" sz="2200" dirty="0">
                <a:solidFill>
                  <a:schemeClr val="tx1"/>
                </a:solidFill>
                <a:latin typeface="宋体" charset="-122"/>
              </a:rPr>
              <a:t>协议的物理层和数据链路层功能，可完成对通信数据的成帧处理，包括位填充、数据块编码、循环冗余检验、优先级判别等项工作。</a:t>
            </a:r>
          </a:p>
          <a:p>
            <a:pPr algn="just" eaLnBrk="1" hangingPunct="1">
              <a:spcBef>
                <a:spcPct val="50000"/>
              </a:spcBef>
            </a:pPr>
            <a:r>
              <a:rPr lang="zh-CN" altLang="zh-CN" sz="2200" dirty="0">
                <a:solidFill>
                  <a:schemeClr val="tx1"/>
                </a:solidFill>
                <a:latin typeface="宋体" charset="-122"/>
              </a:rPr>
              <a:t>  </a:t>
            </a:r>
            <a:r>
              <a:rPr lang="en-US" altLang="zh-CN" sz="2200" dirty="0">
                <a:solidFill>
                  <a:srgbClr val="3333FF"/>
                </a:solidFill>
                <a:latin typeface="宋体" charset="-122"/>
              </a:rPr>
              <a:t>CAN</a:t>
            </a:r>
            <a:r>
              <a:rPr lang="zh-CN" sz="2200" dirty="0">
                <a:solidFill>
                  <a:srgbClr val="3333FF"/>
                </a:solidFill>
                <a:latin typeface="宋体" charset="-122"/>
              </a:rPr>
              <a:t>总线特点</a:t>
            </a:r>
            <a:r>
              <a:rPr lang="zh-CN" sz="2200" dirty="0">
                <a:solidFill>
                  <a:schemeClr val="tx1"/>
                </a:solidFill>
                <a:latin typeface="宋体" charset="-122"/>
              </a:rPr>
              <a:t>如下：</a:t>
            </a:r>
          </a:p>
          <a:p>
            <a:pPr algn="just" eaLnBrk="1" hangingPunct="1">
              <a:spcBef>
                <a:spcPct val="50000"/>
              </a:spcBef>
            </a:pPr>
            <a:r>
              <a:rPr lang="zh-CN" sz="2200" dirty="0">
                <a:solidFill>
                  <a:schemeClr val="tx1"/>
                </a:solidFill>
                <a:latin typeface="宋体" charset="-122"/>
              </a:rPr>
              <a:t>（</a:t>
            </a:r>
            <a:r>
              <a:rPr lang="en-US" altLang="zh-CN" sz="2200" dirty="0">
                <a:solidFill>
                  <a:schemeClr val="tx1"/>
                </a:solidFill>
                <a:latin typeface="宋体" charset="-122"/>
              </a:rPr>
              <a:t>1</a:t>
            </a:r>
            <a:r>
              <a:rPr lang="zh-CN" sz="2200" dirty="0">
                <a:solidFill>
                  <a:schemeClr val="tx1"/>
                </a:solidFill>
                <a:latin typeface="宋体" charset="-122"/>
              </a:rPr>
              <a:t>）可以多主方式工作，网络上任意一个节点均可以在任意时刻主动地向网络上的其他节点发送信息，而不分主从，通信方式灵活。</a:t>
            </a:r>
          </a:p>
          <a:p>
            <a:pPr algn="just" eaLnBrk="1" hangingPunct="1">
              <a:spcBef>
                <a:spcPct val="50000"/>
              </a:spcBef>
            </a:pPr>
            <a:r>
              <a:rPr lang="zh-CN" sz="2200" dirty="0">
                <a:solidFill>
                  <a:schemeClr val="tx1"/>
                </a:solidFill>
              </a:rPr>
              <a:t>（</a:t>
            </a:r>
            <a:r>
              <a:rPr lang="en-US" altLang="zh-CN" sz="2200" dirty="0">
                <a:solidFill>
                  <a:schemeClr val="tx1"/>
                </a:solidFill>
              </a:rPr>
              <a:t>2</a:t>
            </a:r>
            <a:r>
              <a:rPr lang="zh-CN" sz="2200" dirty="0">
                <a:solidFill>
                  <a:schemeClr val="tx1"/>
                </a:solidFill>
              </a:rPr>
              <a:t>）网络上的节点（信息）可分成不同的优先级</a:t>
            </a:r>
            <a:r>
              <a:rPr lang="en-US" altLang="zh-CN" sz="2200" dirty="0">
                <a:solidFill>
                  <a:schemeClr val="tx1"/>
                </a:solidFill>
              </a:rPr>
              <a:t>,</a:t>
            </a:r>
            <a:r>
              <a:rPr lang="zh-CN" sz="2200" dirty="0">
                <a:solidFill>
                  <a:schemeClr val="tx1"/>
                </a:solidFill>
              </a:rPr>
              <a:t>可以满足不同的实时要求。  </a:t>
            </a:r>
          </a:p>
          <a:p>
            <a:pPr algn="just" eaLnBrk="1" hangingPunct="1">
              <a:spcBef>
                <a:spcPct val="50000"/>
              </a:spcBef>
            </a:pPr>
            <a:r>
              <a:rPr lang="zh-CN" sz="2200" dirty="0">
                <a:solidFill>
                  <a:schemeClr val="tx1"/>
                </a:solidFill>
              </a:rPr>
              <a:t>（</a:t>
            </a:r>
            <a:r>
              <a:rPr lang="en-US" altLang="zh-CN" sz="2200" dirty="0">
                <a:solidFill>
                  <a:schemeClr val="tx1"/>
                </a:solidFill>
              </a:rPr>
              <a:t>3</a:t>
            </a:r>
            <a:r>
              <a:rPr lang="zh-CN" sz="2200" dirty="0">
                <a:solidFill>
                  <a:schemeClr val="tx1"/>
                </a:solidFill>
              </a:rPr>
              <a:t>）采用非破坏性位仲裁总线结构机制，当两个节点同时向网络上传送信息时，优先级低的节点主动停止数据发送，而优先级高的节点可不受影响地继续传输数据。</a:t>
            </a:r>
          </a:p>
        </p:txBody>
      </p:sp>
    </p:spTree>
    <p:extLst>
      <p:ext uri="{BB962C8B-B14F-4D97-AF65-F5344CB8AC3E}">
        <p14:creationId xmlns:p14="http://schemas.microsoft.com/office/powerpoint/2010/main" val="58030982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7948">
                                            <p:txEl>
                                              <p:pRg st="0" end="0"/>
                                            </p:txEl>
                                          </p:spTgt>
                                        </p:tgtEl>
                                        <p:attrNameLst>
                                          <p:attrName>style.visibility</p:attrName>
                                        </p:attrNameLst>
                                      </p:cBhvr>
                                      <p:to>
                                        <p:strVal val="visible"/>
                                      </p:to>
                                    </p:set>
                                    <p:animEffect transition="in" filter="box(in)">
                                      <p:cBhvr>
                                        <p:cTn id="7" dur="500"/>
                                        <p:tgtEl>
                                          <p:spTgt spid="8079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807948">
                                            <p:txEl>
                                              <p:pRg st="1" end="1"/>
                                            </p:txEl>
                                          </p:spTgt>
                                        </p:tgtEl>
                                        <p:attrNameLst>
                                          <p:attrName>style.visibility</p:attrName>
                                        </p:attrNameLst>
                                      </p:cBhvr>
                                      <p:to>
                                        <p:strVal val="visible"/>
                                      </p:to>
                                    </p:set>
                                    <p:animEffect transition="in" filter="diamond(in)">
                                      <p:cBhvr>
                                        <p:cTn id="12" dur="2000"/>
                                        <p:tgtEl>
                                          <p:spTgt spid="8079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07948">
                                            <p:txEl>
                                              <p:pRg st="2" end="2"/>
                                            </p:txEl>
                                          </p:spTgt>
                                        </p:tgtEl>
                                        <p:attrNameLst>
                                          <p:attrName>style.visibility</p:attrName>
                                        </p:attrNameLst>
                                      </p:cBhvr>
                                      <p:to>
                                        <p:strVal val="visible"/>
                                      </p:to>
                                    </p:set>
                                    <p:animEffect transition="in" filter="box(in)">
                                      <p:cBhvr>
                                        <p:cTn id="17" dur="500"/>
                                        <p:tgtEl>
                                          <p:spTgt spid="8079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07948">
                                            <p:txEl>
                                              <p:pRg st="3" end="3"/>
                                            </p:txEl>
                                          </p:spTgt>
                                        </p:tgtEl>
                                        <p:attrNameLst>
                                          <p:attrName>style.visibility</p:attrName>
                                        </p:attrNameLst>
                                      </p:cBhvr>
                                      <p:to>
                                        <p:strVal val="visible"/>
                                      </p:to>
                                    </p:set>
                                    <p:animEffect transition="in" filter="box(in)">
                                      <p:cBhvr>
                                        <p:cTn id="22" dur="500"/>
                                        <p:tgtEl>
                                          <p:spTgt spid="8079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07948">
                                            <p:txEl>
                                              <p:pRg st="4" end="4"/>
                                            </p:txEl>
                                          </p:spTgt>
                                        </p:tgtEl>
                                        <p:attrNameLst>
                                          <p:attrName>style.visibility</p:attrName>
                                        </p:attrNameLst>
                                      </p:cBhvr>
                                      <p:to>
                                        <p:strVal val="visible"/>
                                      </p:to>
                                    </p:set>
                                    <p:animEffect transition="in" filter="box(in)">
                                      <p:cBhvr>
                                        <p:cTn id="27" dur="500"/>
                                        <p:tgtEl>
                                          <p:spTgt spid="8079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1" name="Text Box 11"/>
          <p:cNvSpPr txBox="1">
            <a:spLocks noChangeArrowheads="1"/>
          </p:cNvSpPr>
          <p:nvPr/>
        </p:nvSpPr>
        <p:spPr bwMode="auto">
          <a:xfrm>
            <a:off x="468313" y="1203325"/>
            <a:ext cx="8175625"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algn="just" eaLnBrk="1" hangingPunct="1">
              <a:spcBef>
                <a:spcPct val="50000"/>
              </a:spcBef>
            </a:pPr>
            <a:r>
              <a:rPr lang="zh-CN" sz="2200" dirty="0">
                <a:solidFill>
                  <a:schemeClr val="tx1"/>
                </a:solidFill>
                <a:latin typeface="宋体" charset="-122"/>
              </a:rPr>
              <a:t>（</a:t>
            </a:r>
            <a:r>
              <a:rPr lang="en-US" altLang="zh-CN" sz="2200" dirty="0">
                <a:solidFill>
                  <a:schemeClr val="tx1"/>
                </a:solidFill>
                <a:latin typeface="宋体" charset="-122"/>
              </a:rPr>
              <a:t>4</a:t>
            </a:r>
            <a:r>
              <a:rPr lang="zh-CN" sz="2200" dirty="0">
                <a:solidFill>
                  <a:schemeClr val="tx1"/>
                </a:solidFill>
                <a:latin typeface="宋体" charset="-122"/>
              </a:rPr>
              <a:t>）可以点对点、一点对多点（成组）及全局广播几种传送方式接收数据。</a:t>
            </a:r>
          </a:p>
          <a:p>
            <a:pPr algn="just" eaLnBrk="1" hangingPunct="1">
              <a:spcBef>
                <a:spcPct val="50000"/>
              </a:spcBef>
            </a:pPr>
            <a:r>
              <a:rPr lang="zh-CN" sz="2200" dirty="0">
                <a:solidFill>
                  <a:schemeClr val="tx1"/>
                </a:solidFill>
                <a:latin typeface="宋体" charset="-122"/>
              </a:rPr>
              <a:t>（</a:t>
            </a:r>
            <a:r>
              <a:rPr lang="en-US" altLang="zh-CN" sz="2200" dirty="0">
                <a:solidFill>
                  <a:schemeClr val="tx1"/>
                </a:solidFill>
                <a:latin typeface="宋体" charset="-122"/>
              </a:rPr>
              <a:t>5</a:t>
            </a:r>
            <a:r>
              <a:rPr lang="zh-CN" sz="2200" dirty="0">
                <a:solidFill>
                  <a:schemeClr val="tx1"/>
                </a:solidFill>
                <a:latin typeface="宋体" charset="-122"/>
              </a:rPr>
              <a:t>）直接通信距离最远可达</a:t>
            </a:r>
            <a:r>
              <a:rPr lang="en-US" altLang="zh-CN" sz="2200" dirty="0">
                <a:solidFill>
                  <a:schemeClr val="tx1"/>
                </a:solidFill>
                <a:latin typeface="宋体" charset="-122"/>
              </a:rPr>
              <a:t>10km</a:t>
            </a:r>
            <a:r>
              <a:rPr lang="zh-CN" sz="2200" dirty="0">
                <a:solidFill>
                  <a:schemeClr val="tx1"/>
                </a:solidFill>
                <a:latin typeface="宋体" charset="-122"/>
              </a:rPr>
              <a:t>（速率</a:t>
            </a:r>
            <a:r>
              <a:rPr lang="en-US" altLang="zh-CN" sz="2200" dirty="0">
                <a:solidFill>
                  <a:schemeClr val="tx1"/>
                </a:solidFill>
                <a:latin typeface="宋体" charset="-122"/>
              </a:rPr>
              <a:t>5Kbps</a:t>
            </a:r>
            <a:r>
              <a:rPr lang="zh-CN" sz="2200" dirty="0">
                <a:solidFill>
                  <a:schemeClr val="tx1"/>
                </a:solidFill>
                <a:latin typeface="宋体" charset="-122"/>
              </a:rPr>
              <a:t>以下）。</a:t>
            </a:r>
          </a:p>
          <a:p>
            <a:pPr algn="just" eaLnBrk="1" hangingPunct="1">
              <a:spcBef>
                <a:spcPct val="50000"/>
              </a:spcBef>
            </a:pPr>
            <a:r>
              <a:rPr lang="zh-CN" sz="2200" dirty="0">
                <a:solidFill>
                  <a:schemeClr val="tx1"/>
                </a:solidFill>
              </a:rPr>
              <a:t>（</a:t>
            </a:r>
            <a:r>
              <a:rPr lang="en-US" altLang="zh-CN" sz="2200" dirty="0">
                <a:solidFill>
                  <a:schemeClr val="tx1"/>
                </a:solidFill>
              </a:rPr>
              <a:t>6</a:t>
            </a:r>
            <a:r>
              <a:rPr lang="zh-CN" sz="2200" dirty="0">
                <a:solidFill>
                  <a:schemeClr val="tx1"/>
                </a:solidFill>
              </a:rPr>
              <a:t>）通信速率最高可达</a:t>
            </a:r>
            <a:r>
              <a:rPr lang="en-US" altLang="zh-CN" sz="2200" dirty="0">
                <a:solidFill>
                  <a:schemeClr val="tx1"/>
                </a:solidFill>
              </a:rPr>
              <a:t>1MB/s</a:t>
            </a:r>
            <a:r>
              <a:rPr lang="zh-CN" sz="2200" dirty="0">
                <a:solidFill>
                  <a:schemeClr val="tx1"/>
                </a:solidFill>
              </a:rPr>
              <a:t>（此时距离最长</a:t>
            </a:r>
            <a:r>
              <a:rPr lang="en-US" altLang="zh-CN" sz="2200" dirty="0">
                <a:solidFill>
                  <a:schemeClr val="tx1"/>
                </a:solidFill>
              </a:rPr>
              <a:t>40m</a:t>
            </a:r>
            <a:r>
              <a:rPr lang="zh-CN" sz="2200" dirty="0">
                <a:solidFill>
                  <a:schemeClr val="tx1"/>
                </a:solidFill>
              </a:rPr>
              <a:t>）。</a:t>
            </a:r>
          </a:p>
          <a:p>
            <a:pPr algn="just" eaLnBrk="1" hangingPunct="1">
              <a:spcBef>
                <a:spcPct val="50000"/>
              </a:spcBef>
            </a:pPr>
            <a:r>
              <a:rPr lang="zh-CN" sz="2200" dirty="0">
                <a:solidFill>
                  <a:schemeClr val="tx1"/>
                </a:solidFill>
              </a:rPr>
              <a:t>（</a:t>
            </a:r>
            <a:r>
              <a:rPr lang="en-US" altLang="zh-CN" sz="2200" dirty="0">
                <a:solidFill>
                  <a:schemeClr val="tx1"/>
                </a:solidFill>
              </a:rPr>
              <a:t>7</a:t>
            </a:r>
            <a:r>
              <a:rPr lang="zh-CN" sz="2200" dirty="0">
                <a:solidFill>
                  <a:schemeClr val="tx1"/>
                </a:solidFill>
              </a:rPr>
              <a:t>）节点数实际可达</a:t>
            </a:r>
            <a:r>
              <a:rPr lang="en-US" altLang="zh-CN" sz="2200" dirty="0">
                <a:solidFill>
                  <a:schemeClr val="tx1"/>
                </a:solidFill>
              </a:rPr>
              <a:t>110</a:t>
            </a:r>
            <a:r>
              <a:rPr lang="zh-CN" sz="2200" dirty="0">
                <a:solidFill>
                  <a:schemeClr val="tx1"/>
                </a:solidFill>
              </a:rPr>
              <a:t>个。</a:t>
            </a:r>
          </a:p>
          <a:p>
            <a:pPr algn="just" eaLnBrk="1" hangingPunct="1">
              <a:spcBef>
                <a:spcPct val="50000"/>
              </a:spcBef>
            </a:pPr>
            <a:r>
              <a:rPr lang="zh-CN" sz="2200" dirty="0">
                <a:solidFill>
                  <a:schemeClr val="tx1"/>
                </a:solidFill>
              </a:rPr>
              <a:t>（</a:t>
            </a:r>
            <a:r>
              <a:rPr lang="en-US" altLang="zh-CN" sz="2200" dirty="0">
                <a:solidFill>
                  <a:schemeClr val="tx1"/>
                </a:solidFill>
              </a:rPr>
              <a:t>8</a:t>
            </a:r>
            <a:r>
              <a:rPr lang="zh-CN" sz="2200" dirty="0">
                <a:solidFill>
                  <a:schemeClr val="tx1"/>
                </a:solidFill>
              </a:rPr>
              <a:t>）采用短帧结构，每一帧的有效字节数为</a:t>
            </a:r>
            <a:r>
              <a:rPr lang="en-US" altLang="zh-CN" sz="2200" dirty="0">
                <a:solidFill>
                  <a:schemeClr val="tx1"/>
                </a:solidFill>
              </a:rPr>
              <a:t>8</a:t>
            </a:r>
            <a:r>
              <a:rPr lang="zh-CN" sz="2200" dirty="0">
                <a:solidFill>
                  <a:schemeClr val="tx1"/>
                </a:solidFill>
              </a:rPr>
              <a:t>个。</a:t>
            </a:r>
          </a:p>
          <a:p>
            <a:pPr algn="just" eaLnBrk="1" hangingPunct="1">
              <a:spcBef>
                <a:spcPct val="50000"/>
              </a:spcBef>
            </a:pPr>
            <a:r>
              <a:rPr lang="zh-CN" sz="2200" dirty="0">
                <a:solidFill>
                  <a:schemeClr val="tx1"/>
                </a:solidFill>
              </a:rPr>
              <a:t>（</a:t>
            </a:r>
            <a:r>
              <a:rPr lang="en-US" altLang="zh-CN" sz="2200" dirty="0">
                <a:solidFill>
                  <a:schemeClr val="tx1"/>
                </a:solidFill>
              </a:rPr>
              <a:t>9</a:t>
            </a:r>
            <a:r>
              <a:rPr lang="zh-CN" sz="2200" dirty="0">
                <a:solidFill>
                  <a:schemeClr val="tx1"/>
                </a:solidFill>
              </a:rPr>
              <a:t>）每帧信息都有</a:t>
            </a:r>
            <a:r>
              <a:rPr lang="en-US" altLang="zh-CN" sz="2200" dirty="0">
                <a:solidFill>
                  <a:schemeClr val="tx1"/>
                </a:solidFill>
              </a:rPr>
              <a:t>CRC</a:t>
            </a:r>
            <a:r>
              <a:rPr lang="zh-CN" sz="2200" dirty="0">
                <a:solidFill>
                  <a:schemeClr val="tx1"/>
                </a:solidFill>
              </a:rPr>
              <a:t>校验及其他检错措施，数据出错率极低。</a:t>
            </a:r>
          </a:p>
          <a:p>
            <a:pPr algn="just" eaLnBrk="1" hangingPunct="1">
              <a:spcBef>
                <a:spcPct val="50000"/>
              </a:spcBef>
            </a:pPr>
            <a:r>
              <a:rPr lang="zh-CN" sz="2200" dirty="0">
                <a:solidFill>
                  <a:schemeClr val="tx1"/>
                </a:solidFill>
              </a:rPr>
              <a:t>（</a:t>
            </a:r>
            <a:r>
              <a:rPr lang="en-US" altLang="zh-CN" sz="2200" dirty="0">
                <a:solidFill>
                  <a:schemeClr val="tx1"/>
                </a:solidFill>
              </a:rPr>
              <a:t>10</a:t>
            </a:r>
            <a:r>
              <a:rPr lang="zh-CN" sz="2200" dirty="0">
                <a:solidFill>
                  <a:schemeClr val="tx1"/>
                </a:solidFill>
              </a:rPr>
              <a:t>）通信介质可采用双绞线，同轴电缆和光导纤维，一般采用廉价的</a:t>
            </a:r>
            <a:r>
              <a:rPr lang="zh-CN" sz="2200" dirty="0" smtClean="0">
                <a:solidFill>
                  <a:schemeClr val="tx1"/>
                </a:solidFill>
              </a:rPr>
              <a:t>双绞线。</a:t>
            </a:r>
            <a:endParaRPr lang="zh-CN" sz="2200" dirty="0">
              <a:solidFill>
                <a:schemeClr val="tx1"/>
              </a:solidFill>
            </a:endParaRPr>
          </a:p>
          <a:p>
            <a:pPr algn="just" eaLnBrk="1" hangingPunct="1">
              <a:spcBef>
                <a:spcPct val="50000"/>
              </a:spcBef>
            </a:pPr>
            <a:r>
              <a:rPr lang="zh-CN" sz="2200" dirty="0">
                <a:solidFill>
                  <a:schemeClr val="tx1"/>
                </a:solidFill>
              </a:rPr>
              <a:t>（</a:t>
            </a:r>
            <a:r>
              <a:rPr lang="en-US" altLang="zh-CN" sz="2200" dirty="0">
                <a:solidFill>
                  <a:schemeClr val="tx1"/>
                </a:solidFill>
              </a:rPr>
              <a:t>11</a:t>
            </a:r>
            <a:r>
              <a:rPr lang="zh-CN" sz="2200" dirty="0" smtClean="0">
                <a:solidFill>
                  <a:schemeClr val="tx1"/>
                </a:solidFill>
              </a:rPr>
              <a:t>）节点</a:t>
            </a:r>
            <a:r>
              <a:rPr lang="zh-CN" sz="2200" dirty="0">
                <a:solidFill>
                  <a:schemeClr val="tx1"/>
                </a:solidFill>
              </a:rPr>
              <a:t>在错误严重的情况下，具有自动关闭总线的功能，切断它与总线的联系，以使总线上的其他操作不受影响。</a:t>
            </a:r>
          </a:p>
        </p:txBody>
      </p:sp>
      <p:sp>
        <p:nvSpPr>
          <p:cNvPr id="3" name="Text Box 11"/>
          <p:cNvSpPr txBox="1">
            <a:spLocks noChangeArrowheads="1"/>
          </p:cNvSpPr>
          <p:nvPr/>
        </p:nvSpPr>
        <p:spPr bwMode="auto">
          <a:xfrm>
            <a:off x="928688" y="255588"/>
            <a:ext cx="7315200" cy="646112"/>
          </a:xfrm>
          <a:prstGeom prst="rect">
            <a:avLst/>
          </a:prstGeom>
          <a:noFill/>
          <a:ln w="9525">
            <a:noFill/>
            <a:miter lim="800000"/>
            <a:headEnd/>
            <a:tailEnd/>
          </a:ln>
          <a:effectLst/>
        </p:spPr>
        <p:txBody>
          <a:bodyPr>
            <a:spAutoFit/>
          </a:bodyPr>
          <a:lstStyle/>
          <a:p>
            <a:pPr algn="ctr">
              <a:spcBef>
                <a:spcPct val="50000"/>
              </a:spcBef>
              <a:defRPr/>
            </a:pPr>
            <a:r>
              <a:rPr lang="en-US" altLang="zh-CN" dirty="0">
                <a:solidFill>
                  <a:srgbClr val="FF0000"/>
                </a:solidFill>
                <a:effectLst>
                  <a:outerShdw blurRad="38100" dist="38100" dir="2700000" algn="tl">
                    <a:srgbClr val="000000">
                      <a:alpha val="43137"/>
                    </a:srgbClr>
                  </a:outerShdw>
                </a:effectLst>
                <a:latin typeface="黑体" pitchFamily="2" charset="-122"/>
                <a:ea typeface="黑体" pitchFamily="2" charset="-122"/>
              </a:rPr>
              <a:t>CAN</a:t>
            </a:r>
            <a:r>
              <a:rPr lang="zh-CN" dirty="0">
                <a:solidFill>
                  <a:srgbClr val="FF0000"/>
                </a:solidFill>
                <a:effectLst>
                  <a:outerShdw blurRad="38100" dist="38100" dir="2700000" algn="tl">
                    <a:srgbClr val="000000">
                      <a:alpha val="43137"/>
                    </a:srgbClr>
                  </a:outerShdw>
                </a:effectLst>
                <a:latin typeface="黑体" pitchFamily="2" charset="-122"/>
                <a:ea typeface="黑体" pitchFamily="2" charset="-122"/>
              </a:rPr>
              <a:t>总线特点 </a:t>
            </a:r>
          </a:p>
        </p:txBody>
      </p:sp>
    </p:spTree>
    <p:extLst>
      <p:ext uri="{BB962C8B-B14F-4D97-AF65-F5344CB8AC3E}">
        <p14:creationId xmlns:p14="http://schemas.microsoft.com/office/powerpoint/2010/main" val="10959075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8971">
                                            <p:txEl>
                                              <p:pRg st="0" end="0"/>
                                            </p:txEl>
                                          </p:spTgt>
                                        </p:tgtEl>
                                        <p:attrNameLst>
                                          <p:attrName>style.visibility</p:attrName>
                                        </p:attrNameLst>
                                      </p:cBhvr>
                                      <p:to>
                                        <p:strVal val="visible"/>
                                      </p:to>
                                    </p:set>
                                    <p:animEffect transition="in" filter="box(in)">
                                      <p:cBhvr>
                                        <p:cTn id="7" dur="500"/>
                                        <p:tgtEl>
                                          <p:spTgt spid="808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08971">
                                            <p:txEl>
                                              <p:pRg st="1" end="1"/>
                                            </p:txEl>
                                          </p:spTgt>
                                        </p:tgtEl>
                                        <p:attrNameLst>
                                          <p:attrName>style.visibility</p:attrName>
                                        </p:attrNameLst>
                                      </p:cBhvr>
                                      <p:to>
                                        <p:strVal val="visible"/>
                                      </p:to>
                                    </p:set>
                                    <p:animEffect transition="in" filter="box(in)">
                                      <p:cBhvr>
                                        <p:cTn id="12" dur="500"/>
                                        <p:tgtEl>
                                          <p:spTgt spid="808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08971">
                                            <p:txEl>
                                              <p:pRg st="2" end="2"/>
                                            </p:txEl>
                                          </p:spTgt>
                                        </p:tgtEl>
                                        <p:attrNameLst>
                                          <p:attrName>style.visibility</p:attrName>
                                        </p:attrNameLst>
                                      </p:cBhvr>
                                      <p:to>
                                        <p:strVal val="visible"/>
                                      </p:to>
                                    </p:set>
                                    <p:animEffect transition="in" filter="box(in)">
                                      <p:cBhvr>
                                        <p:cTn id="17" dur="500"/>
                                        <p:tgtEl>
                                          <p:spTgt spid="808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08971">
                                            <p:txEl>
                                              <p:pRg st="3" end="3"/>
                                            </p:txEl>
                                          </p:spTgt>
                                        </p:tgtEl>
                                        <p:attrNameLst>
                                          <p:attrName>style.visibility</p:attrName>
                                        </p:attrNameLst>
                                      </p:cBhvr>
                                      <p:to>
                                        <p:strVal val="visible"/>
                                      </p:to>
                                    </p:set>
                                    <p:animEffect transition="in" filter="box(in)">
                                      <p:cBhvr>
                                        <p:cTn id="22" dur="500"/>
                                        <p:tgtEl>
                                          <p:spTgt spid="808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08971">
                                            <p:txEl>
                                              <p:pRg st="4" end="4"/>
                                            </p:txEl>
                                          </p:spTgt>
                                        </p:tgtEl>
                                        <p:attrNameLst>
                                          <p:attrName>style.visibility</p:attrName>
                                        </p:attrNameLst>
                                      </p:cBhvr>
                                      <p:to>
                                        <p:strVal val="visible"/>
                                      </p:to>
                                    </p:set>
                                    <p:animEffect transition="in" filter="box(in)">
                                      <p:cBhvr>
                                        <p:cTn id="27" dur="500"/>
                                        <p:tgtEl>
                                          <p:spTgt spid="808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808971">
                                            <p:txEl>
                                              <p:pRg st="5" end="5"/>
                                            </p:txEl>
                                          </p:spTgt>
                                        </p:tgtEl>
                                        <p:attrNameLst>
                                          <p:attrName>style.visibility</p:attrName>
                                        </p:attrNameLst>
                                      </p:cBhvr>
                                      <p:to>
                                        <p:strVal val="visible"/>
                                      </p:to>
                                    </p:set>
                                    <p:animEffect transition="in" filter="box(in)">
                                      <p:cBhvr>
                                        <p:cTn id="32" dur="500"/>
                                        <p:tgtEl>
                                          <p:spTgt spid="8089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808971">
                                            <p:txEl>
                                              <p:pRg st="6" end="6"/>
                                            </p:txEl>
                                          </p:spTgt>
                                        </p:tgtEl>
                                        <p:attrNameLst>
                                          <p:attrName>style.visibility</p:attrName>
                                        </p:attrNameLst>
                                      </p:cBhvr>
                                      <p:to>
                                        <p:strVal val="visible"/>
                                      </p:to>
                                    </p:set>
                                    <p:animEffect transition="in" filter="box(in)">
                                      <p:cBhvr>
                                        <p:cTn id="37" dur="500"/>
                                        <p:tgtEl>
                                          <p:spTgt spid="8089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808971">
                                            <p:txEl>
                                              <p:pRg st="7" end="7"/>
                                            </p:txEl>
                                          </p:spTgt>
                                        </p:tgtEl>
                                        <p:attrNameLst>
                                          <p:attrName>style.visibility</p:attrName>
                                        </p:attrNameLst>
                                      </p:cBhvr>
                                      <p:to>
                                        <p:strVal val="visible"/>
                                      </p:to>
                                    </p:set>
                                    <p:animEffect transition="in" filter="box(in)">
                                      <p:cBhvr>
                                        <p:cTn id="42" dur="500"/>
                                        <p:tgtEl>
                                          <p:spTgt spid="808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355600" y="1098550"/>
            <a:ext cx="8458200" cy="4565650"/>
          </a:xfrm>
          <a:noFill/>
        </p:spPr>
        <p:txBody>
          <a:bodyPr/>
          <a:lstStyle/>
          <a:p>
            <a:pPr algn="just">
              <a:lnSpc>
                <a:spcPct val="120000"/>
              </a:lnSpc>
              <a:buFont typeface="Wingdings" pitchFamily="2" charset="2"/>
              <a:buNone/>
            </a:pPr>
            <a:r>
              <a:rPr lang="zh-CN" b="1" dirty="0" smtClean="0">
                <a:solidFill>
                  <a:schemeClr val="tx1"/>
                </a:solidFill>
                <a:ea typeface="宋体" charset="-122"/>
              </a:rPr>
              <a:t>现代社会对汽车的要求：</a:t>
            </a:r>
            <a:endParaRPr lang="en-US" altLang="zh-CN" b="1" dirty="0" smtClean="0">
              <a:solidFill>
                <a:schemeClr val="tx1"/>
              </a:solidFill>
              <a:ea typeface="宋体" charset="-122"/>
            </a:endParaRPr>
          </a:p>
          <a:p>
            <a:pPr algn="just">
              <a:lnSpc>
                <a:spcPct val="120000"/>
              </a:lnSpc>
              <a:buFont typeface="Wingdings" panose="05000000000000000000" pitchFamily="2" charset="2"/>
              <a:buChar char="Ø"/>
            </a:pPr>
            <a:r>
              <a:rPr lang="zh-CN" b="1" dirty="0" smtClean="0">
                <a:solidFill>
                  <a:schemeClr val="tx1"/>
                </a:solidFill>
                <a:ea typeface="宋体" charset="-122"/>
              </a:rPr>
              <a:t>极高的主动安全性和被动安全性；</a:t>
            </a:r>
            <a:endParaRPr lang="en-US" altLang="zh-CN" b="1" dirty="0" smtClean="0">
              <a:solidFill>
                <a:schemeClr val="tx1"/>
              </a:solidFill>
              <a:ea typeface="宋体" charset="-122"/>
            </a:endParaRPr>
          </a:p>
          <a:p>
            <a:pPr algn="just">
              <a:lnSpc>
                <a:spcPct val="120000"/>
              </a:lnSpc>
              <a:buFont typeface="Wingdings" panose="05000000000000000000" pitchFamily="2" charset="2"/>
              <a:buChar char="Ø"/>
            </a:pPr>
            <a:r>
              <a:rPr lang="zh-CN" b="1" dirty="0" smtClean="0">
                <a:solidFill>
                  <a:schemeClr val="tx1"/>
                </a:solidFill>
                <a:ea typeface="宋体" charset="-122"/>
              </a:rPr>
              <a:t>乘坐的舒适性；</a:t>
            </a:r>
            <a:endParaRPr lang="en-US" altLang="zh-CN" b="1" dirty="0" smtClean="0">
              <a:solidFill>
                <a:schemeClr val="tx1"/>
              </a:solidFill>
              <a:ea typeface="宋体" charset="-122"/>
            </a:endParaRPr>
          </a:p>
          <a:p>
            <a:pPr algn="just">
              <a:lnSpc>
                <a:spcPct val="120000"/>
              </a:lnSpc>
              <a:buFont typeface="Wingdings" panose="05000000000000000000" pitchFamily="2" charset="2"/>
              <a:buChar char="Ø"/>
            </a:pPr>
            <a:r>
              <a:rPr lang="zh-CN" b="1" dirty="0" smtClean="0">
                <a:solidFill>
                  <a:schemeClr val="tx1"/>
                </a:solidFill>
                <a:ea typeface="宋体" charset="-122"/>
              </a:rPr>
              <a:t>驾驶与使用的便捷和人性化；</a:t>
            </a:r>
            <a:endParaRPr lang="en-US" altLang="zh-CN" b="1" dirty="0" smtClean="0">
              <a:solidFill>
                <a:schemeClr val="tx1"/>
              </a:solidFill>
              <a:ea typeface="宋体" charset="-122"/>
            </a:endParaRPr>
          </a:p>
          <a:p>
            <a:pPr algn="just">
              <a:lnSpc>
                <a:spcPct val="120000"/>
              </a:lnSpc>
              <a:buFont typeface="Wingdings" panose="05000000000000000000" pitchFamily="2" charset="2"/>
              <a:buChar char="Ø"/>
            </a:pPr>
            <a:r>
              <a:rPr lang="zh-CN" b="1" dirty="0" smtClean="0">
                <a:solidFill>
                  <a:schemeClr val="tx1"/>
                </a:solidFill>
                <a:ea typeface="宋体" charset="-122"/>
              </a:rPr>
              <a:t>低排放和低油耗要求</a:t>
            </a:r>
            <a:r>
              <a:rPr lang="zh-CN" altLang="en-US" b="1" dirty="0" smtClean="0">
                <a:solidFill>
                  <a:schemeClr val="tx1"/>
                </a:solidFill>
                <a:ea typeface="宋体" charset="-122"/>
              </a:rPr>
              <a:t>。</a:t>
            </a:r>
            <a:endParaRPr lang="zh-CN" b="1" dirty="0" smtClean="0">
              <a:solidFill>
                <a:schemeClr val="tx1"/>
              </a:solidFill>
              <a:ea typeface="宋体" charset="-122"/>
            </a:endParaRPr>
          </a:p>
          <a:p>
            <a:pPr algn="just">
              <a:lnSpc>
                <a:spcPct val="120000"/>
              </a:lnSpc>
              <a:buFont typeface="Wingdings" pitchFamily="2" charset="2"/>
              <a:buNone/>
            </a:pPr>
            <a:r>
              <a:rPr lang="zh-CN" altLang="en-US" b="1" dirty="0" smtClean="0">
                <a:solidFill>
                  <a:schemeClr val="tx1"/>
                </a:solidFill>
                <a:ea typeface="宋体" charset="-122"/>
              </a:rPr>
              <a:t>        </a:t>
            </a:r>
            <a:r>
              <a:rPr lang="en-US" altLang="zh-CN" dirty="0" smtClean="0">
                <a:solidFill>
                  <a:schemeClr val="tx1"/>
                </a:solidFill>
                <a:ea typeface="宋体" charset="-122"/>
              </a:rPr>
              <a:t>   </a:t>
            </a:r>
            <a:r>
              <a:rPr lang="zh-CN" b="1" dirty="0" smtClean="0">
                <a:solidFill>
                  <a:schemeClr val="tx1"/>
                </a:solidFill>
                <a:ea typeface="宋体" charset="-122"/>
              </a:rPr>
              <a:t>运用微处理器及其电控技术满足</a:t>
            </a:r>
            <a:r>
              <a:rPr lang="zh-CN" altLang="en-US" b="1" dirty="0" smtClean="0">
                <a:solidFill>
                  <a:schemeClr val="tx1"/>
                </a:solidFill>
                <a:ea typeface="宋体" charset="-122"/>
              </a:rPr>
              <a:t>上述要求</a:t>
            </a:r>
            <a:r>
              <a:rPr lang="zh-CN" b="1" dirty="0" smtClean="0">
                <a:solidFill>
                  <a:schemeClr val="tx1"/>
                </a:solidFill>
                <a:ea typeface="宋体" charset="-122"/>
              </a:rPr>
              <a:t>。目前这些系统有：</a:t>
            </a:r>
            <a:r>
              <a:rPr lang="en-US" altLang="zh-CN" b="1" dirty="0" smtClean="0">
                <a:solidFill>
                  <a:schemeClr val="tx1"/>
                </a:solidFill>
                <a:ea typeface="宋体" charset="-122"/>
              </a:rPr>
              <a:t>ABS</a:t>
            </a:r>
            <a:r>
              <a:rPr lang="zh-CN" b="1" dirty="0" smtClean="0">
                <a:solidFill>
                  <a:schemeClr val="tx1"/>
                </a:solidFill>
                <a:ea typeface="宋体" charset="-122"/>
              </a:rPr>
              <a:t>（防抱系统）、</a:t>
            </a:r>
            <a:r>
              <a:rPr lang="en-US" altLang="zh-CN" b="1" dirty="0" smtClean="0">
                <a:solidFill>
                  <a:schemeClr val="tx1"/>
                </a:solidFill>
                <a:ea typeface="宋体" charset="-122"/>
              </a:rPr>
              <a:t>EBD</a:t>
            </a:r>
            <a:r>
              <a:rPr lang="zh-CN" b="1" dirty="0" smtClean="0">
                <a:solidFill>
                  <a:schemeClr val="tx1"/>
                </a:solidFill>
                <a:ea typeface="宋体" charset="-122"/>
              </a:rPr>
              <a:t>（制动力分配系统）、</a:t>
            </a:r>
            <a:r>
              <a:rPr lang="en-US" altLang="zh-CN" b="1" dirty="0" smtClean="0">
                <a:solidFill>
                  <a:schemeClr val="tx1"/>
                </a:solidFill>
                <a:ea typeface="宋体" charset="-122"/>
              </a:rPr>
              <a:t>EMS</a:t>
            </a:r>
            <a:r>
              <a:rPr lang="zh-CN" b="1" dirty="0" smtClean="0">
                <a:solidFill>
                  <a:schemeClr val="tx1"/>
                </a:solidFill>
                <a:ea typeface="宋体" charset="-122"/>
              </a:rPr>
              <a:t>（发动机管理系统）、多功能数字化仪表、导航系统、电子防盗系统、自动空调等。</a:t>
            </a:r>
          </a:p>
        </p:txBody>
      </p:sp>
      <p:sp>
        <p:nvSpPr>
          <p:cNvPr id="5" name="矩形 4"/>
          <p:cNvSpPr/>
          <p:nvPr/>
        </p:nvSpPr>
        <p:spPr>
          <a:xfrm>
            <a:off x="3140075" y="211138"/>
            <a:ext cx="2574925" cy="690562"/>
          </a:xfrm>
          <a:prstGeom prst="rect">
            <a:avLst/>
          </a:prstGeom>
        </p:spPr>
        <p:txBody>
          <a:bodyPr wrap="none">
            <a:spAutoFit/>
          </a:bodyPr>
          <a:lstStyle/>
          <a:p>
            <a:pPr>
              <a:lnSpc>
                <a:spcPct val="120000"/>
              </a:lnSpc>
              <a:buFont typeface="Wingdings" pitchFamily="2" charset="2"/>
              <a:buNone/>
              <a:defRPr/>
            </a:pPr>
            <a:r>
              <a:rPr lang="en-US" dirty="0">
                <a:solidFill>
                  <a:srgbClr val="FF0000"/>
                </a:solidFill>
                <a:effectLst>
                  <a:outerShdw blurRad="38100" dist="38100" dir="2700000" algn="tl">
                    <a:srgbClr val="C0C0C0"/>
                  </a:outerShdw>
                </a:effectLst>
                <a:ea typeface="宋体" pitchFamily="2" charset="-122"/>
              </a:rPr>
              <a:t>CAN</a:t>
            </a:r>
            <a:r>
              <a:rPr lang="zh-CN" altLang="en-US" dirty="0">
                <a:solidFill>
                  <a:srgbClr val="FF0000"/>
                </a:solidFill>
                <a:effectLst>
                  <a:outerShdw blurRad="38100" dist="38100" dir="2700000" algn="tl">
                    <a:srgbClr val="C0C0C0"/>
                  </a:outerShdw>
                </a:effectLst>
                <a:ea typeface="宋体" pitchFamily="2" charset="-122"/>
              </a:rPr>
              <a:t>的应用</a:t>
            </a:r>
          </a:p>
        </p:txBody>
      </p:sp>
    </p:spTree>
    <p:extLst>
      <p:ext uri="{BB962C8B-B14F-4D97-AF65-F5344CB8AC3E}">
        <p14:creationId xmlns:p14="http://schemas.microsoft.com/office/powerpoint/2010/main" val="1908754473"/>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38125"/>
            <a:ext cx="8229600" cy="606425"/>
          </a:xfrm>
          <a:noFill/>
        </p:spPr>
        <p:txBody>
          <a:bodyPr/>
          <a:lstStyle/>
          <a:p>
            <a:r>
              <a:rPr lang="en-US" altLang="zh-CN" smtClean="0">
                <a:ea typeface="宋体" charset="-122"/>
              </a:rPr>
              <a:t> </a:t>
            </a:r>
          </a:p>
        </p:txBody>
      </p:sp>
      <p:sp>
        <p:nvSpPr>
          <p:cNvPr id="11267" name="Rectangle 3"/>
          <p:cNvSpPr>
            <a:spLocks noGrp="1" noChangeArrowheads="1"/>
          </p:cNvSpPr>
          <p:nvPr>
            <p:ph type="body" idx="1"/>
          </p:nvPr>
        </p:nvSpPr>
        <p:spPr>
          <a:xfrm>
            <a:off x="376238" y="1195388"/>
            <a:ext cx="8124825" cy="3929062"/>
          </a:xfrm>
          <a:noFill/>
        </p:spPr>
        <p:txBody>
          <a:bodyPr/>
          <a:lstStyle/>
          <a:p>
            <a:pPr algn="just">
              <a:spcAft>
                <a:spcPts val="1800"/>
              </a:spcAft>
              <a:buFont typeface="Wingdings" pitchFamily="2" charset="2"/>
              <a:buNone/>
            </a:pPr>
            <a:r>
              <a:rPr lang="zh-CN" altLang="en-US" b="1" dirty="0" smtClean="0">
                <a:ea typeface="宋体" charset="-122"/>
              </a:rPr>
              <a:t>	</a:t>
            </a:r>
          </a:p>
          <a:p>
            <a:pPr algn="just">
              <a:spcAft>
                <a:spcPts val="1800"/>
              </a:spcAft>
            </a:pPr>
            <a:r>
              <a:rPr lang="zh-CN" altLang="en-US" b="1" dirty="0" smtClean="0">
                <a:solidFill>
                  <a:srgbClr val="FF0000"/>
                </a:solidFill>
                <a:ea typeface="宋体" charset="-122"/>
              </a:rPr>
              <a:t>单独控制系统</a:t>
            </a:r>
            <a:r>
              <a:rPr lang="zh-CN" altLang="en-US" b="1" dirty="0" smtClean="0">
                <a:solidFill>
                  <a:schemeClr val="tx1"/>
                </a:solidFill>
                <a:ea typeface="宋体" charset="-122"/>
              </a:rPr>
              <a:t>：由一个电子控制单元（</a:t>
            </a:r>
            <a:r>
              <a:rPr lang="en-US" altLang="zh-CN" b="1" dirty="0" smtClean="0">
                <a:solidFill>
                  <a:schemeClr val="tx1"/>
                </a:solidFill>
                <a:ea typeface="宋体" charset="-122"/>
              </a:rPr>
              <a:t>ECU</a:t>
            </a:r>
            <a:r>
              <a:rPr lang="zh-CN" altLang="en-US" b="1" dirty="0" smtClean="0">
                <a:solidFill>
                  <a:schemeClr val="tx1"/>
                </a:solidFill>
                <a:ea typeface="宋体" charset="-122"/>
              </a:rPr>
              <a:t>）控制一个工作装置或系统的电子控制系统，如发动机控制系统、自动变速器等。</a:t>
            </a:r>
          </a:p>
          <a:p>
            <a:pPr algn="just">
              <a:spcAft>
                <a:spcPts val="1800"/>
              </a:spcAft>
            </a:pPr>
            <a:r>
              <a:rPr lang="zh-CN" altLang="en-US" b="1" dirty="0" smtClean="0">
                <a:solidFill>
                  <a:srgbClr val="FF0000"/>
                </a:solidFill>
                <a:ea typeface="宋体" charset="-122"/>
              </a:rPr>
              <a:t>集中控制系统</a:t>
            </a:r>
            <a:r>
              <a:rPr lang="zh-CN" altLang="en-US" b="1" dirty="0" smtClean="0">
                <a:solidFill>
                  <a:schemeClr val="tx1"/>
                </a:solidFill>
                <a:ea typeface="宋体" charset="-122"/>
              </a:rPr>
              <a:t>：由一个电子控制单元（</a:t>
            </a:r>
            <a:r>
              <a:rPr lang="en-US" altLang="zh-CN" b="1" dirty="0" smtClean="0">
                <a:solidFill>
                  <a:schemeClr val="tx1"/>
                </a:solidFill>
                <a:ea typeface="宋体" charset="-122"/>
              </a:rPr>
              <a:t>ECU</a:t>
            </a:r>
            <a:r>
              <a:rPr lang="zh-CN" altLang="en-US" b="1" dirty="0" smtClean="0">
                <a:solidFill>
                  <a:schemeClr val="tx1"/>
                </a:solidFill>
                <a:ea typeface="宋体" charset="-122"/>
              </a:rPr>
              <a:t>）同时控制多个工作装置或系统的电子控制系统。如汽车底盘控制系统。</a:t>
            </a:r>
          </a:p>
          <a:p>
            <a:pPr algn="just">
              <a:spcAft>
                <a:spcPts val="1800"/>
              </a:spcAft>
            </a:pPr>
            <a:r>
              <a:rPr lang="zh-CN" altLang="en-US" b="1" dirty="0" smtClean="0">
                <a:solidFill>
                  <a:srgbClr val="FF0000"/>
                </a:solidFill>
                <a:ea typeface="宋体" charset="-122"/>
              </a:rPr>
              <a:t>控制器局域网络系统</a:t>
            </a:r>
            <a:r>
              <a:rPr lang="zh-CN" altLang="en-US" b="1" dirty="0" smtClean="0">
                <a:solidFill>
                  <a:schemeClr val="tx1"/>
                </a:solidFill>
                <a:ea typeface="宋体" charset="-122"/>
              </a:rPr>
              <a:t>（</a:t>
            </a:r>
            <a:r>
              <a:rPr lang="en-US" altLang="zh-CN" b="1" dirty="0" smtClean="0">
                <a:solidFill>
                  <a:schemeClr val="tx1"/>
                </a:solidFill>
                <a:ea typeface="宋体" charset="-122"/>
              </a:rPr>
              <a:t>CAN</a:t>
            </a:r>
            <a:r>
              <a:rPr lang="zh-CN" altLang="en-US" b="1" dirty="0" smtClean="0">
                <a:solidFill>
                  <a:schemeClr val="tx1"/>
                </a:solidFill>
                <a:ea typeface="宋体" charset="-122"/>
              </a:rPr>
              <a:t>总线系统）：由多个电子控制单元（</a:t>
            </a:r>
            <a:r>
              <a:rPr lang="en-US" altLang="zh-CN" b="1" dirty="0" smtClean="0">
                <a:solidFill>
                  <a:schemeClr val="tx1"/>
                </a:solidFill>
                <a:ea typeface="宋体" charset="-122"/>
              </a:rPr>
              <a:t>ECU</a:t>
            </a:r>
            <a:r>
              <a:rPr lang="zh-CN" altLang="en-US" b="1" dirty="0" smtClean="0">
                <a:solidFill>
                  <a:schemeClr val="tx1"/>
                </a:solidFill>
                <a:ea typeface="宋体" charset="-122"/>
              </a:rPr>
              <a:t>）同时控制多个工作装置或系统，各控制单元（</a:t>
            </a:r>
            <a:r>
              <a:rPr lang="en-US" altLang="zh-CN" b="1" dirty="0" smtClean="0">
                <a:solidFill>
                  <a:schemeClr val="tx1"/>
                </a:solidFill>
                <a:ea typeface="宋体" charset="-122"/>
              </a:rPr>
              <a:t>ECU</a:t>
            </a:r>
            <a:r>
              <a:rPr lang="zh-CN" altLang="en-US" b="1" dirty="0" smtClean="0">
                <a:solidFill>
                  <a:schemeClr val="tx1"/>
                </a:solidFill>
                <a:ea typeface="宋体" charset="-122"/>
              </a:rPr>
              <a:t>）的共用信息通过总线互相传递。</a:t>
            </a:r>
          </a:p>
        </p:txBody>
      </p:sp>
      <p:sp>
        <p:nvSpPr>
          <p:cNvPr id="5" name="矩形 4"/>
          <p:cNvSpPr/>
          <p:nvPr/>
        </p:nvSpPr>
        <p:spPr>
          <a:xfrm>
            <a:off x="3140075" y="338138"/>
            <a:ext cx="2574925" cy="690562"/>
          </a:xfrm>
          <a:prstGeom prst="rect">
            <a:avLst/>
          </a:prstGeom>
        </p:spPr>
        <p:txBody>
          <a:bodyPr wrap="none">
            <a:spAutoFit/>
          </a:bodyPr>
          <a:lstStyle/>
          <a:p>
            <a:pPr>
              <a:lnSpc>
                <a:spcPct val="120000"/>
              </a:lnSpc>
              <a:buFont typeface="Wingdings" pitchFamily="2" charset="2"/>
              <a:buNone/>
              <a:defRPr/>
            </a:pPr>
            <a:r>
              <a:rPr lang="en-US" dirty="0">
                <a:solidFill>
                  <a:srgbClr val="FF0000"/>
                </a:solidFill>
                <a:effectLst>
                  <a:outerShdw blurRad="38100" dist="38100" dir="2700000" algn="tl">
                    <a:srgbClr val="C0C0C0"/>
                  </a:outerShdw>
                </a:effectLst>
                <a:ea typeface="宋体" pitchFamily="2" charset="-122"/>
              </a:rPr>
              <a:t>CAN</a:t>
            </a:r>
            <a:r>
              <a:rPr lang="zh-CN" altLang="en-US" dirty="0">
                <a:solidFill>
                  <a:srgbClr val="FF0000"/>
                </a:solidFill>
                <a:effectLst>
                  <a:outerShdw blurRad="38100" dist="38100" dir="2700000" algn="tl">
                    <a:srgbClr val="C0C0C0"/>
                  </a:outerShdw>
                </a:effectLst>
                <a:ea typeface="宋体" pitchFamily="2" charset="-122"/>
              </a:rPr>
              <a:t>的应用</a:t>
            </a:r>
          </a:p>
        </p:txBody>
      </p:sp>
    </p:spTree>
    <p:extLst>
      <p:ext uri="{BB962C8B-B14F-4D97-AF65-F5344CB8AC3E}">
        <p14:creationId xmlns:p14="http://schemas.microsoft.com/office/powerpoint/2010/main" val="1118815571"/>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106488"/>
            <a:ext cx="8358188" cy="433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p:cNvSpPr txBox="1">
            <a:spLocks noChangeArrowheads="1"/>
          </p:cNvSpPr>
          <p:nvPr/>
        </p:nvSpPr>
        <p:spPr bwMode="auto">
          <a:xfrm>
            <a:off x="1319213" y="5521325"/>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algn="ctr" eaLnBrk="1" hangingPunct="1">
              <a:spcBef>
                <a:spcPct val="50000"/>
              </a:spcBef>
            </a:pPr>
            <a:r>
              <a:rPr lang="zh-CN" altLang="en-US" sz="2400">
                <a:solidFill>
                  <a:srgbClr val="000099"/>
                </a:solidFill>
              </a:rPr>
              <a:t>带有中央控制单元的车</a:t>
            </a:r>
          </a:p>
        </p:txBody>
      </p:sp>
      <p:sp>
        <p:nvSpPr>
          <p:cNvPr id="4" name="矩形 3"/>
          <p:cNvSpPr/>
          <p:nvPr/>
        </p:nvSpPr>
        <p:spPr>
          <a:xfrm>
            <a:off x="3140075" y="249238"/>
            <a:ext cx="2574925" cy="690562"/>
          </a:xfrm>
          <a:prstGeom prst="rect">
            <a:avLst/>
          </a:prstGeom>
        </p:spPr>
        <p:txBody>
          <a:bodyPr wrap="none">
            <a:spAutoFit/>
          </a:bodyPr>
          <a:lstStyle/>
          <a:p>
            <a:pPr>
              <a:lnSpc>
                <a:spcPct val="120000"/>
              </a:lnSpc>
              <a:buFont typeface="Wingdings" pitchFamily="2" charset="2"/>
              <a:buNone/>
              <a:defRPr/>
            </a:pPr>
            <a:r>
              <a:rPr lang="en-US" dirty="0">
                <a:solidFill>
                  <a:srgbClr val="FF0000"/>
                </a:solidFill>
                <a:effectLst>
                  <a:outerShdw blurRad="38100" dist="38100" dir="2700000" algn="tl">
                    <a:srgbClr val="C0C0C0"/>
                  </a:outerShdw>
                </a:effectLst>
                <a:ea typeface="宋体" pitchFamily="2" charset="-122"/>
              </a:rPr>
              <a:t>CAN</a:t>
            </a:r>
            <a:r>
              <a:rPr lang="zh-CN" altLang="en-US" dirty="0">
                <a:solidFill>
                  <a:srgbClr val="FF0000"/>
                </a:solidFill>
                <a:effectLst>
                  <a:outerShdw blurRad="38100" dist="38100" dir="2700000" algn="tl">
                    <a:srgbClr val="C0C0C0"/>
                  </a:outerShdw>
                </a:effectLst>
                <a:ea typeface="宋体" pitchFamily="2" charset="-122"/>
              </a:rPr>
              <a:t>的应用</a:t>
            </a:r>
          </a:p>
        </p:txBody>
      </p:sp>
    </p:spTree>
    <p:extLst>
      <p:ext uri="{BB962C8B-B14F-4D97-AF65-F5344CB8AC3E}">
        <p14:creationId xmlns:p14="http://schemas.microsoft.com/office/powerpoint/2010/main" val="2953907419"/>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504950"/>
            <a:ext cx="7081838"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1462088" y="5338763"/>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algn="ctr" eaLnBrk="1" hangingPunct="1">
              <a:spcBef>
                <a:spcPct val="50000"/>
              </a:spcBef>
            </a:pPr>
            <a:r>
              <a:rPr lang="zh-CN" altLang="en-US" sz="2400">
                <a:solidFill>
                  <a:srgbClr val="000099"/>
                </a:solidFill>
              </a:rPr>
              <a:t>带有三个中央控制单元的车</a:t>
            </a:r>
          </a:p>
        </p:txBody>
      </p:sp>
      <p:sp>
        <p:nvSpPr>
          <p:cNvPr id="4" name="矩形 3"/>
          <p:cNvSpPr/>
          <p:nvPr/>
        </p:nvSpPr>
        <p:spPr>
          <a:xfrm>
            <a:off x="3140075" y="223838"/>
            <a:ext cx="2574925" cy="690562"/>
          </a:xfrm>
          <a:prstGeom prst="rect">
            <a:avLst/>
          </a:prstGeom>
        </p:spPr>
        <p:txBody>
          <a:bodyPr wrap="none">
            <a:spAutoFit/>
          </a:bodyPr>
          <a:lstStyle/>
          <a:p>
            <a:pPr>
              <a:lnSpc>
                <a:spcPct val="120000"/>
              </a:lnSpc>
              <a:buFont typeface="Wingdings" pitchFamily="2" charset="2"/>
              <a:buNone/>
              <a:defRPr/>
            </a:pPr>
            <a:r>
              <a:rPr lang="en-US" dirty="0">
                <a:solidFill>
                  <a:srgbClr val="FF0000"/>
                </a:solidFill>
                <a:effectLst>
                  <a:outerShdw blurRad="38100" dist="38100" dir="2700000" algn="tl">
                    <a:srgbClr val="C0C0C0"/>
                  </a:outerShdw>
                </a:effectLst>
                <a:ea typeface="宋体" pitchFamily="2" charset="-122"/>
              </a:rPr>
              <a:t>CAN</a:t>
            </a:r>
            <a:r>
              <a:rPr lang="zh-CN" altLang="en-US" dirty="0">
                <a:solidFill>
                  <a:srgbClr val="FF0000"/>
                </a:solidFill>
                <a:effectLst>
                  <a:outerShdw blurRad="38100" dist="38100" dir="2700000" algn="tl">
                    <a:srgbClr val="C0C0C0"/>
                  </a:outerShdw>
                </a:effectLst>
                <a:ea typeface="宋体" pitchFamily="2" charset="-122"/>
              </a:rPr>
              <a:t>的应用</a:t>
            </a:r>
          </a:p>
        </p:txBody>
      </p:sp>
    </p:spTree>
    <p:extLst>
      <p:ext uri="{BB962C8B-B14F-4D97-AF65-F5344CB8AC3E}">
        <p14:creationId xmlns:p14="http://schemas.microsoft.com/office/powerpoint/2010/main" val="1846907933"/>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403350"/>
            <a:ext cx="7848600"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p:cNvSpPr txBox="1">
            <a:spLocks noChangeArrowheads="1"/>
          </p:cNvSpPr>
          <p:nvPr/>
        </p:nvSpPr>
        <p:spPr bwMode="auto">
          <a:xfrm>
            <a:off x="1676400" y="5468938"/>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eaLnBrk="1" hangingPunct="1">
              <a:spcBef>
                <a:spcPct val="50000"/>
              </a:spcBef>
            </a:pPr>
            <a:r>
              <a:rPr lang="zh-CN" altLang="en-US" sz="2400">
                <a:solidFill>
                  <a:srgbClr val="000099"/>
                </a:solidFill>
              </a:rPr>
              <a:t>带有三个中央控制单元和总线系统的车</a:t>
            </a:r>
          </a:p>
        </p:txBody>
      </p:sp>
      <p:sp>
        <p:nvSpPr>
          <p:cNvPr id="4" name="矩形 3"/>
          <p:cNvSpPr/>
          <p:nvPr/>
        </p:nvSpPr>
        <p:spPr>
          <a:xfrm>
            <a:off x="3140075" y="325438"/>
            <a:ext cx="2574925" cy="690562"/>
          </a:xfrm>
          <a:prstGeom prst="rect">
            <a:avLst/>
          </a:prstGeom>
        </p:spPr>
        <p:txBody>
          <a:bodyPr wrap="none">
            <a:spAutoFit/>
          </a:bodyPr>
          <a:lstStyle/>
          <a:p>
            <a:pPr>
              <a:lnSpc>
                <a:spcPct val="120000"/>
              </a:lnSpc>
              <a:buFont typeface="Wingdings" pitchFamily="2" charset="2"/>
              <a:buNone/>
              <a:defRPr/>
            </a:pPr>
            <a:r>
              <a:rPr lang="en-US" dirty="0">
                <a:solidFill>
                  <a:srgbClr val="FF0000"/>
                </a:solidFill>
                <a:effectLst>
                  <a:outerShdw blurRad="38100" dist="38100" dir="2700000" algn="tl">
                    <a:srgbClr val="C0C0C0"/>
                  </a:outerShdw>
                </a:effectLst>
                <a:ea typeface="宋体" pitchFamily="2" charset="-122"/>
              </a:rPr>
              <a:t>CAN</a:t>
            </a:r>
            <a:r>
              <a:rPr lang="zh-CN" altLang="en-US" dirty="0">
                <a:solidFill>
                  <a:srgbClr val="FF0000"/>
                </a:solidFill>
                <a:effectLst>
                  <a:outerShdw blurRad="38100" dist="38100" dir="2700000" algn="tl">
                    <a:srgbClr val="C0C0C0"/>
                  </a:outerShdw>
                </a:effectLst>
                <a:ea typeface="宋体" pitchFamily="2" charset="-122"/>
              </a:rPr>
              <a:t>的应用</a:t>
            </a:r>
          </a:p>
        </p:txBody>
      </p:sp>
    </p:spTree>
    <p:extLst>
      <p:ext uri="{BB962C8B-B14F-4D97-AF65-F5344CB8AC3E}">
        <p14:creationId xmlns:p14="http://schemas.microsoft.com/office/powerpoint/2010/main" val="3296247251"/>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l="8878" t="6837"/>
          <a:stretch>
            <a:fillRect/>
          </a:stretch>
        </p:blipFill>
        <p:spPr bwMode="auto">
          <a:xfrm>
            <a:off x="228600" y="1322388"/>
            <a:ext cx="8686800" cy="38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txBox="1">
            <a:spLocks noChangeArrowheads="1"/>
          </p:cNvSpPr>
          <p:nvPr/>
        </p:nvSpPr>
        <p:spPr bwMode="auto">
          <a:xfrm>
            <a:off x="2033588" y="5280025"/>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eaLnBrk="1" hangingPunct="1">
              <a:spcBef>
                <a:spcPct val="50000"/>
              </a:spcBef>
            </a:pPr>
            <a:r>
              <a:rPr lang="zh-CN" altLang="en-US" sz="2400">
                <a:solidFill>
                  <a:srgbClr val="000099"/>
                </a:solidFill>
              </a:rPr>
              <a:t>带有三个中央控制单元的</a:t>
            </a:r>
            <a:r>
              <a:rPr lang="en-US" altLang="zh-CN" sz="2400">
                <a:solidFill>
                  <a:srgbClr val="000099"/>
                </a:solidFill>
              </a:rPr>
              <a:t>CAN</a:t>
            </a:r>
            <a:r>
              <a:rPr lang="zh-CN" altLang="en-US" sz="2400">
                <a:solidFill>
                  <a:srgbClr val="000099"/>
                </a:solidFill>
              </a:rPr>
              <a:t>驱动网络</a:t>
            </a:r>
          </a:p>
        </p:txBody>
      </p:sp>
      <p:sp>
        <p:nvSpPr>
          <p:cNvPr id="4" name="矩形 3"/>
          <p:cNvSpPr/>
          <p:nvPr/>
        </p:nvSpPr>
        <p:spPr>
          <a:xfrm>
            <a:off x="3140075" y="236538"/>
            <a:ext cx="2574925" cy="690562"/>
          </a:xfrm>
          <a:prstGeom prst="rect">
            <a:avLst/>
          </a:prstGeom>
        </p:spPr>
        <p:txBody>
          <a:bodyPr wrap="none">
            <a:spAutoFit/>
          </a:bodyPr>
          <a:lstStyle/>
          <a:p>
            <a:pPr>
              <a:lnSpc>
                <a:spcPct val="120000"/>
              </a:lnSpc>
              <a:buFont typeface="Wingdings" pitchFamily="2" charset="2"/>
              <a:buNone/>
              <a:defRPr/>
            </a:pPr>
            <a:r>
              <a:rPr lang="en-US" dirty="0">
                <a:solidFill>
                  <a:srgbClr val="FF0000"/>
                </a:solidFill>
                <a:effectLst>
                  <a:outerShdw blurRad="38100" dist="38100" dir="2700000" algn="tl">
                    <a:srgbClr val="C0C0C0"/>
                  </a:outerShdw>
                </a:effectLst>
                <a:ea typeface="宋体" pitchFamily="2" charset="-122"/>
              </a:rPr>
              <a:t>CAN</a:t>
            </a:r>
            <a:r>
              <a:rPr lang="zh-CN" altLang="en-US" dirty="0">
                <a:solidFill>
                  <a:srgbClr val="FF0000"/>
                </a:solidFill>
                <a:effectLst>
                  <a:outerShdw blurRad="38100" dist="38100" dir="2700000" algn="tl">
                    <a:srgbClr val="C0C0C0"/>
                  </a:outerShdw>
                </a:effectLst>
                <a:ea typeface="宋体" pitchFamily="2" charset="-122"/>
              </a:rPr>
              <a:t>的应用</a:t>
            </a:r>
          </a:p>
        </p:txBody>
      </p:sp>
    </p:spTree>
    <p:extLst>
      <p:ext uri="{BB962C8B-B14F-4D97-AF65-F5344CB8AC3E}">
        <p14:creationId xmlns:p14="http://schemas.microsoft.com/office/powerpoint/2010/main" val="2734683183"/>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33425"/>
            <a:ext cx="8229600" cy="606425"/>
          </a:xfrm>
          <a:noFill/>
        </p:spPr>
        <p:txBody>
          <a:bodyPr/>
          <a:lstStyle/>
          <a:p>
            <a:r>
              <a:rPr lang="en-US" altLang="zh-CN" sz="2800" smtClean="0">
                <a:ea typeface="宋体" charset="-122"/>
              </a:rPr>
              <a:t> </a:t>
            </a:r>
          </a:p>
        </p:txBody>
      </p:sp>
      <p:sp>
        <p:nvSpPr>
          <p:cNvPr id="16387" name="Rectangle 3"/>
          <p:cNvSpPr>
            <a:spLocks noGrp="1" noChangeArrowheads="1"/>
          </p:cNvSpPr>
          <p:nvPr>
            <p:ph type="body" idx="1"/>
          </p:nvPr>
        </p:nvSpPr>
        <p:spPr>
          <a:xfrm>
            <a:off x="214313" y="1228725"/>
            <a:ext cx="8534400" cy="4500563"/>
          </a:xfrm>
          <a:noFill/>
        </p:spPr>
        <p:txBody>
          <a:bodyPr/>
          <a:lstStyle/>
          <a:p>
            <a:pPr algn="just"/>
            <a:r>
              <a:rPr lang="zh-CN" altLang="en-US" b="1" smtClean="0">
                <a:solidFill>
                  <a:srgbClr val="3333FF"/>
                </a:solidFill>
                <a:ea typeface="宋体" charset="-122"/>
              </a:rPr>
              <a:t>车用网络</a:t>
            </a:r>
            <a:r>
              <a:rPr lang="zh-CN" altLang="en-US" b="1" smtClean="0">
                <a:ea typeface="宋体" charset="-122"/>
              </a:rPr>
              <a:t>：通过总线将汽车上的各种电子装置与设备连成一个网络，实现相互之间的信息共享，既减少了线束，又可更好地控制和协调汽车的各个系统，使汽车性能达到最佳。</a:t>
            </a:r>
          </a:p>
          <a:p>
            <a:pPr algn="just"/>
            <a:endParaRPr lang="en-US" altLang="zh-CN" b="1" smtClean="0">
              <a:latin typeface="宋体" charset="-122"/>
              <a:ea typeface="宋体" charset="-122"/>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3043238"/>
            <a:ext cx="710247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140075" y="300038"/>
            <a:ext cx="2574925" cy="690562"/>
          </a:xfrm>
          <a:prstGeom prst="rect">
            <a:avLst/>
          </a:prstGeom>
        </p:spPr>
        <p:txBody>
          <a:bodyPr wrap="none">
            <a:spAutoFit/>
          </a:bodyPr>
          <a:lstStyle/>
          <a:p>
            <a:pPr>
              <a:lnSpc>
                <a:spcPct val="120000"/>
              </a:lnSpc>
              <a:buFont typeface="Wingdings" pitchFamily="2" charset="2"/>
              <a:buNone/>
              <a:defRPr/>
            </a:pPr>
            <a:r>
              <a:rPr lang="en-US" dirty="0">
                <a:solidFill>
                  <a:srgbClr val="FF0000"/>
                </a:solidFill>
                <a:effectLst>
                  <a:outerShdw blurRad="38100" dist="38100" dir="2700000" algn="tl">
                    <a:srgbClr val="C0C0C0"/>
                  </a:outerShdw>
                </a:effectLst>
                <a:ea typeface="宋体" pitchFamily="2" charset="-122"/>
              </a:rPr>
              <a:t>CAN</a:t>
            </a:r>
            <a:r>
              <a:rPr lang="zh-CN" altLang="en-US" dirty="0">
                <a:solidFill>
                  <a:srgbClr val="FF0000"/>
                </a:solidFill>
                <a:effectLst>
                  <a:outerShdw blurRad="38100" dist="38100" dir="2700000" algn="tl">
                    <a:srgbClr val="C0C0C0"/>
                  </a:outerShdw>
                </a:effectLst>
                <a:ea typeface="宋体" pitchFamily="2" charset="-122"/>
              </a:rPr>
              <a:t>的应用</a:t>
            </a:r>
          </a:p>
        </p:txBody>
      </p:sp>
    </p:spTree>
    <p:extLst>
      <p:ext uri="{BB962C8B-B14F-4D97-AF65-F5344CB8AC3E}">
        <p14:creationId xmlns:p14="http://schemas.microsoft.com/office/powerpoint/2010/main" val="318970719"/>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eaLnBrk="1" hangingPunct="1"/>
            <a:fld id="{986FC611-E53F-468B-87CD-52DDD9A4DF6E}" type="slidenum">
              <a:rPr lang="en-US" altLang="zh-CN" sz="1400" b="0" smtClean="0">
                <a:solidFill>
                  <a:schemeClr val="tx1"/>
                </a:solidFill>
              </a:rPr>
              <a:pPr eaLnBrk="1" hangingPunct="1"/>
              <a:t>3</a:t>
            </a:fld>
            <a:endParaRPr lang="en-US" altLang="zh-CN" sz="1400" b="0" smtClean="0">
              <a:solidFill>
                <a:schemeClr val="tx1"/>
              </a:solidFill>
            </a:endParaRPr>
          </a:p>
        </p:txBody>
      </p:sp>
      <p:sp>
        <p:nvSpPr>
          <p:cNvPr id="6" name="矩形 5"/>
          <p:cNvSpPr/>
          <p:nvPr/>
        </p:nvSpPr>
        <p:spPr>
          <a:xfrm>
            <a:off x="1547811" y="1616075"/>
            <a:ext cx="6262687" cy="4025717"/>
          </a:xfrm>
          <a:prstGeom prst="rect">
            <a:avLst/>
          </a:prstGeom>
        </p:spPr>
        <p:txBody>
          <a:bodyPr wrap="square">
            <a:spAutoFit/>
          </a:bodyPr>
          <a:lstStyle/>
          <a:p>
            <a:pPr marL="342900" indent="-342900" algn="just" eaLnBrk="0" hangingPunct="0">
              <a:lnSpc>
                <a:spcPct val="150000"/>
              </a:lnSpc>
              <a:spcBef>
                <a:spcPct val="20000"/>
              </a:spcBef>
              <a:defRPr/>
            </a:pPr>
            <a:r>
              <a:rPr lang="en-US" altLang="zh-CN" sz="2400" kern="0" dirty="0">
                <a:solidFill>
                  <a:srgbClr val="003300"/>
                </a:solidFill>
                <a:latin typeface="Arial"/>
                <a:ea typeface="华文中宋" pitchFamily="2" charset="-122"/>
              </a:rPr>
              <a:t>S3C2410 ARM9</a:t>
            </a:r>
            <a:r>
              <a:rPr lang="zh-CN" altLang="en-US" sz="2400" kern="0" dirty="0">
                <a:solidFill>
                  <a:srgbClr val="003300"/>
                </a:solidFill>
                <a:latin typeface="Arial"/>
                <a:ea typeface="华文中宋" pitchFamily="2" charset="-122"/>
              </a:rPr>
              <a:t>有</a:t>
            </a:r>
            <a:r>
              <a:rPr lang="en-US" altLang="zh-CN" sz="2400" kern="0" dirty="0">
                <a:solidFill>
                  <a:srgbClr val="003300"/>
                </a:solidFill>
                <a:latin typeface="Arial"/>
                <a:ea typeface="华文中宋" pitchFamily="2" charset="-122"/>
              </a:rPr>
              <a:t>2</a:t>
            </a:r>
            <a:r>
              <a:rPr lang="zh-CN" altLang="en-US" sz="2400" kern="0" dirty="0">
                <a:solidFill>
                  <a:srgbClr val="003300"/>
                </a:solidFill>
                <a:latin typeface="Arial"/>
                <a:ea typeface="华文中宋" pitchFamily="2" charset="-122"/>
              </a:rPr>
              <a:t>个</a:t>
            </a:r>
            <a:r>
              <a:rPr lang="en-US" altLang="zh-CN" sz="2400" kern="0" dirty="0" smtClean="0">
                <a:solidFill>
                  <a:srgbClr val="003300"/>
                </a:solidFill>
                <a:latin typeface="Arial"/>
                <a:ea typeface="华文中宋" pitchFamily="2" charset="-122"/>
              </a:rPr>
              <a:t>SPI</a:t>
            </a:r>
            <a:r>
              <a:rPr lang="zh-CN" altLang="en-US" sz="2400" kern="0" dirty="0" smtClean="0">
                <a:solidFill>
                  <a:srgbClr val="003300"/>
                </a:solidFill>
                <a:latin typeface="Arial"/>
                <a:ea typeface="华文中宋" pitchFamily="2" charset="-122"/>
              </a:rPr>
              <a:t>总线接口</a:t>
            </a:r>
            <a:r>
              <a:rPr lang="zh-CN" altLang="en-US" sz="2400" kern="0" dirty="0">
                <a:solidFill>
                  <a:srgbClr val="003300"/>
                </a:solidFill>
                <a:latin typeface="Arial"/>
                <a:ea typeface="华文中宋" pitchFamily="2" charset="-122"/>
              </a:rPr>
              <a:t>，既可以作为主</a:t>
            </a:r>
            <a:r>
              <a:rPr lang="en-US" altLang="zh-CN" sz="2400" kern="0" dirty="0">
                <a:solidFill>
                  <a:srgbClr val="003300"/>
                </a:solidFill>
                <a:latin typeface="Arial"/>
                <a:ea typeface="华文中宋" pitchFamily="2" charset="-122"/>
              </a:rPr>
              <a:t>SPI</a:t>
            </a:r>
            <a:r>
              <a:rPr lang="zh-CN" altLang="en-US" sz="2400" kern="0" dirty="0">
                <a:solidFill>
                  <a:srgbClr val="003300"/>
                </a:solidFill>
                <a:latin typeface="Arial"/>
                <a:ea typeface="华文中宋" pitchFamily="2" charset="-122"/>
              </a:rPr>
              <a:t>使用，也可以作为从</a:t>
            </a:r>
            <a:r>
              <a:rPr lang="en-US" altLang="zh-CN" sz="2400" kern="0" dirty="0">
                <a:solidFill>
                  <a:srgbClr val="003300"/>
                </a:solidFill>
                <a:latin typeface="Arial"/>
                <a:ea typeface="华文中宋" pitchFamily="2" charset="-122"/>
              </a:rPr>
              <a:t>SPI</a:t>
            </a:r>
            <a:r>
              <a:rPr lang="zh-CN" altLang="en-US" sz="2400" kern="0" dirty="0">
                <a:solidFill>
                  <a:srgbClr val="003300"/>
                </a:solidFill>
                <a:latin typeface="Arial"/>
                <a:ea typeface="华文中宋" pitchFamily="2" charset="-122"/>
              </a:rPr>
              <a:t>使用。</a:t>
            </a:r>
            <a:endParaRPr lang="zh-CN" altLang="en-US" sz="2800" kern="0" dirty="0">
              <a:solidFill>
                <a:srgbClr val="003300"/>
              </a:solidFill>
              <a:latin typeface="Arial"/>
              <a:ea typeface="华文中宋" pitchFamily="2" charset="-122"/>
            </a:endParaRPr>
          </a:p>
          <a:p>
            <a:pPr eaLnBrk="0" hangingPunct="0">
              <a:lnSpc>
                <a:spcPct val="150000"/>
              </a:lnSpc>
              <a:spcBef>
                <a:spcPct val="20000"/>
              </a:spcBef>
              <a:defRPr/>
            </a:pPr>
            <a:r>
              <a:rPr lang="zh-CN" altLang="en-US" sz="2400" kern="0" dirty="0" smtClean="0">
                <a:solidFill>
                  <a:srgbClr val="000099"/>
                </a:solidFill>
                <a:latin typeface="Arial"/>
                <a:ea typeface="华文中宋" pitchFamily="2" charset="-122"/>
              </a:rPr>
              <a:t>主要</a:t>
            </a:r>
            <a:r>
              <a:rPr lang="zh-CN" altLang="en-US" sz="2400" kern="0" dirty="0">
                <a:solidFill>
                  <a:srgbClr val="000099"/>
                </a:solidFill>
                <a:latin typeface="Arial"/>
                <a:ea typeface="华文中宋" pitchFamily="2" charset="-122"/>
              </a:rPr>
              <a:t>特点</a:t>
            </a:r>
            <a:r>
              <a:rPr lang="zh-CN" altLang="en-US" sz="2400" kern="0" dirty="0" smtClean="0">
                <a:solidFill>
                  <a:srgbClr val="000099"/>
                </a:solidFill>
                <a:latin typeface="Arial"/>
                <a:ea typeface="华文中宋" pitchFamily="2" charset="-122"/>
              </a:rPr>
              <a:t>：</a:t>
            </a:r>
            <a:endParaRPr lang="zh-CN" altLang="en-US" sz="2000" kern="0" dirty="0">
              <a:solidFill>
                <a:srgbClr val="003300"/>
              </a:solidFill>
              <a:latin typeface="Arial"/>
              <a:ea typeface="宋体" pitchFamily="2" charset="-122"/>
            </a:endParaRPr>
          </a:p>
          <a:p>
            <a:pPr marL="742950" lvl="1" indent="-285750" eaLnBrk="0" hangingPunct="0">
              <a:lnSpc>
                <a:spcPct val="150000"/>
              </a:lnSpc>
              <a:spcBef>
                <a:spcPct val="20000"/>
              </a:spcBef>
              <a:buFontTx/>
              <a:buChar char="–"/>
              <a:defRPr/>
            </a:pPr>
            <a:r>
              <a:rPr lang="zh-CN" altLang="en-US" sz="2000" kern="0" dirty="0">
                <a:solidFill>
                  <a:srgbClr val="003300"/>
                </a:solidFill>
                <a:latin typeface="Arial"/>
                <a:ea typeface="宋体" pitchFamily="2" charset="-122"/>
              </a:rPr>
              <a:t>	</a:t>
            </a:r>
            <a:r>
              <a:rPr lang="en-US" altLang="zh-CN" sz="2000" kern="0" dirty="0">
                <a:solidFill>
                  <a:srgbClr val="003300"/>
                </a:solidFill>
                <a:latin typeface="Arial"/>
                <a:ea typeface="宋体" pitchFamily="2" charset="-122"/>
              </a:rPr>
              <a:t>8</a:t>
            </a:r>
            <a:r>
              <a:rPr lang="zh-CN" altLang="en-US" sz="2000" kern="0" dirty="0">
                <a:solidFill>
                  <a:srgbClr val="003300"/>
                </a:solidFill>
                <a:latin typeface="Arial"/>
                <a:ea typeface="宋体" pitchFamily="2" charset="-122"/>
              </a:rPr>
              <a:t>位发送移位寄存器； </a:t>
            </a:r>
          </a:p>
          <a:p>
            <a:pPr marL="742950" lvl="1" indent="-285750" eaLnBrk="0" hangingPunct="0">
              <a:lnSpc>
                <a:spcPct val="150000"/>
              </a:lnSpc>
              <a:spcBef>
                <a:spcPct val="20000"/>
              </a:spcBef>
              <a:buFontTx/>
              <a:buChar char="–"/>
              <a:defRPr/>
            </a:pPr>
            <a:r>
              <a:rPr lang="zh-CN" altLang="en-US" sz="2000" kern="0" dirty="0">
                <a:solidFill>
                  <a:srgbClr val="003300"/>
                </a:solidFill>
                <a:latin typeface="Arial"/>
                <a:ea typeface="宋体" pitchFamily="2" charset="-122"/>
              </a:rPr>
              <a:t>	</a:t>
            </a:r>
            <a:r>
              <a:rPr lang="en-US" altLang="zh-CN" sz="2000" kern="0" dirty="0">
                <a:solidFill>
                  <a:srgbClr val="003300"/>
                </a:solidFill>
                <a:latin typeface="Arial"/>
                <a:ea typeface="宋体" pitchFamily="2" charset="-122"/>
              </a:rPr>
              <a:t>8</a:t>
            </a:r>
            <a:r>
              <a:rPr lang="zh-CN" altLang="en-US" sz="2000" kern="0" dirty="0">
                <a:solidFill>
                  <a:srgbClr val="003300"/>
                </a:solidFill>
                <a:latin typeface="Arial"/>
                <a:ea typeface="宋体" pitchFamily="2" charset="-122"/>
              </a:rPr>
              <a:t>位接收移位寄存器；</a:t>
            </a:r>
          </a:p>
          <a:p>
            <a:pPr marL="742950" lvl="1" indent="-285750" eaLnBrk="0" hangingPunct="0">
              <a:lnSpc>
                <a:spcPct val="150000"/>
              </a:lnSpc>
              <a:spcBef>
                <a:spcPct val="20000"/>
              </a:spcBef>
              <a:buFontTx/>
              <a:buChar char="–"/>
              <a:defRPr/>
            </a:pPr>
            <a:r>
              <a:rPr lang="zh-CN" altLang="en-US" sz="2000" kern="0" dirty="0">
                <a:solidFill>
                  <a:srgbClr val="003300"/>
                </a:solidFill>
                <a:latin typeface="Arial"/>
                <a:ea typeface="宋体" pitchFamily="2" charset="-122"/>
              </a:rPr>
              <a:t>	</a:t>
            </a:r>
            <a:r>
              <a:rPr lang="en-US" altLang="zh-CN" sz="2000" kern="0" dirty="0">
                <a:solidFill>
                  <a:srgbClr val="003300"/>
                </a:solidFill>
                <a:latin typeface="Arial"/>
                <a:ea typeface="宋体" pitchFamily="2" charset="-122"/>
              </a:rPr>
              <a:t>8</a:t>
            </a:r>
            <a:r>
              <a:rPr lang="zh-CN" altLang="en-US" sz="2000" kern="0" dirty="0">
                <a:solidFill>
                  <a:srgbClr val="003300"/>
                </a:solidFill>
                <a:latin typeface="Arial"/>
                <a:ea typeface="宋体" pitchFamily="2" charset="-122"/>
              </a:rPr>
              <a:t>位预分频器；</a:t>
            </a:r>
          </a:p>
          <a:p>
            <a:pPr marL="742950" lvl="1" indent="-285750" eaLnBrk="0" hangingPunct="0">
              <a:lnSpc>
                <a:spcPct val="150000"/>
              </a:lnSpc>
              <a:spcBef>
                <a:spcPct val="20000"/>
              </a:spcBef>
              <a:buFontTx/>
              <a:buChar char="–"/>
              <a:defRPr/>
            </a:pPr>
            <a:r>
              <a:rPr lang="zh-CN" altLang="en-US" sz="2000" kern="0" dirty="0">
                <a:solidFill>
                  <a:srgbClr val="003300"/>
                </a:solidFill>
                <a:latin typeface="Arial"/>
                <a:ea typeface="宋体" pitchFamily="2" charset="-122"/>
              </a:rPr>
              <a:t>	具有查询、中断、</a:t>
            </a:r>
            <a:r>
              <a:rPr lang="en-US" altLang="zh-CN" sz="2000" kern="0" dirty="0">
                <a:solidFill>
                  <a:srgbClr val="003300"/>
                </a:solidFill>
                <a:latin typeface="Arial"/>
                <a:ea typeface="宋体" pitchFamily="2" charset="-122"/>
              </a:rPr>
              <a:t>DMA</a:t>
            </a:r>
            <a:r>
              <a:rPr lang="zh-CN" altLang="en-US" sz="2000" kern="0" dirty="0">
                <a:solidFill>
                  <a:srgbClr val="003300"/>
                </a:solidFill>
                <a:latin typeface="Arial"/>
                <a:ea typeface="宋体" pitchFamily="2" charset="-122"/>
              </a:rPr>
              <a:t>传输模式。</a:t>
            </a:r>
            <a:endParaRPr lang="zh-CN" altLang="en-US" sz="2400" kern="0" dirty="0">
              <a:solidFill>
                <a:srgbClr val="003300"/>
              </a:solidFill>
              <a:latin typeface="Arial"/>
              <a:ea typeface="华文中宋" pitchFamily="2" charset="-122"/>
            </a:endParaRPr>
          </a:p>
        </p:txBody>
      </p:sp>
      <p:sp>
        <p:nvSpPr>
          <p:cNvPr id="7" name="矩形 6"/>
          <p:cNvSpPr/>
          <p:nvPr/>
        </p:nvSpPr>
        <p:spPr>
          <a:xfrm>
            <a:off x="3677979" y="977900"/>
            <a:ext cx="1005403" cy="535531"/>
          </a:xfrm>
          <a:prstGeom prst="rect">
            <a:avLst/>
          </a:prstGeom>
        </p:spPr>
        <p:txBody>
          <a:bodyPr wrap="none">
            <a:spAutoFit/>
          </a:bodyPr>
          <a:lstStyle/>
          <a:p>
            <a:pPr algn="ctr">
              <a:lnSpc>
                <a:spcPct val="90000"/>
              </a:lnSpc>
              <a:defRPr/>
            </a:pPr>
            <a:r>
              <a:rPr lang="zh-CN" altLang="en-US" dirty="0" smtClean="0">
                <a:solidFill>
                  <a:srgbClr val="FF0000"/>
                </a:solidFill>
                <a:effectLst>
                  <a:outerShdw blurRad="38100" dist="38100" dir="2700000" algn="tl">
                    <a:srgbClr val="000000">
                      <a:alpha val="43137"/>
                    </a:srgbClr>
                  </a:outerShdw>
                </a:effectLst>
                <a:ea typeface="华文中宋" pitchFamily="2" charset="-122"/>
              </a:rPr>
              <a:t>概述</a:t>
            </a:r>
            <a:endParaRPr lang="en-US" altLang="zh-CN" dirty="0">
              <a:solidFill>
                <a:srgbClr val="FF0000"/>
              </a:solidFill>
              <a:effectLst>
                <a:outerShdw blurRad="38100" dist="38100" dir="2700000" algn="tl">
                  <a:srgbClr val="000000">
                    <a:alpha val="43137"/>
                  </a:srgbClr>
                </a:outerShdw>
              </a:effectLst>
              <a:ea typeface="华文中宋" pitchFamily="2" charset="-122"/>
            </a:endParaRPr>
          </a:p>
        </p:txBody>
      </p:sp>
      <p:sp>
        <p:nvSpPr>
          <p:cNvPr id="5" name="Rectangle 2"/>
          <p:cNvSpPr>
            <a:spLocks noGrp="1" noChangeArrowheads="1"/>
          </p:cNvSpPr>
          <p:nvPr>
            <p:ph type="title"/>
          </p:nvPr>
        </p:nvSpPr>
        <p:spPr>
          <a:xfrm>
            <a:off x="431800" y="325438"/>
            <a:ext cx="7772400" cy="762000"/>
          </a:xfrm>
        </p:spPr>
        <p:txBody>
          <a:bodyPr/>
          <a:lstStyle/>
          <a:p>
            <a:pPr algn="l"/>
            <a:r>
              <a:rPr lang="zh-CN" altLang="en-US" dirty="0" smtClean="0">
                <a:solidFill>
                  <a:srgbClr val="FFFF00"/>
                </a:solidFill>
              </a:rPr>
              <a:t>例：</a:t>
            </a:r>
            <a:r>
              <a:rPr lang="en-US" altLang="zh-CN" dirty="0" smtClean="0">
                <a:solidFill>
                  <a:srgbClr val="FFFF00"/>
                </a:solidFill>
              </a:rPr>
              <a:t>S3C2410</a:t>
            </a:r>
            <a:r>
              <a:rPr lang="zh-CN" altLang="en-US" dirty="0" smtClean="0">
                <a:solidFill>
                  <a:srgbClr val="FFFF00"/>
                </a:solidFill>
              </a:rPr>
              <a:t>的</a:t>
            </a:r>
            <a:r>
              <a:rPr lang="en-US" altLang="zh-CN" dirty="0" smtClean="0">
                <a:solidFill>
                  <a:srgbClr val="FFFF00"/>
                </a:solidFill>
              </a:rPr>
              <a:t>SPI</a:t>
            </a:r>
            <a:r>
              <a:rPr lang="zh-CN" altLang="en-US" dirty="0" smtClean="0">
                <a:solidFill>
                  <a:srgbClr val="FFFF00"/>
                </a:solidFill>
              </a:rPr>
              <a:t>总线</a:t>
            </a:r>
          </a:p>
        </p:txBody>
      </p:sp>
    </p:spTree>
    <p:extLst>
      <p:ext uri="{BB962C8B-B14F-4D97-AF65-F5344CB8AC3E}">
        <p14:creationId xmlns:p14="http://schemas.microsoft.com/office/powerpoint/2010/main" val="155110967"/>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304800" y="300038"/>
            <a:ext cx="8534400" cy="914400"/>
          </a:xfrm>
        </p:spPr>
        <p:txBody>
          <a:bodyPr/>
          <a:lstStyle/>
          <a:p>
            <a:pPr algn="ctr">
              <a:defRPr/>
            </a:pPr>
            <a:r>
              <a:rPr lang="zh-CN" altLang="en-US" sz="3600" b="1" smtClean="0">
                <a:solidFill>
                  <a:srgbClr val="FF0000"/>
                </a:solidFill>
                <a:effectLst>
                  <a:outerShdw blurRad="38100" dist="38100" dir="2700000" algn="tl">
                    <a:srgbClr val="C0C0C0"/>
                  </a:outerShdw>
                </a:effectLst>
                <a:ea typeface="宋体" pitchFamily="2" charset="-122"/>
              </a:rPr>
              <a:t>基于</a:t>
            </a:r>
            <a:r>
              <a:rPr lang="en-US" altLang="zh-CN" sz="3600" b="1" smtClean="0">
                <a:solidFill>
                  <a:srgbClr val="FF0000"/>
                </a:solidFill>
                <a:effectLst>
                  <a:outerShdw blurRad="38100" dist="38100" dir="2700000" algn="tl">
                    <a:srgbClr val="C0C0C0"/>
                  </a:outerShdw>
                </a:effectLst>
                <a:ea typeface="宋体" pitchFamily="2" charset="-122"/>
              </a:rPr>
              <a:t>CAN</a:t>
            </a:r>
            <a:r>
              <a:rPr lang="zh-CN" altLang="en-US" sz="3600" b="1" smtClean="0">
                <a:solidFill>
                  <a:srgbClr val="FF0000"/>
                </a:solidFill>
                <a:effectLst>
                  <a:outerShdw blurRad="38100" dist="38100" dir="2700000" algn="tl">
                    <a:srgbClr val="C0C0C0"/>
                  </a:outerShdw>
                </a:effectLst>
                <a:ea typeface="宋体" pitchFamily="2" charset="-122"/>
              </a:rPr>
              <a:t>总线的汽车电器网络结构</a:t>
            </a:r>
          </a:p>
        </p:txBody>
      </p:sp>
      <p:graphicFrame>
        <p:nvGraphicFramePr>
          <p:cNvPr id="17411" name="Object 2"/>
          <p:cNvGraphicFramePr>
            <a:graphicFrameLocks noChangeAspect="1"/>
          </p:cNvGraphicFramePr>
          <p:nvPr/>
        </p:nvGraphicFramePr>
        <p:xfrm>
          <a:off x="76200" y="1428750"/>
          <a:ext cx="8915400" cy="4922838"/>
        </p:xfrm>
        <a:graphic>
          <a:graphicData uri="http://schemas.openxmlformats.org/presentationml/2006/ole">
            <mc:AlternateContent xmlns:mc="http://schemas.openxmlformats.org/markup-compatibility/2006">
              <mc:Choice xmlns:v="urn:schemas-microsoft-com:vml" Requires="v">
                <p:oleObj spid="_x0000_s67596" name="VISIO" r:id="rId3" imgW="7408164" imgH="4099560" progId="Visio.Drawing.6">
                  <p:embed/>
                </p:oleObj>
              </mc:Choice>
              <mc:Fallback>
                <p:oleObj name="VISIO" r:id="rId3" imgW="7408164" imgH="40995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428750"/>
                        <a:ext cx="8915400" cy="492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9587203"/>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381000" y="1098550"/>
            <a:ext cx="8458200"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3333FF"/>
                </a:solidFill>
              </a:rPr>
              <a:t>考虑到信号的重复率及产生出的数据量，</a:t>
            </a:r>
            <a:r>
              <a:rPr lang="en-US" altLang="zh-CN" sz="2400" dirty="0">
                <a:solidFill>
                  <a:srgbClr val="3333FF"/>
                </a:solidFill>
              </a:rPr>
              <a:t>CAN</a:t>
            </a:r>
            <a:r>
              <a:rPr lang="zh-CN" altLang="en-US" sz="2400" dirty="0">
                <a:solidFill>
                  <a:srgbClr val="3333FF"/>
                </a:solidFill>
              </a:rPr>
              <a:t>总线系统分为三个专门的系统</a:t>
            </a:r>
          </a:p>
        </p:txBody>
      </p:sp>
      <p:sp>
        <p:nvSpPr>
          <p:cNvPr id="21507" name="Rectangle 5"/>
          <p:cNvSpPr>
            <a:spLocks noChangeArrowheads="1"/>
          </p:cNvSpPr>
          <p:nvPr/>
        </p:nvSpPr>
        <p:spPr bwMode="auto">
          <a:xfrm>
            <a:off x="457200" y="2170113"/>
            <a:ext cx="8305800"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400" dirty="0">
                <a:solidFill>
                  <a:srgbClr val="000099"/>
                </a:solidFill>
              </a:rPr>
              <a:t>• CAN</a:t>
            </a:r>
            <a:r>
              <a:rPr lang="zh-CN" altLang="en-US" sz="2400" dirty="0">
                <a:solidFill>
                  <a:srgbClr val="000099"/>
                </a:solidFill>
              </a:rPr>
              <a:t>驱动总线（高速），</a:t>
            </a:r>
            <a:r>
              <a:rPr lang="en-US" altLang="zh-CN" sz="2400" dirty="0">
                <a:solidFill>
                  <a:srgbClr val="000099"/>
                </a:solidFill>
              </a:rPr>
              <a:t>500Kbit/s</a:t>
            </a:r>
            <a:r>
              <a:rPr lang="zh-CN" altLang="en-US" sz="2400" dirty="0">
                <a:solidFill>
                  <a:srgbClr val="000099"/>
                </a:solidFill>
              </a:rPr>
              <a:t>，可基本满足实时要求。</a:t>
            </a:r>
          </a:p>
          <a:p>
            <a:pPr>
              <a:lnSpc>
                <a:spcPct val="150000"/>
              </a:lnSpc>
            </a:pPr>
            <a:r>
              <a:rPr lang="en-US" altLang="zh-CN" sz="2400" dirty="0">
                <a:solidFill>
                  <a:srgbClr val="000099"/>
                </a:solidFill>
              </a:rPr>
              <a:t>• CAN</a:t>
            </a:r>
            <a:r>
              <a:rPr lang="zh-CN" altLang="en-US" sz="2400" dirty="0">
                <a:solidFill>
                  <a:srgbClr val="000099"/>
                </a:solidFill>
              </a:rPr>
              <a:t>舒适总线（低速），</a:t>
            </a:r>
            <a:r>
              <a:rPr lang="en-US" altLang="zh-CN" sz="2400" dirty="0">
                <a:solidFill>
                  <a:srgbClr val="000099"/>
                </a:solidFill>
              </a:rPr>
              <a:t>100 Kbit/s</a:t>
            </a:r>
            <a:r>
              <a:rPr lang="zh-CN" altLang="en-US" sz="2400" dirty="0">
                <a:solidFill>
                  <a:srgbClr val="000099"/>
                </a:solidFill>
              </a:rPr>
              <a:t>，用于对时间要求不高的情况。 </a:t>
            </a:r>
          </a:p>
          <a:p>
            <a:pPr>
              <a:lnSpc>
                <a:spcPct val="150000"/>
              </a:lnSpc>
            </a:pPr>
            <a:r>
              <a:rPr lang="en-US" altLang="zh-CN" sz="2400" dirty="0">
                <a:solidFill>
                  <a:srgbClr val="000099"/>
                </a:solidFill>
              </a:rPr>
              <a:t>• CAN“</a:t>
            </a:r>
            <a:r>
              <a:rPr lang="zh-CN" altLang="en-US" sz="2400" dirty="0">
                <a:solidFill>
                  <a:srgbClr val="000099"/>
                </a:solidFill>
              </a:rPr>
              <a:t>信息娱乐</a:t>
            </a:r>
            <a:r>
              <a:rPr lang="en-US" altLang="zh-CN" sz="2400" dirty="0">
                <a:solidFill>
                  <a:srgbClr val="000099"/>
                </a:solidFill>
              </a:rPr>
              <a:t>infotainment”</a:t>
            </a:r>
            <a:r>
              <a:rPr lang="zh-CN" altLang="en-US" sz="2400" dirty="0">
                <a:solidFill>
                  <a:srgbClr val="000099"/>
                </a:solidFill>
              </a:rPr>
              <a:t>总线（低速），</a:t>
            </a:r>
            <a:r>
              <a:rPr lang="en-US" altLang="zh-CN" sz="2400" dirty="0">
                <a:solidFill>
                  <a:srgbClr val="000099"/>
                </a:solidFill>
              </a:rPr>
              <a:t>100Kbit/s</a:t>
            </a:r>
            <a:r>
              <a:rPr lang="zh-CN" altLang="en-US" sz="2400" dirty="0">
                <a:solidFill>
                  <a:srgbClr val="000099"/>
                </a:solidFill>
              </a:rPr>
              <a:t>，用于对时间要求不高的情况。</a:t>
            </a:r>
          </a:p>
        </p:txBody>
      </p:sp>
      <p:sp>
        <p:nvSpPr>
          <p:cNvPr id="7" name="Rectangle 2"/>
          <p:cNvSpPr>
            <a:spLocks noGrp="1" noChangeArrowheads="1"/>
          </p:cNvSpPr>
          <p:nvPr>
            <p:ph type="title"/>
          </p:nvPr>
        </p:nvSpPr>
        <p:spPr>
          <a:xfrm>
            <a:off x="285750" y="157163"/>
            <a:ext cx="8534400" cy="914400"/>
          </a:xfrm>
        </p:spPr>
        <p:txBody>
          <a:bodyPr/>
          <a:lstStyle/>
          <a:p>
            <a:pPr algn="ctr">
              <a:defRPr/>
            </a:pPr>
            <a:r>
              <a:rPr lang="en-US" altLang="zh-CN" sz="3600" b="1" dirty="0" smtClean="0">
                <a:solidFill>
                  <a:srgbClr val="FF0000"/>
                </a:solidFill>
                <a:effectLst>
                  <a:outerShdw blurRad="38100" dist="38100" dir="2700000" algn="tl">
                    <a:srgbClr val="C0C0C0"/>
                  </a:outerShdw>
                </a:effectLst>
                <a:ea typeface="宋体" pitchFamily="2" charset="-122"/>
              </a:rPr>
              <a:t>CAN</a:t>
            </a:r>
            <a:r>
              <a:rPr lang="zh-CN" altLang="en-US" sz="3600" b="1" dirty="0" smtClean="0">
                <a:solidFill>
                  <a:srgbClr val="FF0000"/>
                </a:solidFill>
                <a:effectLst>
                  <a:outerShdw blurRad="38100" dist="38100" dir="2700000" algn="tl">
                    <a:srgbClr val="C0C0C0"/>
                  </a:outerShdw>
                </a:effectLst>
                <a:ea typeface="宋体" pitchFamily="2" charset="-122"/>
              </a:rPr>
              <a:t>总线布置</a:t>
            </a:r>
          </a:p>
        </p:txBody>
      </p:sp>
    </p:spTree>
    <p:extLst>
      <p:ext uri="{BB962C8B-B14F-4D97-AF65-F5344CB8AC3E}">
        <p14:creationId xmlns:p14="http://schemas.microsoft.com/office/powerpoint/2010/main" val="2715358688"/>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p:txBody>
          <a:bodyPr/>
          <a:lstStyle/>
          <a:p>
            <a:endParaRPr lang="zh-CN" altLang="zh-CN" smtClean="0">
              <a:ea typeface="宋体" charset="-122"/>
            </a:endParaRP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031875"/>
            <a:ext cx="871855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1915232"/>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ChangeArrowheads="1"/>
          </p:cNvSpPr>
          <p:nvPr/>
        </p:nvSpPr>
        <p:spPr bwMode="auto">
          <a:xfrm>
            <a:off x="2857500" y="428625"/>
            <a:ext cx="3636963" cy="461963"/>
          </a:xfrm>
          <a:prstGeom prst="rect">
            <a:avLst/>
          </a:prstGeom>
          <a:noFill/>
          <a:ln w="9525">
            <a:noFill/>
            <a:miter lim="800000"/>
            <a:headEnd/>
            <a:tailEnd/>
          </a:ln>
          <a:effectLst/>
        </p:spPr>
        <p:txBody>
          <a:bodyPr wrap="none">
            <a:spAutoFit/>
          </a:bodyPr>
          <a:lstStyle/>
          <a:p>
            <a:pPr algn="ctr">
              <a:defRPr/>
            </a:pPr>
            <a:r>
              <a:rPr lang="en-US" altLang="zh-CN" sz="2400" dirty="0">
                <a:solidFill>
                  <a:srgbClr val="FF0000"/>
                </a:solidFill>
                <a:effectLst>
                  <a:outerShdw blurRad="38100" dist="38100" dir="2700000" algn="tl">
                    <a:srgbClr val="000000">
                      <a:alpha val="43137"/>
                    </a:srgbClr>
                  </a:outerShdw>
                </a:effectLst>
                <a:ea typeface="宋体" pitchFamily="2" charset="-122"/>
              </a:rPr>
              <a:t>CAN</a:t>
            </a:r>
            <a:r>
              <a:rPr lang="zh-CN" altLang="en-US" sz="2400" dirty="0">
                <a:solidFill>
                  <a:srgbClr val="FF0000"/>
                </a:solidFill>
                <a:effectLst>
                  <a:outerShdw blurRad="38100" dist="38100" dir="2700000" algn="tl">
                    <a:srgbClr val="000000">
                      <a:alpha val="43137"/>
                    </a:srgbClr>
                  </a:outerShdw>
                </a:effectLst>
                <a:ea typeface="宋体" pitchFamily="2" charset="-122"/>
              </a:rPr>
              <a:t>驱动数据总线的特点</a:t>
            </a:r>
          </a:p>
        </p:txBody>
      </p:sp>
      <p:sp>
        <p:nvSpPr>
          <p:cNvPr id="33795" name="Rectangle 3"/>
          <p:cNvSpPr>
            <a:spLocks noChangeArrowheads="1"/>
          </p:cNvSpPr>
          <p:nvPr/>
        </p:nvSpPr>
        <p:spPr bwMode="auto">
          <a:xfrm>
            <a:off x="381000" y="1098550"/>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chemeClr val="tx1"/>
                </a:solidFill>
              </a:rPr>
              <a:t>CAN</a:t>
            </a:r>
            <a:r>
              <a:rPr lang="zh-CN" altLang="en-US" sz="2400">
                <a:solidFill>
                  <a:schemeClr val="tx1"/>
                </a:solidFill>
              </a:rPr>
              <a:t>驱动数据总线的速率为</a:t>
            </a:r>
            <a:r>
              <a:rPr lang="en-US" altLang="zh-CN" sz="2400">
                <a:solidFill>
                  <a:schemeClr val="tx1"/>
                </a:solidFill>
              </a:rPr>
              <a:t>500 kBit/s</a:t>
            </a:r>
            <a:r>
              <a:rPr lang="zh-CN" altLang="en-US" sz="2400">
                <a:solidFill>
                  <a:schemeClr val="tx1"/>
                </a:solidFill>
              </a:rPr>
              <a:t>，用于将</a:t>
            </a:r>
            <a:r>
              <a:rPr lang="en-US" altLang="zh-CN" sz="2400">
                <a:solidFill>
                  <a:schemeClr val="tx1"/>
                </a:solidFill>
              </a:rPr>
              <a:t>CAN</a:t>
            </a:r>
            <a:r>
              <a:rPr lang="zh-CN" altLang="en-US" sz="2400">
                <a:solidFill>
                  <a:schemeClr val="tx1"/>
                </a:solidFill>
              </a:rPr>
              <a:t>驱动数据总线方面的控制单元联成网络。</a:t>
            </a:r>
          </a:p>
        </p:txBody>
      </p:sp>
      <p:sp>
        <p:nvSpPr>
          <p:cNvPr id="832516" name="Rectangle 4"/>
          <p:cNvSpPr>
            <a:spLocks noChangeArrowheads="1"/>
          </p:cNvSpPr>
          <p:nvPr/>
        </p:nvSpPr>
        <p:spPr bwMode="auto">
          <a:xfrm>
            <a:off x="609600" y="2209800"/>
            <a:ext cx="45720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en-US" altLang="zh-CN" sz="2400">
                <a:solidFill>
                  <a:srgbClr val="E21C67"/>
                </a:solidFill>
              </a:rPr>
              <a:t>CAN</a:t>
            </a:r>
            <a:r>
              <a:rPr lang="zh-CN" altLang="en-US" sz="2400">
                <a:solidFill>
                  <a:srgbClr val="E21C67"/>
                </a:solidFill>
              </a:rPr>
              <a:t>驱动数据总线控制单元有：</a:t>
            </a:r>
          </a:p>
          <a:p>
            <a:pPr>
              <a:lnSpc>
                <a:spcPct val="135000"/>
              </a:lnSpc>
            </a:pPr>
            <a:r>
              <a:rPr lang="en-US" altLang="zh-CN" sz="2400">
                <a:solidFill>
                  <a:srgbClr val="0000FF"/>
                </a:solidFill>
              </a:rPr>
              <a:t>- </a:t>
            </a:r>
            <a:r>
              <a:rPr lang="zh-CN" altLang="en-US" sz="2400">
                <a:solidFill>
                  <a:srgbClr val="0000FF"/>
                </a:solidFill>
              </a:rPr>
              <a:t>发动机控制单元</a:t>
            </a:r>
          </a:p>
          <a:p>
            <a:pPr>
              <a:lnSpc>
                <a:spcPct val="135000"/>
              </a:lnSpc>
            </a:pPr>
            <a:r>
              <a:rPr lang="en-US" altLang="zh-CN" sz="2400">
                <a:solidFill>
                  <a:srgbClr val="0000FF"/>
                </a:solidFill>
              </a:rPr>
              <a:t>- ABS-</a:t>
            </a:r>
            <a:r>
              <a:rPr lang="zh-CN" altLang="en-US" sz="2400">
                <a:solidFill>
                  <a:srgbClr val="0000FF"/>
                </a:solidFill>
              </a:rPr>
              <a:t>控制单元</a:t>
            </a:r>
          </a:p>
          <a:p>
            <a:pPr>
              <a:lnSpc>
                <a:spcPct val="135000"/>
              </a:lnSpc>
            </a:pPr>
            <a:r>
              <a:rPr lang="en-US" altLang="zh-CN" sz="2400">
                <a:solidFill>
                  <a:srgbClr val="0000FF"/>
                </a:solidFill>
              </a:rPr>
              <a:t>- ESP-</a:t>
            </a:r>
            <a:r>
              <a:rPr lang="zh-CN" altLang="en-US" sz="2400">
                <a:solidFill>
                  <a:srgbClr val="0000FF"/>
                </a:solidFill>
              </a:rPr>
              <a:t>控制单元</a:t>
            </a:r>
          </a:p>
          <a:p>
            <a:pPr>
              <a:lnSpc>
                <a:spcPct val="135000"/>
              </a:lnSpc>
            </a:pPr>
            <a:r>
              <a:rPr lang="en-US" altLang="zh-CN" sz="2400">
                <a:solidFill>
                  <a:srgbClr val="0000FF"/>
                </a:solidFill>
              </a:rPr>
              <a:t>- </a:t>
            </a:r>
            <a:r>
              <a:rPr lang="zh-CN" altLang="en-US" sz="2400">
                <a:solidFill>
                  <a:srgbClr val="0000FF"/>
                </a:solidFill>
              </a:rPr>
              <a:t>变速器控制单元</a:t>
            </a:r>
          </a:p>
          <a:p>
            <a:pPr>
              <a:lnSpc>
                <a:spcPct val="135000"/>
              </a:lnSpc>
            </a:pPr>
            <a:r>
              <a:rPr lang="en-US" altLang="zh-CN" sz="2400">
                <a:solidFill>
                  <a:srgbClr val="0000FF"/>
                </a:solidFill>
              </a:rPr>
              <a:t>- </a:t>
            </a:r>
            <a:r>
              <a:rPr lang="zh-CN" altLang="en-US" sz="2400">
                <a:solidFill>
                  <a:srgbClr val="0000FF"/>
                </a:solidFill>
              </a:rPr>
              <a:t>安全气囊控制单元</a:t>
            </a:r>
          </a:p>
          <a:p>
            <a:pPr>
              <a:lnSpc>
                <a:spcPct val="135000"/>
              </a:lnSpc>
            </a:pPr>
            <a:r>
              <a:rPr lang="en-US" altLang="zh-CN" sz="2400">
                <a:solidFill>
                  <a:srgbClr val="0000FF"/>
                </a:solidFill>
              </a:rPr>
              <a:t>- </a:t>
            </a:r>
            <a:r>
              <a:rPr lang="zh-CN" altLang="en-US" sz="2400">
                <a:solidFill>
                  <a:srgbClr val="0000FF"/>
                </a:solidFill>
              </a:rPr>
              <a:t>组合仪表</a:t>
            </a:r>
          </a:p>
        </p:txBody>
      </p:sp>
    </p:spTree>
    <p:extLst>
      <p:ext uri="{BB962C8B-B14F-4D97-AF65-F5344CB8AC3E}">
        <p14:creationId xmlns:p14="http://schemas.microsoft.com/office/powerpoint/2010/main" val="97761470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2516"/>
                                        </p:tgtEl>
                                        <p:attrNameLst>
                                          <p:attrName>style.visibility</p:attrName>
                                        </p:attrNameLst>
                                      </p:cBhvr>
                                      <p:to>
                                        <p:strVal val="visible"/>
                                      </p:to>
                                    </p:set>
                                    <p:anim calcmode="lin" valueType="num">
                                      <p:cBhvr additive="base">
                                        <p:cTn id="7" dur="500" fill="hold"/>
                                        <p:tgtEl>
                                          <p:spTgt spid="832516"/>
                                        </p:tgtEl>
                                        <p:attrNameLst>
                                          <p:attrName>ppt_x</p:attrName>
                                        </p:attrNameLst>
                                      </p:cBhvr>
                                      <p:tavLst>
                                        <p:tav tm="0">
                                          <p:val>
                                            <p:strVal val="#ppt_x"/>
                                          </p:val>
                                        </p:tav>
                                        <p:tav tm="100000">
                                          <p:val>
                                            <p:strVal val="#ppt_x"/>
                                          </p:val>
                                        </p:tav>
                                      </p:tavLst>
                                    </p:anim>
                                    <p:anim calcmode="lin" valueType="num">
                                      <p:cBhvr additive="base">
                                        <p:cTn id="8" dur="500" fill="hold"/>
                                        <p:tgtEl>
                                          <p:spTgt spid="832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ChangeArrowheads="1"/>
          </p:cNvSpPr>
          <p:nvPr/>
        </p:nvSpPr>
        <p:spPr bwMode="auto">
          <a:xfrm>
            <a:off x="642938" y="315913"/>
            <a:ext cx="7396162" cy="579437"/>
          </a:xfrm>
          <a:prstGeom prst="rect">
            <a:avLst/>
          </a:prstGeom>
          <a:noFill/>
          <a:ln w="9525">
            <a:noFill/>
            <a:miter lim="800000"/>
            <a:headEnd/>
            <a:tailEnd/>
          </a:ln>
          <a:effectLst/>
        </p:spPr>
        <p:txBody>
          <a:bodyPr wrap="none">
            <a:spAutoFit/>
          </a:bodyPr>
          <a:lstStyle/>
          <a:p>
            <a:pPr>
              <a:defRPr/>
            </a:pPr>
            <a:r>
              <a:rPr lang="en-US" altLang="zh-CN" sz="3200" dirty="0">
                <a:solidFill>
                  <a:srgbClr val="FF0000"/>
                </a:solidFill>
                <a:effectLst>
                  <a:outerShdw blurRad="38100" dist="38100" dir="2700000" algn="tl">
                    <a:srgbClr val="000000">
                      <a:alpha val="43137"/>
                    </a:srgbClr>
                  </a:outerShdw>
                </a:effectLst>
                <a:ea typeface="宋体" pitchFamily="2" charset="-122"/>
              </a:rPr>
              <a:t>CAN</a:t>
            </a:r>
            <a:r>
              <a:rPr lang="zh-CN" altLang="en-US" sz="3200" dirty="0">
                <a:solidFill>
                  <a:srgbClr val="FF0000"/>
                </a:solidFill>
                <a:effectLst>
                  <a:outerShdw blurRad="38100" dist="38100" dir="2700000" algn="tl">
                    <a:srgbClr val="000000">
                      <a:alpha val="43137"/>
                    </a:srgbClr>
                  </a:outerShdw>
                </a:effectLst>
                <a:ea typeface="宋体" pitchFamily="2" charset="-122"/>
              </a:rPr>
              <a:t>舒适</a:t>
            </a:r>
            <a:r>
              <a:rPr lang="en-US" altLang="zh-CN" sz="3200" dirty="0">
                <a:solidFill>
                  <a:srgbClr val="FF0000"/>
                </a:solidFill>
                <a:effectLst>
                  <a:outerShdw blurRad="38100" dist="38100" dir="2700000" algn="tl">
                    <a:srgbClr val="000000">
                      <a:alpha val="43137"/>
                    </a:srgbClr>
                  </a:outerShdw>
                </a:effectLst>
                <a:ea typeface="宋体" pitchFamily="2" charset="-122"/>
              </a:rPr>
              <a:t>/ Infotainment</a:t>
            </a:r>
            <a:r>
              <a:rPr lang="zh-CN" altLang="en-US" sz="3200" dirty="0">
                <a:solidFill>
                  <a:srgbClr val="FF0000"/>
                </a:solidFill>
                <a:effectLst>
                  <a:outerShdw blurRad="38100" dist="38100" dir="2700000" algn="tl">
                    <a:srgbClr val="000000">
                      <a:alpha val="43137"/>
                    </a:srgbClr>
                  </a:outerShdw>
                </a:effectLst>
                <a:ea typeface="宋体" pitchFamily="2" charset="-122"/>
              </a:rPr>
              <a:t>数据总线的特点</a:t>
            </a:r>
          </a:p>
        </p:txBody>
      </p:sp>
      <p:sp>
        <p:nvSpPr>
          <p:cNvPr id="34819" name="Rectangle 3"/>
          <p:cNvSpPr>
            <a:spLocks noChangeArrowheads="1"/>
          </p:cNvSpPr>
          <p:nvPr/>
        </p:nvSpPr>
        <p:spPr bwMode="auto">
          <a:xfrm>
            <a:off x="642938" y="1089025"/>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solidFill>
                  <a:srgbClr val="0000FF"/>
                </a:solidFill>
              </a:rPr>
              <a:t>CAN</a:t>
            </a:r>
            <a:r>
              <a:rPr lang="zh-CN" altLang="en-US" sz="2400" dirty="0">
                <a:solidFill>
                  <a:srgbClr val="0000FF"/>
                </a:solidFill>
              </a:rPr>
              <a:t>舒适</a:t>
            </a:r>
            <a:r>
              <a:rPr lang="en-US" altLang="zh-CN" sz="2400" dirty="0">
                <a:solidFill>
                  <a:srgbClr val="0000FF"/>
                </a:solidFill>
              </a:rPr>
              <a:t>/ Infotainment</a:t>
            </a:r>
            <a:r>
              <a:rPr lang="zh-CN" altLang="en-US" sz="2400" dirty="0">
                <a:solidFill>
                  <a:srgbClr val="0000FF"/>
                </a:solidFill>
              </a:rPr>
              <a:t>数据总线的速率为</a:t>
            </a:r>
            <a:r>
              <a:rPr lang="en-US" altLang="zh-CN" sz="2400" dirty="0">
                <a:solidFill>
                  <a:srgbClr val="0000FF"/>
                </a:solidFill>
              </a:rPr>
              <a:t>100 </a:t>
            </a:r>
            <a:r>
              <a:rPr lang="en-US" altLang="zh-CN" sz="2400" dirty="0" err="1">
                <a:solidFill>
                  <a:srgbClr val="0000FF"/>
                </a:solidFill>
              </a:rPr>
              <a:t>kBit</a:t>
            </a:r>
            <a:r>
              <a:rPr lang="en-US" altLang="zh-CN" sz="2400" dirty="0">
                <a:solidFill>
                  <a:srgbClr val="0000FF"/>
                </a:solidFill>
              </a:rPr>
              <a:t>/s</a:t>
            </a:r>
            <a:r>
              <a:rPr lang="zh-CN" altLang="en-US" sz="2400" dirty="0">
                <a:solidFill>
                  <a:srgbClr val="0000FF"/>
                </a:solidFill>
              </a:rPr>
              <a:t>，用于将</a:t>
            </a:r>
            <a:r>
              <a:rPr lang="en-US" altLang="zh-CN" sz="2400" dirty="0">
                <a:solidFill>
                  <a:srgbClr val="0000FF"/>
                </a:solidFill>
              </a:rPr>
              <a:t>CAN</a:t>
            </a:r>
            <a:r>
              <a:rPr lang="zh-CN" altLang="en-US" sz="2400" dirty="0">
                <a:solidFill>
                  <a:srgbClr val="0000FF"/>
                </a:solidFill>
              </a:rPr>
              <a:t>舒适总线和</a:t>
            </a:r>
            <a:r>
              <a:rPr lang="en-US" altLang="zh-CN" sz="2400" dirty="0">
                <a:solidFill>
                  <a:srgbClr val="0000FF"/>
                </a:solidFill>
              </a:rPr>
              <a:t>CAN Infotainment</a:t>
            </a:r>
            <a:r>
              <a:rPr lang="zh-CN" altLang="en-US" sz="2400" dirty="0">
                <a:solidFill>
                  <a:srgbClr val="0000FF"/>
                </a:solidFill>
              </a:rPr>
              <a:t>总线方面的控制单元联成网。</a:t>
            </a:r>
          </a:p>
        </p:txBody>
      </p:sp>
      <p:sp>
        <p:nvSpPr>
          <p:cNvPr id="829444" name="Rectangle 4"/>
          <p:cNvSpPr>
            <a:spLocks noChangeArrowheads="1"/>
          </p:cNvSpPr>
          <p:nvPr/>
        </p:nvSpPr>
        <p:spPr bwMode="auto">
          <a:xfrm>
            <a:off x="873919" y="2460625"/>
            <a:ext cx="6934200" cy="22828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a:solidFill>
                  <a:srgbClr val="000099"/>
                </a:solidFill>
              </a:rPr>
              <a:t>CAN</a:t>
            </a:r>
            <a:r>
              <a:rPr lang="zh-CN" altLang="en-US" sz="2400" dirty="0">
                <a:solidFill>
                  <a:srgbClr val="000099"/>
                </a:solidFill>
              </a:rPr>
              <a:t>舒适</a:t>
            </a:r>
            <a:r>
              <a:rPr lang="en-US" altLang="zh-CN" sz="2400" dirty="0">
                <a:solidFill>
                  <a:srgbClr val="000099"/>
                </a:solidFill>
              </a:rPr>
              <a:t>/ Infotainment</a:t>
            </a:r>
            <a:r>
              <a:rPr lang="zh-CN" altLang="en-US" sz="2400" dirty="0">
                <a:solidFill>
                  <a:srgbClr val="000099"/>
                </a:solidFill>
              </a:rPr>
              <a:t>数据总线控制单元有：</a:t>
            </a:r>
          </a:p>
          <a:p>
            <a:pPr>
              <a:lnSpc>
                <a:spcPct val="120000"/>
              </a:lnSpc>
            </a:pPr>
            <a:r>
              <a:rPr lang="en-US" altLang="zh-CN" sz="2400" dirty="0"/>
              <a:t>- </a:t>
            </a:r>
            <a:r>
              <a:rPr lang="zh-CN" altLang="en-US" sz="2400" dirty="0"/>
              <a:t>全自动空调</a:t>
            </a:r>
            <a:r>
              <a:rPr lang="en-US" altLang="zh-CN" sz="2400" dirty="0"/>
              <a:t>/</a:t>
            </a:r>
            <a:r>
              <a:rPr lang="zh-CN" altLang="en-US" sz="2400" dirty="0"/>
              <a:t>空调控制单元</a:t>
            </a:r>
          </a:p>
          <a:p>
            <a:pPr>
              <a:lnSpc>
                <a:spcPct val="120000"/>
              </a:lnSpc>
            </a:pPr>
            <a:r>
              <a:rPr lang="en-US" altLang="zh-CN" sz="2400" dirty="0"/>
              <a:t>- </a:t>
            </a:r>
            <a:r>
              <a:rPr lang="zh-CN" altLang="en-US" sz="2400" dirty="0"/>
              <a:t>车门控制单元</a:t>
            </a:r>
          </a:p>
          <a:p>
            <a:pPr>
              <a:lnSpc>
                <a:spcPct val="120000"/>
              </a:lnSpc>
            </a:pPr>
            <a:r>
              <a:rPr lang="en-US" altLang="zh-CN" sz="2400" dirty="0"/>
              <a:t>- </a:t>
            </a:r>
            <a:r>
              <a:rPr lang="zh-CN" altLang="en-US" sz="2400" dirty="0"/>
              <a:t>舒适控制单元</a:t>
            </a:r>
          </a:p>
          <a:p>
            <a:pPr>
              <a:lnSpc>
                <a:spcPct val="120000"/>
              </a:lnSpc>
            </a:pPr>
            <a:r>
              <a:rPr lang="en-US" altLang="zh-CN" sz="2400" dirty="0"/>
              <a:t>- </a:t>
            </a:r>
            <a:r>
              <a:rPr lang="zh-CN" altLang="en-US" sz="2400" dirty="0"/>
              <a:t>收音机和导航显示单元控制单元</a:t>
            </a:r>
          </a:p>
        </p:txBody>
      </p:sp>
      <p:sp>
        <p:nvSpPr>
          <p:cNvPr id="6" name="Rectangle 3"/>
          <p:cNvSpPr>
            <a:spLocks noChangeArrowheads="1"/>
          </p:cNvSpPr>
          <p:nvPr/>
        </p:nvSpPr>
        <p:spPr bwMode="auto">
          <a:xfrm>
            <a:off x="795338" y="5051425"/>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00FF"/>
                </a:solidFill>
              </a:rPr>
              <a:t>由于使用同样的脉冲频率，所以</a:t>
            </a:r>
            <a:r>
              <a:rPr lang="en-US" altLang="zh-CN" sz="2400" dirty="0">
                <a:solidFill>
                  <a:srgbClr val="0000FF"/>
                </a:solidFill>
              </a:rPr>
              <a:t>CAN</a:t>
            </a:r>
            <a:r>
              <a:rPr lang="zh-CN" altLang="en-US" sz="2400" dirty="0">
                <a:solidFill>
                  <a:srgbClr val="0000FF"/>
                </a:solidFill>
              </a:rPr>
              <a:t>舒适数据总线和</a:t>
            </a:r>
            <a:r>
              <a:rPr lang="en-US" altLang="zh-CN" sz="2400" dirty="0">
                <a:solidFill>
                  <a:srgbClr val="0000FF"/>
                </a:solidFill>
              </a:rPr>
              <a:t>CAN Infotainment</a:t>
            </a:r>
            <a:r>
              <a:rPr lang="zh-CN" altLang="en-US" sz="2400" dirty="0">
                <a:solidFill>
                  <a:srgbClr val="0000FF"/>
                </a:solidFill>
              </a:rPr>
              <a:t>总线可以共同使用一对</a:t>
            </a:r>
            <a:r>
              <a:rPr lang="zh-CN" altLang="en-US" sz="2400" dirty="0" smtClean="0">
                <a:solidFill>
                  <a:srgbClr val="0000FF"/>
                </a:solidFill>
              </a:rPr>
              <a:t>导线（如 </a:t>
            </a:r>
            <a:r>
              <a:rPr lang="en-US" altLang="zh-CN" sz="2400" dirty="0">
                <a:solidFill>
                  <a:srgbClr val="0000FF"/>
                </a:solidFill>
              </a:rPr>
              <a:t>Golf IV und Polo MJ </a:t>
            </a:r>
            <a:r>
              <a:rPr lang="en-US" altLang="zh-CN" sz="2400" dirty="0" smtClean="0">
                <a:solidFill>
                  <a:srgbClr val="0000FF"/>
                </a:solidFill>
              </a:rPr>
              <a:t>2002</a:t>
            </a:r>
            <a:r>
              <a:rPr lang="zh-CN" altLang="en-US" sz="2400" dirty="0" smtClean="0">
                <a:solidFill>
                  <a:srgbClr val="0000FF"/>
                </a:solidFill>
              </a:rPr>
              <a:t>）。</a:t>
            </a:r>
            <a:endParaRPr lang="zh-CN" altLang="en-US" sz="2400" dirty="0">
              <a:solidFill>
                <a:srgbClr val="0000FF"/>
              </a:solidFill>
            </a:endParaRPr>
          </a:p>
        </p:txBody>
      </p:sp>
    </p:spTree>
    <p:extLst>
      <p:ext uri="{BB962C8B-B14F-4D97-AF65-F5344CB8AC3E}">
        <p14:creationId xmlns:p14="http://schemas.microsoft.com/office/powerpoint/2010/main" val="196217570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44"/>
                                        </p:tgtEl>
                                        <p:attrNameLst>
                                          <p:attrName>style.visibility</p:attrName>
                                        </p:attrNameLst>
                                      </p:cBhvr>
                                      <p:to>
                                        <p:strVal val="visible"/>
                                      </p:to>
                                    </p:set>
                                    <p:anim calcmode="lin" valueType="num">
                                      <p:cBhvr additive="base">
                                        <p:cTn id="7" dur="500" fill="hold"/>
                                        <p:tgtEl>
                                          <p:spTgt spid="829444"/>
                                        </p:tgtEl>
                                        <p:attrNameLst>
                                          <p:attrName>ppt_x</p:attrName>
                                        </p:attrNameLst>
                                      </p:cBhvr>
                                      <p:tavLst>
                                        <p:tav tm="0">
                                          <p:val>
                                            <p:strVal val="#ppt_x"/>
                                          </p:val>
                                        </p:tav>
                                        <p:tav tm="100000">
                                          <p:val>
                                            <p:strVal val="#ppt_x"/>
                                          </p:val>
                                        </p:tav>
                                      </p:tavLst>
                                    </p:anim>
                                    <p:anim calcmode="lin" valueType="num">
                                      <p:cBhvr additive="base">
                                        <p:cTn id="8" dur="500" fill="hold"/>
                                        <p:tgtEl>
                                          <p:spTgt spid="829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714374" y="1073150"/>
            <a:ext cx="7686675"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pPr>
            <a:r>
              <a:rPr lang="en-US" altLang="zh-CN" sz="2400" dirty="0" smtClean="0">
                <a:solidFill>
                  <a:srgbClr val="000099"/>
                </a:solidFill>
              </a:rPr>
              <a:t>CAN</a:t>
            </a:r>
            <a:r>
              <a:rPr lang="zh-CN" altLang="en-US" sz="2400" dirty="0">
                <a:solidFill>
                  <a:srgbClr val="000099"/>
                </a:solidFill>
              </a:rPr>
              <a:t>驱动数据总线不可与</a:t>
            </a:r>
            <a:r>
              <a:rPr lang="en-US" altLang="zh-CN" sz="2400" dirty="0">
                <a:solidFill>
                  <a:srgbClr val="000099"/>
                </a:solidFill>
              </a:rPr>
              <a:t>CAN</a:t>
            </a:r>
            <a:r>
              <a:rPr lang="zh-CN" altLang="en-US" sz="2400" dirty="0">
                <a:solidFill>
                  <a:srgbClr val="000099"/>
                </a:solidFill>
              </a:rPr>
              <a:t>舒适数据总线或</a:t>
            </a:r>
            <a:r>
              <a:rPr lang="en-US" altLang="zh-CN" sz="2400" dirty="0">
                <a:solidFill>
                  <a:srgbClr val="000099"/>
                </a:solidFill>
              </a:rPr>
              <a:t>CAN Infotainment</a:t>
            </a:r>
            <a:r>
              <a:rPr lang="zh-CN" altLang="en-US" sz="2400" dirty="0">
                <a:solidFill>
                  <a:srgbClr val="000099"/>
                </a:solidFill>
              </a:rPr>
              <a:t>数据总线通过电气相连</a:t>
            </a:r>
            <a:r>
              <a:rPr lang="zh-CN" altLang="en-US" sz="2400" dirty="0" smtClean="0">
                <a:solidFill>
                  <a:srgbClr val="000099"/>
                </a:solidFill>
              </a:rPr>
              <a:t>！它们</a:t>
            </a:r>
            <a:r>
              <a:rPr lang="zh-CN" altLang="en-US" sz="2400" dirty="0">
                <a:solidFill>
                  <a:srgbClr val="000099"/>
                </a:solidFill>
              </a:rPr>
              <a:t>之间只能</a:t>
            </a:r>
            <a:r>
              <a:rPr lang="zh-CN" altLang="en-US" sz="2400" dirty="0" smtClean="0">
                <a:solidFill>
                  <a:srgbClr val="000099"/>
                </a:solidFill>
              </a:rPr>
              <a:t>通过网关</a:t>
            </a:r>
            <a:r>
              <a:rPr lang="zh-CN" altLang="en-US" sz="2400" dirty="0">
                <a:solidFill>
                  <a:srgbClr val="000099"/>
                </a:solidFill>
              </a:rPr>
              <a:t>相连。</a:t>
            </a:r>
          </a:p>
        </p:txBody>
      </p:sp>
      <p:sp>
        <p:nvSpPr>
          <p:cNvPr id="5" name="Rectangle 2"/>
          <p:cNvSpPr>
            <a:spLocks noChangeArrowheads="1"/>
          </p:cNvSpPr>
          <p:nvPr/>
        </p:nvSpPr>
        <p:spPr bwMode="auto">
          <a:xfrm>
            <a:off x="3868738" y="285750"/>
            <a:ext cx="1560512" cy="641350"/>
          </a:xfrm>
          <a:prstGeom prst="rect">
            <a:avLst/>
          </a:prstGeom>
          <a:noFill/>
          <a:ln w="9525">
            <a:noFill/>
            <a:miter lim="800000"/>
            <a:headEnd/>
            <a:tailEnd/>
          </a:ln>
          <a:effectLst/>
        </p:spPr>
        <p:txBody>
          <a:bodyPr wrap="none">
            <a:spAutoFit/>
          </a:bodyPr>
          <a:lstStyle/>
          <a:p>
            <a:pPr>
              <a:defRPr/>
            </a:pPr>
            <a:r>
              <a:rPr lang="zh-CN" altLang="en-US" dirty="0">
                <a:solidFill>
                  <a:srgbClr val="FF0000"/>
                </a:solidFill>
                <a:effectLst>
                  <a:outerShdw blurRad="38100" dist="38100" dir="2700000" algn="tl">
                    <a:srgbClr val="000000">
                      <a:alpha val="43137"/>
                    </a:srgbClr>
                  </a:outerShdw>
                </a:effectLst>
                <a:ea typeface="宋体" pitchFamily="2" charset="-122"/>
              </a:rPr>
              <a:t>总系统</a:t>
            </a:r>
          </a:p>
        </p:txBody>
      </p:sp>
    </p:spTree>
    <p:extLst>
      <p:ext uri="{BB962C8B-B14F-4D97-AF65-F5344CB8AC3E}">
        <p14:creationId xmlns:p14="http://schemas.microsoft.com/office/powerpoint/2010/main" val="1236799461"/>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63" name="Rectangle 3"/>
          <p:cNvSpPr>
            <a:spLocks noGrp="1" noChangeArrowheads="1"/>
          </p:cNvSpPr>
          <p:nvPr>
            <p:ph type="body" idx="1"/>
          </p:nvPr>
        </p:nvSpPr>
        <p:spPr>
          <a:xfrm>
            <a:off x="685800" y="1143000"/>
            <a:ext cx="7772400" cy="4597400"/>
          </a:xfrm>
        </p:spPr>
        <p:txBody>
          <a:bodyPr/>
          <a:lstStyle/>
          <a:p>
            <a:r>
              <a:rPr lang="zh-CN" altLang="en-US" smtClean="0"/>
              <a:t>接口是一套规范，满足这个规范的设备，我们就可以把他们组装到一起，从而实现该设备的功能。</a:t>
            </a:r>
          </a:p>
          <a:p>
            <a:pPr lvl="1"/>
            <a:r>
              <a:rPr lang="en-US" altLang="zh-CN" smtClean="0"/>
              <a:t> </a:t>
            </a:r>
            <a:r>
              <a:rPr lang="en-US" altLang="zh-CN" smtClean="0">
                <a:solidFill>
                  <a:srgbClr val="FF0000"/>
                </a:solidFill>
              </a:rPr>
              <a:t>RS-232</a:t>
            </a:r>
            <a:r>
              <a:rPr lang="zh-CN" altLang="en-US" smtClean="0">
                <a:solidFill>
                  <a:srgbClr val="FF0000"/>
                </a:solidFill>
              </a:rPr>
              <a:t>接口</a:t>
            </a:r>
            <a:r>
              <a:rPr lang="en-US" altLang="zh-CN" smtClean="0">
                <a:solidFill>
                  <a:srgbClr val="FF0000"/>
                </a:solidFill>
              </a:rPr>
              <a:t>(</a:t>
            </a:r>
            <a:r>
              <a:rPr lang="zh-CN" altLang="en-US" smtClean="0">
                <a:solidFill>
                  <a:srgbClr val="FF0000"/>
                </a:solidFill>
              </a:rPr>
              <a:t>串口</a:t>
            </a:r>
            <a:r>
              <a:rPr lang="en-US" altLang="zh-CN" smtClean="0">
                <a:solidFill>
                  <a:srgbClr val="FF0000"/>
                </a:solidFill>
              </a:rPr>
              <a:t>)</a:t>
            </a:r>
          </a:p>
          <a:p>
            <a:pPr lvl="1">
              <a:buFont typeface="Wingdings" pitchFamily="2" charset="2"/>
              <a:buNone/>
            </a:pPr>
            <a:r>
              <a:rPr lang="en-US" altLang="zh-CN" smtClean="0">
                <a:solidFill>
                  <a:srgbClr val="FF0000"/>
                </a:solidFill>
              </a:rPr>
              <a:t>    USB</a:t>
            </a:r>
          </a:p>
          <a:p>
            <a:pPr lvl="1">
              <a:buFont typeface="Wingdings" pitchFamily="2" charset="2"/>
              <a:buNone/>
            </a:pPr>
            <a:r>
              <a:rPr lang="en-US" altLang="zh-CN" smtClean="0">
                <a:solidFill>
                  <a:srgbClr val="FF0000"/>
                </a:solidFill>
              </a:rPr>
              <a:t>    GPIO</a:t>
            </a:r>
            <a:r>
              <a:rPr lang="zh-CN" altLang="en-US" smtClean="0">
                <a:solidFill>
                  <a:srgbClr val="FF0000"/>
                </a:solidFill>
              </a:rPr>
              <a:t>（通用输入输出）</a:t>
            </a:r>
            <a:endParaRPr lang="en-US" altLang="zh-CN" smtClean="0">
              <a:solidFill>
                <a:srgbClr val="FF0000"/>
              </a:solidFill>
            </a:endParaRPr>
          </a:p>
          <a:p>
            <a:pPr lvl="1">
              <a:buFont typeface="Wingdings" pitchFamily="2" charset="2"/>
              <a:buNone/>
            </a:pPr>
            <a:r>
              <a:rPr lang="en-US" altLang="zh-CN" smtClean="0">
                <a:solidFill>
                  <a:srgbClr val="FF0000"/>
                </a:solidFill>
              </a:rPr>
              <a:t>    Ethernet</a:t>
            </a:r>
          </a:p>
          <a:p>
            <a:pPr lvl="1">
              <a:buFont typeface="Wingdings" pitchFamily="2" charset="2"/>
              <a:buNone/>
            </a:pPr>
            <a:r>
              <a:rPr lang="en-US" altLang="zh-CN" smtClean="0"/>
              <a:t>    I</a:t>
            </a:r>
            <a:r>
              <a:rPr lang="en-US" altLang="zh-CN" baseline="30000" smtClean="0"/>
              <a:t>2</a:t>
            </a:r>
            <a:r>
              <a:rPr lang="en-US" altLang="zh-CN" smtClean="0"/>
              <a:t>S</a:t>
            </a:r>
          </a:p>
          <a:p>
            <a:pPr lvl="1">
              <a:buFont typeface="Wingdings" pitchFamily="2" charset="2"/>
              <a:buNone/>
            </a:pPr>
            <a:r>
              <a:rPr lang="en-US" altLang="zh-CN" smtClean="0"/>
              <a:t>    IEEE 1394</a:t>
            </a:r>
          </a:p>
          <a:p>
            <a:pPr lvl="1">
              <a:buFont typeface="Wingdings" pitchFamily="2" charset="2"/>
              <a:buNone/>
            </a:pPr>
            <a:r>
              <a:rPr lang="en-US" altLang="zh-CN" smtClean="0"/>
              <a:t>    IrDA(</a:t>
            </a:r>
            <a:r>
              <a:rPr lang="zh-CN" altLang="en-US" smtClean="0"/>
              <a:t>红外</a:t>
            </a:r>
            <a:r>
              <a:rPr lang="en-US" altLang="zh-CN" smtClean="0"/>
              <a:t>)</a:t>
            </a:r>
          </a:p>
          <a:p>
            <a:pPr lvl="1">
              <a:buFont typeface="Wingdings" pitchFamily="2" charset="2"/>
              <a:buNone/>
            </a:pPr>
            <a:r>
              <a:rPr lang="en-US" altLang="zh-CN" smtClean="0"/>
              <a:t>    Bluetooth</a:t>
            </a:r>
          </a:p>
          <a:p>
            <a:pPr lvl="1">
              <a:buFont typeface="Wingdings" pitchFamily="2" charset="2"/>
              <a:buNone/>
            </a:pPr>
            <a:endParaRPr lang="en-US" altLang="zh-CN" smtClean="0"/>
          </a:p>
          <a:p>
            <a:pPr lvl="1">
              <a:buFont typeface="Wingdings" pitchFamily="2" charset="2"/>
              <a:buNone/>
            </a:pPr>
            <a:r>
              <a:rPr lang="en-US" altLang="zh-CN" smtClean="0"/>
              <a:t>    </a:t>
            </a:r>
          </a:p>
          <a:p>
            <a:pPr lvl="1">
              <a:buFont typeface="Wingdings" pitchFamily="2" charset="2"/>
              <a:buNone/>
            </a:pPr>
            <a:r>
              <a:rPr lang="en-US" altLang="zh-CN" smtClean="0"/>
              <a:t>    </a:t>
            </a:r>
          </a:p>
        </p:txBody>
      </p:sp>
      <p:sp>
        <p:nvSpPr>
          <p:cNvPr id="22531" name="Rectangle 3"/>
          <p:cNvSpPr txBox="1">
            <a:spLocks noChangeArrowheads="1"/>
          </p:cNvSpPr>
          <p:nvPr/>
        </p:nvSpPr>
        <p:spPr bwMode="auto">
          <a:xfrm>
            <a:off x="685800" y="228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a:lnSpc>
                <a:spcPct val="90000"/>
              </a:lnSpc>
            </a:pPr>
            <a:r>
              <a:rPr lang="en-US" altLang="zh-CN" b="1">
                <a:solidFill>
                  <a:srgbClr val="FFFF00"/>
                </a:solidFill>
                <a:latin typeface="Arial" charset="0"/>
                <a:ea typeface="黑体" pitchFamily="2" charset="-122"/>
              </a:rPr>
              <a:t>4.4  </a:t>
            </a:r>
            <a:r>
              <a:rPr lang="zh-CN" altLang="en-US" b="1">
                <a:solidFill>
                  <a:srgbClr val="FFFF00"/>
                </a:solidFill>
                <a:latin typeface="Arial" charset="0"/>
                <a:ea typeface="黑体" pitchFamily="2" charset="-122"/>
              </a:rPr>
              <a:t>嵌入式系统接口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4963">
                                            <p:txEl>
                                              <p:pRg st="0" end="0"/>
                                            </p:txEl>
                                          </p:spTgt>
                                        </p:tgtEl>
                                        <p:attrNameLst>
                                          <p:attrName>style.visibility</p:attrName>
                                        </p:attrNameLst>
                                      </p:cBhvr>
                                      <p:to>
                                        <p:strVal val="visible"/>
                                      </p:to>
                                    </p:set>
                                    <p:animEffect transition="in" filter="fade">
                                      <p:cBhvr>
                                        <p:cTn id="7" dur="1000">
                                          <p:stCondLst>
                                            <p:cond delay="0"/>
                                          </p:stCondLst>
                                        </p:cTn>
                                        <p:tgtEl>
                                          <p:spTgt spid="23449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44963">
                                            <p:txEl>
                                              <p:pRg st="1" end="1"/>
                                            </p:txEl>
                                          </p:spTgt>
                                        </p:tgtEl>
                                        <p:attrNameLst>
                                          <p:attrName>style.visibility</p:attrName>
                                        </p:attrNameLst>
                                      </p:cBhvr>
                                      <p:to>
                                        <p:strVal val="visible"/>
                                      </p:to>
                                    </p:set>
                                    <p:animEffect transition="in" filter="fade">
                                      <p:cBhvr>
                                        <p:cTn id="10" dur="1000">
                                          <p:stCondLst>
                                            <p:cond delay="0"/>
                                          </p:stCondLst>
                                        </p:cTn>
                                        <p:tgtEl>
                                          <p:spTgt spid="23449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44963">
                                            <p:txEl>
                                              <p:pRg st="2" end="2"/>
                                            </p:txEl>
                                          </p:spTgt>
                                        </p:tgtEl>
                                        <p:attrNameLst>
                                          <p:attrName>style.visibility</p:attrName>
                                        </p:attrNameLst>
                                      </p:cBhvr>
                                      <p:to>
                                        <p:strVal val="visible"/>
                                      </p:to>
                                    </p:set>
                                    <p:animEffect transition="in" filter="fade">
                                      <p:cBhvr>
                                        <p:cTn id="13" dur="1000">
                                          <p:stCondLst>
                                            <p:cond delay="0"/>
                                          </p:stCondLst>
                                        </p:cTn>
                                        <p:tgtEl>
                                          <p:spTgt spid="23449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44963">
                                            <p:txEl>
                                              <p:pRg st="3" end="3"/>
                                            </p:txEl>
                                          </p:spTgt>
                                        </p:tgtEl>
                                        <p:attrNameLst>
                                          <p:attrName>style.visibility</p:attrName>
                                        </p:attrNameLst>
                                      </p:cBhvr>
                                      <p:to>
                                        <p:strVal val="visible"/>
                                      </p:to>
                                    </p:set>
                                    <p:animEffect transition="in" filter="fade">
                                      <p:cBhvr>
                                        <p:cTn id="16" dur="1000">
                                          <p:stCondLst>
                                            <p:cond delay="0"/>
                                          </p:stCondLst>
                                        </p:cTn>
                                        <p:tgtEl>
                                          <p:spTgt spid="234496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44963">
                                            <p:txEl>
                                              <p:pRg st="4" end="4"/>
                                            </p:txEl>
                                          </p:spTgt>
                                        </p:tgtEl>
                                        <p:attrNameLst>
                                          <p:attrName>style.visibility</p:attrName>
                                        </p:attrNameLst>
                                      </p:cBhvr>
                                      <p:to>
                                        <p:strVal val="visible"/>
                                      </p:to>
                                    </p:set>
                                    <p:animEffect transition="in" filter="fade">
                                      <p:cBhvr>
                                        <p:cTn id="19" dur="1000">
                                          <p:stCondLst>
                                            <p:cond delay="0"/>
                                          </p:stCondLst>
                                        </p:cTn>
                                        <p:tgtEl>
                                          <p:spTgt spid="234496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44963">
                                            <p:txEl>
                                              <p:pRg st="5" end="5"/>
                                            </p:txEl>
                                          </p:spTgt>
                                        </p:tgtEl>
                                        <p:attrNameLst>
                                          <p:attrName>style.visibility</p:attrName>
                                        </p:attrNameLst>
                                      </p:cBhvr>
                                      <p:to>
                                        <p:strVal val="visible"/>
                                      </p:to>
                                    </p:set>
                                    <p:animEffect transition="in" filter="fade">
                                      <p:cBhvr>
                                        <p:cTn id="22" dur="1000">
                                          <p:stCondLst>
                                            <p:cond delay="0"/>
                                          </p:stCondLst>
                                        </p:cTn>
                                        <p:tgtEl>
                                          <p:spTgt spid="234496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44963">
                                            <p:txEl>
                                              <p:pRg st="6" end="6"/>
                                            </p:txEl>
                                          </p:spTgt>
                                        </p:tgtEl>
                                        <p:attrNameLst>
                                          <p:attrName>style.visibility</p:attrName>
                                        </p:attrNameLst>
                                      </p:cBhvr>
                                      <p:to>
                                        <p:strVal val="visible"/>
                                      </p:to>
                                    </p:set>
                                    <p:animEffect transition="in" filter="fade">
                                      <p:cBhvr>
                                        <p:cTn id="25" dur="1000">
                                          <p:stCondLst>
                                            <p:cond delay="0"/>
                                          </p:stCondLst>
                                        </p:cTn>
                                        <p:tgtEl>
                                          <p:spTgt spid="234496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44963">
                                            <p:txEl>
                                              <p:pRg st="7" end="7"/>
                                            </p:txEl>
                                          </p:spTgt>
                                        </p:tgtEl>
                                        <p:attrNameLst>
                                          <p:attrName>style.visibility</p:attrName>
                                        </p:attrNameLst>
                                      </p:cBhvr>
                                      <p:to>
                                        <p:strVal val="visible"/>
                                      </p:to>
                                    </p:set>
                                    <p:animEffect transition="in" filter="fade">
                                      <p:cBhvr>
                                        <p:cTn id="28" dur="1000">
                                          <p:stCondLst>
                                            <p:cond delay="0"/>
                                          </p:stCondLst>
                                        </p:cTn>
                                        <p:tgtEl>
                                          <p:spTgt spid="234496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44963">
                                            <p:txEl>
                                              <p:pRg st="8" end="8"/>
                                            </p:txEl>
                                          </p:spTgt>
                                        </p:tgtEl>
                                        <p:attrNameLst>
                                          <p:attrName>style.visibility</p:attrName>
                                        </p:attrNameLst>
                                      </p:cBhvr>
                                      <p:to>
                                        <p:strVal val="visible"/>
                                      </p:to>
                                    </p:set>
                                    <p:animEffect transition="in" filter="fade">
                                      <p:cBhvr>
                                        <p:cTn id="31" dur="1000">
                                          <p:stCondLst>
                                            <p:cond delay="0"/>
                                          </p:stCondLst>
                                        </p:cTn>
                                        <p:tgtEl>
                                          <p:spTgt spid="234496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44963">
                                            <p:txEl>
                                              <p:pRg st="10" end="10"/>
                                            </p:txEl>
                                          </p:spTgt>
                                        </p:tgtEl>
                                        <p:attrNameLst>
                                          <p:attrName>style.visibility</p:attrName>
                                        </p:attrNameLst>
                                      </p:cBhvr>
                                      <p:to>
                                        <p:strVal val="visible"/>
                                      </p:to>
                                    </p:set>
                                    <p:animEffect transition="in" filter="fade">
                                      <p:cBhvr>
                                        <p:cTn id="34" dur="1000">
                                          <p:stCondLst>
                                            <p:cond delay="0"/>
                                          </p:stCondLst>
                                        </p:cTn>
                                        <p:tgtEl>
                                          <p:spTgt spid="234496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44963">
                                            <p:txEl>
                                              <p:pRg st="11" end="11"/>
                                            </p:txEl>
                                          </p:spTgt>
                                        </p:tgtEl>
                                        <p:attrNameLst>
                                          <p:attrName>style.visibility</p:attrName>
                                        </p:attrNameLst>
                                      </p:cBhvr>
                                      <p:to>
                                        <p:strVal val="visible"/>
                                      </p:to>
                                    </p:set>
                                    <p:animEffect transition="in" filter="fade">
                                      <p:cBhvr>
                                        <p:cTn id="37" dur="1000">
                                          <p:stCondLst>
                                            <p:cond delay="0"/>
                                          </p:stCondLst>
                                        </p:cTn>
                                        <p:tgtEl>
                                          <p:spTgt spid="23449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4294967295"/>
          </p:nvPr>
        </p:nvSpPr>
        <p:spPr>
          <a:xfrm>
            <a:off x="457200" y="914400"/>
            <a:ext cx="8534400" cy="4502150"/>
          </a:xfrm>
        </p:spPr>
        <p:txBody>
          <a:bodyPr lIns="91440" tIns="45720" rIns="91440" bIns="45720"/>
          <a:lstStyle/>
          <a:p>
            <a:pPr marL="0" indent="0" defTabSz="914400" eaLnBrk="1" hangingPunct="1"/>
            <a:r>
              <a:rPr lang="en-US" altLang="zh-CN" sz="2400" smtClean="0">
                <a:solidFill>
                  <a:schemeClr val="tx2"/>
                </a:solidFill>
                <a:latin typeface="宋体" pitchFamily="2" charset="-122"/>
              </a:rPr>
              <a:t> </a:t>
            </a:r>
            <a:r>
              <a:rPr lang="zh-CN" altLang="en-US" sz="2400" smtClean="0">
                <a:solidFill>
                  <a:schemeClr val="tx2"/>
                </a:solidFill>
                <a:latin typeface="楷体_GB2312" pitchFamily="49" charset="-122"/>
                <a:ea typeface="楷体_GB2312" pitchFamily="49" charset="-122"/>
              </a:rPr>
              <a:t>结构</a:t>
            </a:r>
          </a:p>
          <a:p>
            <a:pPr marL="568325" lvl="1" indent="-1588" defTabSz="914400" eaLnBrk="1" hangingPunct="1">
              <a:buClr>
                <a:schemeClr val="tx1"/>
              </a:buClr>
              <a:buFont typeface="Wingdings" pitchFamily="2" charset="2"/>
              <a:buChar char="Ø"/>
            </a:pPr>
            <a:r>
              <a:rPr lang="zh-TW" altLang="en-US" sz="2400"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由</a:t>
            </a:r>
            <a:r>
              <a:rPr lang="zh-TW" altLang="en-US" sz="2400" smtClean="0">
                <a:latin typeface="楷体_GB2312" pitchFamily="49" charset="-122"/>
                <a:ea typeface="楷体_GB2312" pitchFamily="49" charset="-122"/>
              </a:rPr>
              <a:t>多条数据线组成总线</a:t>
            </a:r>
            <a:endParaRPr lang="zh-CN" altLang="en-US" sz="2400" smtClean="0">
              <a:latin typeface="楷体_GB2312" pitchFamily="49" charset="-122"/>
              <a:ea typeface="楷体_GB2312" pitchFamily="49" charset="-122"/>
            </a:endParaRPr>
          </a:p>
          <a:p>
            <a:pPr marL="568325" lvl="1" indent="-1588" defTabSz="914400" eaLnBrk="1" hangingPunct="1">
              <a:buClr>
                <a:schemeClr val="tx1"/>
              </a:buClr>
              <a:buFont typeface="Wingdings" pitchFamily="2" charset="2"/>
              <a:buChar char="Ø"/>
            </a:pPr>
            <a:r>
              <a:rPr lang="zh-TW" altLang="en-US" sz="2400" smtClean="0">
                <a:latin typeface="楷体_GB2312" pitchFamily="49" charset="-122"/>
                <a:ea typeface="楷体_GB2312" pitchFamily="49" charset="-122"/>
              </a:rPr>
              <a:t> 一次可以</a:t>
            </a:r>
            <a:r>
              <a:rPr lang="zh-CN" altLang="en-US" sz="2400" smtClean="0">
                <a:latin typeface="楷体_GB2312" pitchFamily="49" charset="-122"/>
                <a:ea typeface="楷体_GB2312" pitchFamily="49" charset="-122"/>
              </a:rPr>
              <a:t>同时</a:t>
            </a:r>
            <a:r>
              <a:rPr lang="zh-TW" altLang="en-US" sz="2400" smtClean="0">
                <a:latin typeface="楷体_GB2312" pitchFamily="49" charset="-122"/>
                <a:ea typeface="楷体_GB2312" pitchFamily="49" charset="-122"/>
              </a:rPr>
              <a:t>传送多个位的数据</a:t>
            </a:r>
            <a:endParaRPr lang="zh-TW" altLang="zh-CN" sz="2400" smtClean="0">
              <a:latin typeface="楷体_GB2312" pitchFamily="49" charset="-122"/>
              <a:ea typeface="楷体_GB2312" pitchFamily="49" charset="-122"/>
            </a:endParaRPr>
          </a:p>
          <a:p>
            <a:pPr marL="568325" lvl="1" indent="-1588" defTabSz="914400" eaLnBrk="1" hangingPunct="1">
              <a:buClr>
                <a:schemeClr val="tx1"/>
              </a:buClr>
              <a:buFont typeface="Wingdings" pitchFamily="2" charset="2"/>
              <a:buNone/>
            </a:pPr>
            <a:r>
              <a:rPr lang="zh-CN" altLang="en-US" sz="2400" smtClean="0">
                <a:latin typeface="楷体_GB2312" pitchFamily="49" charset="-122"/>
                <a:ea typeface="楷体_GB2312" pitchFamily="49" charset="-122"/>
              </a:rPr>
              <a:t>例：</a:t>
            </a:r>
            <a:r>
              <a:rPr lang="zh-TW" altLang="en-US" sz="2400" smtClean="0">
                <a:latin typeface="楷体_GB2312" pitchFamily="49" charset="-122"/>
                <a:ea typeface="楷体_GB2312" pitchFamily="49" charset="-122"/>
              </a:rPr>
              <a:t>打印机</a:t>
            </a:r>
            <a:r>
              <a:rPr lang="zh-CN" altLang="en-US" sz="2400" smtClean="0">
                <a:latin typeface="楷体_GB2312" pitchFamily="49" charset="-122"/>
                <a:ea typeface="楷体_GB2312" pitchFamily="49" charset="-122"/>
              </a:rPr>
              <a:t>并口</a:t>
            </a:r>
            <a:r>
              <a:rPr lang="en-US" altLang="zh-CN" sz="2400" smtClean="0">
                <a:latin typeface="楷体_GB2312" pitchFamily="49" charset="-122"/>
                <a:ea typeface="楷体_GB2312" pitchFamily="49" charset="-122"/>
              </a:rPr>
              <a:t>(Parallel Port)</a:t>
            </a:r>
          </a:p>
          <a:p>
            <a:pPr marL="0" indent="0" defTabSz="914400" eaLnBrk="1" hangingPunct="1"/>
            <a:r>
              <a:rPr lang="en-US" altLang="zh-CN" sz="2400" smtClean="0">
                <a:solidFill>
                  <a:schemeClr val="tx2"/>
                </a:solidFill>
                <a:latin typeface="楷体_GB2312" pitchFamily="49" charset="-122"/>
                <a:ea typeface="楷体_GB2312" pitchFamily="49" charset="-122"/>
              </a:rPr>
              <a:t> </a:t>
            </a:r>
            <a:r>
              <a:rPr lang="zh-CN" altLang="en-US" sz="2400" smtClean="0">
                <a:solidFill>
                  <a:schemeClr val="tx2"/>
                </a:solidFill>
                <a:latin typeface="楷体_GB2312" pitchFamily="49" charset="-122"/>
                <a:ea typeface="楷体_GB2312" pitchFamily="49" charset="-122"/>
              </a:rPr>
              <a:t>特点</a:t>
            </a:r>
          </a:p>
          <a:p>
            <a:pPr marL="568325" lvl="1" indent="-1588" defTabSz="914400" eaLnBrk="1" hangingPunct="1">
              <a:buClr>
                <a:schemeClr val="tx1"/>
              </a:buClr>
              <a:buFont typeface="Wingdings" pitchFamily="2" charset="2"/>
              <a:buChar char="Ø"/>
            </a:pPr>
            <a:r>
              <a:rPr lang="zh-TW" altLang="en-US" sz="2400" smtClean="0">
                <a:latin typeface="楷体_GB2312" pitchFamily="49" charset="-122"/>
                <a:ea typeface="楷体_GB2312" pitchFamily="49" charset="-122"/>
              </a:rPr>
              <a:t> 传输数据量大、速度快、控制简单</a:t>
            </a:r>
          </a:p>
          <a:p>
            <a:pPr marL="568325" lvl="1" indent="-1588" defTabSz="914400" eaLnBrk="1" hangingPunct="1">
              <a:buClr>
                <a:schemeClr val="tx1"/>
              </a:buClr>
              <a:buFont typeface="Wingdings" pitchFamily="2" charset="2"/>
              <a:buChar char="Ø"/>
            </a:pPr>
            <a:r>
              <a:rPr lang="zh-TW" altLang="en-US" sz="2400" smtClean="0">
                <a:latin typeface="楷体_GB2312" pitchFamily="49" charset="-122"/>
                <a:ea typeface="楷体_GB2312" pitchFamily="49" charset="-122"/>
              </a:rPr>
              <a:t> 传输总线的长度受限</a:t>
            </a:r>
            <a:r>
              <a:rPr lang="zh-CN" altLang="en-US" sz="2400" smtClean="0">
                <a:latin typeface="楷体_GB2312" pitchFamily="49" charset="-122"/>
                <a:ea typeface="楷体_GB2312" pitchFamily="49" charset="-122"/>
              </a:rPr>
              <a:t>（</a:t>
            </a:r>
            <a:r>
              <a:rPr lang="zh-TW" altLang="en-US" sz="2400" smtClean="0">
                <a:latin typeface="楷体_GB2312" pitchFamily="49" charset="-122"/>
                <a:ea typeface="楷体_GB2312" pitchFamily="49" charset="-122"/>
              </a:rPr>
              <a:t>过长时，电子线路间将产生</a:t>
            </a:r>
            <a:r>
              <a:rPr lang="zh-CN" altLang="en-US" sz="2400" smtClean="0">
                <a:latin typeface="楷体_GB2312" pitchFamily="49" charset="-122"/>
                <a:ea typeface="楷体_GB2312" pitchFamily="49" charset="-122"/>
              </a:rPr>
              <a:t>干扰），</a:t>
            </a:r>
            <a:r>
              <a:rPr lang="zh-TW" altLang="en-US" sz="2400" smtClean="0">
                <a:latin typeface="楷体_GB2312" pitchFamily="49" charset="-122"/>
                <a:ea typeface="楷体_GB2312" pitchFamily="49" charset="-122"/>
              </a:rPr>
              <a:t>且抗干扰能力差</a:t>
            </a:r>
            <a:endParaRPr lang="zh-CN" altLang="en-US" sz="2400" smtClean="0">
              <a:latin typeface="楷体_GB2312" pitchFamily="49" charset="-122"/>
              <a:ea typeface="楷体_GB2312" pitchFamily="49" charset="-122"/>
            </a:endParaRPr>
          </a:p>
        </p:txBody>
      </p:sp>
      <p:sp>
        <p:nvSpPr>
          <p:cNvPr id="23555" name="Rectangle 5"/>
          <p:cNvSpPr>
            <a:spLocks noChangeArrowheads="1"/>
          </p:cNvSpPr>
          <p:nvPr/>
        </p:nvSpPr>
        <p:spPr bwMode="auto">
          <a:xfrm>
            <a:off x="381000" y="1143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b="1">
                <a:solidFill>
                  <a:srgbClr val="FFFF00"/>
                </a:solidFill>
                <a:latin typeface="Arial" charset="0"/>
                <a:ea typeface="黑体" pitchFamily="2" charset="-122"/>
              </a:rPr>
              <a:t>并行接口</a:t>
            </a:r>
            <a:r>
              <a:rPr lang="zh-CN" altLang="en-US" sz="4800">
                <a:solidFill>
                  <a:schemeClr val="folHlink"/>
                </a:solidFill>
                <a:latin typeface="宋体" pitchFamily="2" charset="-122"/>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7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7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74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742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7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a:r>
              <a:rPr lang="zh-CN" altLang="en-US" smtClean="0">
                <a:solidFill>
                  <a:srgbClr val="FFFF00"/>
                </a:solidFill>
                <a:ea typeface="黑体" pitchFamily="2" charset="-122"/>
              </a:rPr>
              <a:t>串行接口</a:t>
            </a:r>
            <a:r>
              <a:rPr lang="zh-CN" altLang="en-US" smtClean="0"/>
              <a:t> </a:t>
            </a:r>
          </a:p>
        </p:txBody>
      </p:sp>
      <p:sp>
        <p:nvSpPr>
          <p:cNvPr id="24579" name="Rectangle 3"/>
          <p:cNvSpPr>
            <a:spLocks noGrp="1" noChangeArrowheads="1"/>
          </p:cNvSpPr>
          <p:nvPr>
            <p:ph type="body" idx="1"/>
          </p:nvPr>
        </p:nvSpPr>
        <p:spPr>
          <a:xfrm>
            <a:off x="712788" y="1090613"/>
            <a:ext cx="7772400" cy="5068887"/>
          </a:xfrm>
        </p:spPr>
        <p:txBody>
          <a:bodyPr/>
          <a:lstStyle/>
          <a:p>
            <a:pPr>
              <a:lnSpc>
                <a:spcPct val="120000"/>
              </a:lnSpc>
            </a:pPr>
            <a:r>
              <a:rPr lang="zh-CN" altLang="en-US" sz="2400" smtClean="0">
                <a:latin typeface="Times New Roman" pitchFamily="18" charset="0"/>
                <a:ea typeface="楷体_GB2312" pitchFamily="49" charset="-122"/>
              </a:rPr>
              <a:t>当两台数字设备之间传输距离较远时，数据往往以串行方式传输。</a:t>
            </a:r>
          </a:p>
          <a:p>
            <a:pPr>
              <a:lnSpc>
                <a:spcPct val="120000"/>
              </a:lnSpc>
            </a:pPr>
            <a:r>
              <a:rPr lang="zh-CN" altLang="en-US" sz="2400" smtClean="0">
                <a:latin typeface="Times New Roman" pitchFamily="18" charset="0"/>
                <a:ea typeface="楷体_GB2312" pitchFamily="49" charset="-122"/>
              </a:rPr>
              <a:t>串行通信的数据是一位一位地进行传输的，在传输中每一位数据都占据一个固定的时间长度。与并行通信相比，如果</a:t>
            </a:r>
            <a:r>
              <a:rPr lang="en-US" altLang="zh-CN" sz="2400" i="1" smtClean="0">
                <a:latin typeface="Times New Roman" pitchFamily="18" charset="0"/>
                <a:ea typeface="楷体_GB2312" pitchFamily="49" charset="-122"/>
              </a:rPr>
              <a:t>n</a:t>
            </a:r>
            <a:r>
              <a:rPr lang="zh-CN" altLang="en-US" sz="2400" smtClean="0">
                <a:latin typeface="Times New Roman" pitchFamily="18" charset="0"/>
                <a:ea typeface="楷体_GB2312" pitchFamily="49" charset="-122"/>
              </a:rPr>
              <a:t>位并行接口传送</a:t>
            </a:r>
            <a:r>
              <a:rPr lang="en-US" altLang="zh-CN" sz="2400" i="1" smtClean="0">
                <a:latin typeface="Times New Roman" pitchFamily="18" charset="0"/>
                <a:ea typeface="楷体_GB2312" pitchFamily="49" charset="-122"/>
              </a:rPr>
              <a:t>n</a:t>
            </a:r>
            <a:r>
              <a:rPr lang="zh-CN" altLang="en-US" sz="2400" smtClean="0">
                <a:latin typeface="Times New Roman" pitchFamily="18" charset="0"/>
                <a:ea typeface="楷体_GB2312" pitchFamily="49" charset="-122"/>
              </a:rPr>
              <a:t>位数据需时间</a:t>
            </a:r>
            <a:r>
              <a:rPr lang="en-US" altLang="zh-CN" sz="2400" i="1" smtClean="0">
                <a:latin typeface="Times New Roman" pitchFamily="18" charset="0"/>
                <a:ea typeface="楷体_GB2312" pitchFamily="49" charset="-122"/>
              </a:rPr>
              <a:t>T</a:t>
            </a:r>
            <a:r>
              <a:rPr lang="zh-CN" altLang="en-US" sz="2400" smtClean="0">
                <a:latin typeface="Times New Roman" pitchFamily="18" charset="0"/>
                <a:ea typeface="楷体_GB2312" pitchFamily="49" charset="-122"/>
              </a:rPr>
              <a:t>，则串行传送的时间最少为</a:t>
            </a:r>
            <a:r>
              <a:rPr lang="en-US" altLang="zh-CN" sz="2400" i="1" smtClean="0">
                <a:latin typeface="Times New Roman" pitchFamily="18" charset="0"/>
                <a:ea typeface="楷体_GB2312" pitchFamily="49" charset="-122"/>
              </a:rPr>
              <a:t>nT</a:t>
            </a:r>
            <a:r>
              <a:rPr lang="zh-CN" altLang="en-US" sz="2400" smtClean="0">
                <a:latin typeface="Times New Roman" pitchFamily="18" charset="0"/>
                <a:ea typeface="楷体_GB2312" pitchFamily="49" charset="-122"/>
              </a:rPr>
              <a:t>。串行通信具有</a:t>
            </a:r>
            <a:r>
              <a:rPr lang="zh-CN" altLang="en-US" sz="2400" smtClean="0">
                <a:solidFill>
                  <a:srgbClr val="FF0000"/>
                </a:solidFill>
                <a:latin typeface="Times New Roman" pitchFamily="18" charset="0"/>
                <a:ea typeface="楷体_GB2312" pitchFamily="49" charset="-122"/>
              </a:rPr>
              <a:t>传输线少</a:t>
            </a:r>
            <a:r>
              <a:rPr lang="zh-CN" altLang="en-US" sz="2400" smtClean="0">
                <a:latin typeface="Times New Roman" pitchFamily="18" charset="0"/>
                <a:ea typeface="楷体_GB2312" pitchFamily="49" charset="-122"/>
              </a:rPr>
              <a:t>、</a:t>
            </a:r>
            <a:r>
              <a:rPr lang="zh-CN" altLang="en-US" sz="2400" smtClean="0">
                <a:solidFill>
                  <a:srgbClr val="FF0000"/>
                </a:solidFill>
                <a:latin typeface="Times New Roman" pitchFamily="18" charset="0"/>
                <a:ea typeface="楷体_GB2312" pitchFamily="49" charset="-122"/>
              </a:rPr>
              <a:t>成本低</a:t>
            </a:r>
            <a:r>
              <a:rPr lang="zh-CN" altLang="en-US" sz="2400" smtClean="0">
                <a:latin typeface="Times New Roman" pitchFamily="18" charset="0"/>
                <a:ea typeface="楷体_GB2312" pitchFamily="49" charset="-122"/>
              </a:rPr>
              <a:t>等优点，特别</a:t>
            </a:r>
            <a:r>
              <a:rPr lang="zh-CN" altLang="en-US" sz="2400" smtClean="0">
                <a:solidFill>
                  <a:srgbClr val="FF0000"/>
                </a:solidFill>
                <a:latin typeface="Times New Roman" pitchFamily="18" charset="0"/>
                <a:ea typeface="楷体_GB2312" pitchFamily="49" charset="-122"/>
              </a:rPr>
              <a:t>适合远距离</a:t>
            </a:r>
            <a:r>
              <a:rPr lang="zh-CN" altLang="en-US" sz="2400" smtClean="0">
                <a:latin typeface="Times New Roman" pitchFamily="18" charset="0"/>
                <a:ea typeface="楷体_GB2312" pitchFamily="49" charset="-122"/>
              </a:rPr>
              <a:t>传送。</a:t>
            </a:r>
          </a:p>
          <a:p>
            <a:pPr>
              <a:lnSpc>
                <a:spcPct val="120000"/>
              </a:lnSpc>
            </a:pPr>
            <a:r>
              <a:rPr lang="zh-CN" altLang="en-US" sz="2400" smtClean="0">
                <a:latin typeface="Times New Roman" pitchFamily="18" charset="0"/>
                <a:ea typeface="楷体_GB2312" pitchFamily="49" charset="-122"/>
              </a:rPr>
              <a:t>串行数据通信模式有单工通信、半双工通信和全双工通信</a:t>
            </a:r>
            <a:r>
              <a:rPr lang="en-US" altLang="zh-CN" sz="2400" smtClean="0">
                <a:latin typeface="Times New Roman" pitchFamily="18" charset="0"/>
                <a:ea typeface="楷体_GB2312" pitchFamily="49" charset="-122"/>
              </a:rPr>
              <a:t>3</a:t>
            </a:r>
            <a:r>
              <a:rPr lang="zh-CN" altLang="en-US" sz="2400" smtClean="0">
                <a:latin typeface="Times New Roman" pitchFamily="18" charset="0"/>
                <a:ea typeface="楷体_GB2312" pitchFamily="49" charset="-122"/>
              </a:rPr>
              <a:t>种基本的通信模式。</a:t>
            </a:r>
          </a:p>
        </p:txBody>
      </p:sp>
    </p:spTree>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571500" y="1016000"/>
            <a:ext cx="8102600" cy="5067300"/>
          </a:xfrm>
        </p:spPr>
        <p:txBody>
          <a:bodyPr/>
          <a:lstStyle/>
          <a:p>
            <a:pPr>
              <a:lnSpc>
                <a:spcPct val="120000"/>
              </a:lnSpc>
            </a:pPr>
            <a:r>
              <a:rPr lang="zh-CN" altLang="en-US" sz="2400" dirty="0" smtClean="0">
                <a:latin typeface="Times New Roman" pitchFamily="18" charset="0"/>
                <a:ea typeface="楷体_GB2312" pitchFamily="49" charset="-122"/>
              </a:rPr>
              <a:t>串行通信方式</a:t>
            </a:r>
          </a:p>
          <a:p>
            <a:pPr>
              <a:lnSpc>
                <a:spcPct val="120000"/>
              </a:lnSpc>
            </a:pPr>
            <a:r>
              <a:rPr lang="zh-CN" altLang="en-US" sz="2400" dirty="0" smtClean="0">
                <a:solidFill>
                  <a:srgbClr val="FF0000"/>
                </a:solidFill>
                <a:latin typeface="Times New Roman" pitchFamily="18" charset="0"/>
                <a:ea typeface="楷体_GB2312" pitchFamily="49" charset="-122"/>
              </a:rPr>
              <a:t>串行</a:t>
            </a:r>
            <a:r>
              <a:rPr lang="zh-CN" altLang="en-US" sz="2400" dirty="0" smtClean="0">
                <a:latin typeface="Times New Roman" pitchFamily="18" charset="0"/>
                <a:ea typeface="楷体_GB2312" pitchFamily="49" charset="-122"/>
              </a:rPr>
              <a:t>通信在信息格式的约定上可以分为</a:t>
            </a:r>
            <a:r>
              <a:rPr lang="zh-CN" altLang="en-US" sz="2400" dirty="0" smtClean="0">
                <a:solidFill>
                  <a:srgbClr val="FF0000"/>
                </a:solidFill>
                <a:latin typeface="Times New Roman" pitchFamily="18" charset="0"/>
                <a:ea typeface="楷体_GB2312" pitchFamily="49" charset="-122"/>
              </a:rPr>
              <a:t>同步</a:t>
            </a:r>
            <a:r>
              <a:rPr lang="zh-CN" altLang="en-US" sz="2400" dirty="0" smtClean="0">
                <a:latin typeface="Times New Roman" pitchFamily="18" charset="0"/>
                <a:ea typeface="楷体_GB2312" pitchFamily="49" charset="-122"/>
              </a:rPr>
              <a:t>通信和</a:t>
            </a:r>
            <a:r>
              <a:rPr lang="zh-CN" altLang="en-US" sz="2400" dirty="0" smtClean="0">
                <a:solidFill>
                  <a:srgbClr val="FF0000"/>
                </a:solidFill>
                <a:latin typeface="Times New Roman" pitchFamily="18" charset="0"/>
                <a:ea typeface="楷体_GB2312" pitchFamily="49" charset="-122"/>
              </a:rPr>
              <a:t>异步</a:t>
            </a:r>
            <a:r>
              <a:rPr lang="zh-CN" altLang="en-US" sz="2400" dirty="0" smtClean="0">
                <a:latin typeface="Times New Roman" pitchFamily="18" charset="0"/>
                <a:ea typeface="楷体_GB2312" pitchFamily="49" charset="-122"/>
              </a:rPr>
              <a:t>通信两种方式。</a:t>
            </a:r>
          </a:p>
          <a:p>
            <a:pPr>
              <a:lnSpc>
                <a:spcPct val="120000"/>
              </a:lnSpc>
            </a:pPr>
            <a:r>
              <a:rPr lang="en-US" altLang="zh-CN" sz="2400" dirty="0" smtClean="0">
                <a:latin typeface="Times New Roman" pitchFamily="18" charset="0"/>
                <a:ea typeface="楷体_GB2312" pitchFamily="49" charset="-122"/>
              </a:rPr>
              <a:t>a. </a:t>
            </a:r>
            <a:r>
              <a:rPr lang="zh-CN" altLang="en-US" sz="2400" dirty="0" smtClean="0">
                <a:latin typeface="Times New Roman" pitchFamily="18" charset="0"/>
                <a:ea typeface="楷体_GB2312" pitchFamily="49" charset="-122"/>
              </a:rPr>
              <a:t>异步通信方式</a:t>
            </a:r>
          </a:p>
          <a:p>
            <a:pPr>
              <a:lnSpc>
                <a:spcPct val="120000"/>
              </a:lnSpc>
            </a:pPr>
            <a:r>
              <a:rPr lang="zh-CN" altLang="en-US" sz="2400" dirty="0" smtClean="0">
                <a:latin typeface="Times New Roman" pitchFamily="18" charset="0"/>
                <a:ea typeface="楷体_GB2312" pitchFamily="49" charset="-122"/>
              </a:rPr>
              <a:t>异步通信时数据是按字符（</a:t>
            </a:r>
            <a:r>
              <a:rPr lang="en-US" altLang="zh-CN" sz="2400" dirty="0" smtClean="0">
                <a:latin typeface="Times New Roman" pitchFamily="18" charset="0"/>
                <a:ea typeface="楷体_GB2312" pitchFamily="49" charset="-122"/>
              </a:rPr>
              <a:t>8</a:t>
            </a:r>
            <a:r>
              <a:rPr lang="zh-CN" altLang="en-US" sz="2400" dirty="0" smtClean="0">
                <a:latin typeface="Times New Roman" pitchFamily="18" charset="0"/>
                <a:ea typeface="楷体_GB2312" pitchFamily="49" charset="-122"/>
              </a:rPr>
              <a:t>位、</a:t>
            </a:r>
            <a:r>
              <a:rPr lang="en-US" altLang="zh-CN" sz="2400" dirty="0" smtClean="0">
                <a:latin typeface="Times New Roman" pitchFamily="18" charset="0"/>
                <a:ea typeface="楷体_GB2312" pitchFamily="49" charset="-122"/>
              </a:rPr>
              <a:t>16</a:t>
            </a:r>
            <a:r>
              <a:rPr lang="zh-CN" altLang="en-US" sz="2400" dirty="0" smtClean="0">
                <a:latin typeface="Times New Roman" pitchFamily="18" charset="0"/>
                <a:ea typeface="楷体_GB2312" pitchFamily="49" charset="-122"/>
              </a:rPr>
              <a:t>位或</a:t>
            </a:r>
            <a:r>
              <a:rPr lang="en-US" altLang="zh-CN" sz="2400" dirty="0" smtClean="0">
                <a:latin typeface="Times New Roman" pitchFamily="18" charset="0"/>
                <a:ea typeface="楷体_GB2312" pitchFamily="49" charset="-122"/>
              </a:rPr>
              <a:t>32</a:t>
            </a:r>
            <a:r>
              <a:rPr lang="zh-CN" altLang="en-US" sz="2400" dirty="0" smtClean="0">
                <a:latin typeface="Times New Roman" pitchFamily="18" charset="0"/>
                <a:ea typeface="楷体_GB2312" pitchFamily="49" charset="-122"/>
              </a:rPr>
              <a:t>位）传送的，每字符含有起始位（</a:t>
            </a:r>
            <a:r>
              <a:rPr lang="en-US" altLang="zh-CN" sz="2400" dirty="0" smtClean="0">
                <a:latin typeface="Times New Roman" pitchFamily="18" charset="0"/>
                <a:ea typeface="楷体_GB2312" pitchFamily="49" charset="-122"/>
              </a:rPr>
              <a:t>”0”</a:t>
            </a:r>
            <a:r>
              <a:rPr lang="zh-CN" altLang="en-US" sz="2400" dirty="0" smtClean="0">
                <a:latin typeface="Times New Roman" pitchFamily="18" charset="0"/>
                <a:ea typeface="楷体_GB2312" pitchFamily="49" charset="-122"/>
              </a:rPr>
              <a:t>）、数据位、奇偶校验位和停止位（</a:t>
            </a:r>
            <a:r>
              <a:rPr lang="en-US" altLang="zh-CN" sz="2400" dirty="0" smtClean="0">
                <a:latin typeface="Times New Roman" pitchFamily="18" charset="0"/>
                <a:ea typeface="楷体_GB2312" pitchFamily="49" charset="-122"/>
              </a:rPr>
              <a:t>”1”</a:t>
            </a:r>
            <a:r>
              <a:rPr lang="zh-CN" altLang="en-US" sz="2400" dirty="0" smtClean="0">
                <a:latin typeface="Times New Roman" pitchFamily="18" charset="0"/>
                <a:ea typeface="楷体_GB2312" pitchFamily="49" charset="-122"/>
              </a:rPr>
              <a:t>） ，靠起始位来同步。各比特位间的时间间隔是固定的，而相邻两字符之间的间隔是不固定的。</a:t>
            </a:r>
          </a:p>
          <a:p>
            <a:pPr>
              <a:lnSpc>
                <a:spcPct val="120000"/>
              </a:lnSpc>
            </a:pPr>
            <a:r>
              <a:rPr lang="zh-CN" altLang="en-US" sz="2400" dirty="0" smtClean="0">
                <a:latin typeface="Times New Roman" pitchFamily="18" charset="0"/>
                <a:ea typeface="楷体_GB2312" pitchFamily="49" charset="-122"/>
              </a:rPr>
              <a:t>异步通信开销大，适合低速度通信。低于</a:t>
            </a:r>
            <a:r>
              <a:rPr lang="en-US" altLang="zh-CN" sz="2400" dirty="0" smtClean="0">
                <a:latin typeface="Times New Roman" pitchFamily="18" charset="0"/>
                <a:ea typeface="楷体_GB2312" pitchFamily="49" charset="-122"/>
              </a:rPr>
              <a:t>1200bps.</a:t>
            </a: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body" idx="1"/>
          </p:nvPr>
        </p:nvSpPr>
        <p:spPr>
          <a:xfrm>
            <a:off x="434975" y="1382713"/>
            <a:ext cx="8382000" cy="1212850"/>
          </a:xfrm>
        </p:spPr>
        <p:txBody>
          <a:bodyPr/>
          <a:lstStyle/>
          <a:p>
            <a:pPr>
              <a:lnSpc>
                <a:spcPct val="150000"/>
              </a:lnSpc>
              <a:buFontTx/>
              <a:buNone/>
              <a:defRPr/>
            </a:pPr>
            <a:r>
              <a:rPr lang="zh-CN" altLang="en-US" b="1" dirty="0" smtClean="0">
                <a:ea typeface="华文中宋" pitchFamily="2" charset="-122"/>
              </a:rPr>
              <a:t>    主要由</a:t>
            </a:r>
            <a:r>
              <a:rPr lang="en-US" altLang="zh-CN" b="1" dirty="0" smtClean="0">
                <a:ea typeface="华文中宋" pitchFamily="2" charset="-122"/>
              </a:rPr>
              <a:t>4</a:t>
            </a:r>
            <a:r>
              <a:rPr lang="zh-CN" altLang="en-US" b="1" dirty="0" smtClean="0">
                <a:ea typeface="华文中宋" pitchFamily="2" charset="-122"/>
              </a:rPr>
              <a:t>部分构成：时钟分频器、发送移位寄存器、接收移位寄存器、控制逻辑等。</a:t>
            </a:r>
            <a:endParaRPr lang="zh-CN" altLang="en-US" b="1" dirty="0">
              <a:ea typeface="华文中宋" pitchFamily="2" charset="-122"/>
            </a:endParaRPr>
          </a:p>
        </p:txBody>
      </p:sp>
      <p:grpSp>
        <p:nvGrpSpPr>
          <p:cNvPr id="27651" name="Group 9"/>
          <p:cNvGrpSpPr>
            <a:grpSpLocks/>
          </p:cNvGrpSpPr>
          <p:nvPr/>
        </p:nvGrpSpPr>
        <p:grpSpPr bwMode="auto">
          <a:xfrm>
            <a:off x="1258888" y="2252663"/>
            <a:ext cx="6734175" cy="3929062"/>
            <a:chOff x="453" y="1447"/>
            <a:chExt cx="4922" cy="2873"/>
          </a:xfrm>
        </p:grpSpPr>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b="49413"/>
            <a:stretch>
              <a:fillRect/>
            </a:stretch>
          </p:blipFill>
          <p:spPr bwMode="auto">
            <a:xfrm>
              <a:off x="453" y="1447"/>
              <a:ext cx="4922" cy="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Rectangle 5"/>
            <p:cNvSpPr>
              <a:spLocks noChangeArrowheads="1"/>
            </p:cNvSpPr>
            <p:nvPr/>
          </p:nvSpPr>
          <p:spPr bwMode="auto">
            <a:xfrm>
              <a:off x="725" y="4139"/>
              <a:ext cx="317" cy="18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4" name="Line 6"/>
            <p:cNvSpPr>
              <a:spLocks noChangeShapeType="1"/>
            </p:cNvSpPr>
            <p:nvPr/>
          </p:nvSpPr>
          <p:spPr bwMode="auto">
            <a:xfrm>
              <a:off x="771" y="4133"/>
              <a:ext cx="2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2"/>
          <p:cNvSpPr>
            <a:spLocks noGrp="1" noChangeArrowheads="1"/>
          </p:cNvSpPr>
          <p:nvPr>
            <p:ph type="title"/>
          </p:nvPr>
        </p:nvSpPr>
        <p:spPr>
          <a:xfrm>
            <a:off x="431800" y="325438"/>
            <a:ext cx="7772400" cy="762000"/>
          </a:xfrm>
        </p:spPr>
        <p:txBody>
          <a:bodyPr/>
          <a:lstStyle/>
          <a:p>
            <a:pPr algn="l"/>
            <a:r>
              <a:rPr lang="zh-CN" altLang="en-US" dirty="0" smtClean="0">
                <a:solidFill>
                  <a:srgbClr val="FFFF00"/>
                </a:solidFill>
              </a:rPr>
              <a:t>例：</a:t>
            </a:r>
            <a:r>
              <a:rPr lang="en-US" altLang="zh-CN" dirty="0" smtClean="0">
                <a:solidFill>
                  <a:srgbClr val="FFFF00"/>
                </a:solidFill>
              </a:rPr>
              <a:t>S3C2410</a:t>
            </a:r>
            <a:r>
              <a:rPr lang="zh-CN" altLang="en-US" dirty="0" smtClean="0">
                <a:solidFill>
                  <a:srgbClr val="FFFF00"/>
                </a:solidFill>
              </a:rPr>
              <a:t>的</a:t>
            </a:r>
            <a:r>
              <a:rPr lang="en-US" altLang="zh-CN" dirty="0" smtClean="0">
                <a:solidFill>
                  <a:srgbClr val="FFFF00"/>
                </a:solidFill>
              </a:rPr>
              <a:t>SPI</a:t>
            </a:r>
            <a:r>
              <a:rPr lang="zh-CN" altLang="en-US" dirty="0" smtClean="0">
                <a:solidFill>
                  <a:srgbClr val="FFFF00"/>
                </a:solidFill>
              </a:rPr>
              <a:t>总线</a:t>
            </a:r>
          </a:p>
        </p:txBody>
      </p:sp>
      <p:sp>
        <p:nvSpPr>
          <p:cNvPr id="8" name="矩形 7"/>
          <p:cNvSpPr/>
          <p:nvPr/>
        </p:nvSpPr>
        <p:spPr>
          <a:xfrm>
            <a:off x="3677978" y="977900"/>
            <a:ext cx="1005404" cy="535531"/>
          </a:xfrm>
          <a:prstGeom prst="rect">
            <a:avLst/>
          </a:prstGeom>
        </p:spPr>
        <p:txBody>
          <a:bodyPr wrap="none">
            <a:spAutoFit/>
          </a:bodyPr>
          <a:lstStyle/>
          <a:p>
            <a:pPr algn="ctr">
              <a:lnSpc>
                <a:spcPct val="90000"/>
              </a:lnSpc>
              <a:defRPr/>
            </a:pPr>
            <a:r>
              <a:rPr lang="zh-CN" altLang="en-US" dirty="0" smtClean="0">
                <a:solidFill>
                  <a:srgbClr val="FF0000"/>
                </a:solidFill>
                <a:effectLst>
                  <a:outerShdw blurRad="38100" dist="38100" dir="2700000" algn="tl">
                    <a:srgbClr val="000000">
                      <a:alpha val="43137"/>
                    </a:srgbClr>
                  </a:outerShdw>
                </a:effectLst>
                <a:ea typeface="华文中宋" pitchFamily="2" charset="-122"/>
              </a:rPr>
              <a:t>结构</a:t>
            </a:r>
            <a:endParaRPr lang="en-US" altLang="zh-CN" dirty="0">
              <a:solidFill>
                <a:srgbClr val="FF0000"/>
              </a:solidFill>
              <a:effectLst>
                <a:outerShdw blurRad="38100" dist="38100" dir="2700000" algn="tl">
                  <a:srgbClr val="000000">
                    <a:alpha val="43137"/>
                  </a:srgbClr>
                </a:outerShdw>
              </a:effectLst>
              <a:ea typeface="华文中宋" pitchFamily="2" charset="-122"/>
            </a:endParaRPr>
          </a:p>
        </p:txBody>
      </p:sp>
    </p:spTree>
    <p:extLst>
      <p:ext uri="{BB962C8B-B14F-4D97-AF65-F5344CB8AC3E}">
        <p14:creationId xmlns:p14="http://schemas.microsoft.com/office/powerpoint/2010/main" val="2892650514"/>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85800" y="1104900"/>
            <a:ext cx="7772400" cy="5067300"/>
          </a:xfrm>
        </p:spPr>
        <p:txBody>
          <a:bodyPr/>
          <a:lstStyle/>
          <a:p>
            <a:pPr>
              <a:lnSpc>
                <a:spcPct val="120000"/>
              </a:lnSpc>
            </a:pPr>
            <a:r>
              <a:rPr lang="en-US" altLang="zh-CN" sz="2400" smtClean="0">
                <a:latin typeface="Times New Roman" pitchFamily="18" charset="0"/>
                <a:ea typeface="楷体_GB2312" pitchFamily="49" charset="-122"/>
              </a:rPr>
              <a:t>b.</a:t>
            </a:r>
            <a:r>
              <a:rPr lang="zh-CN" altLang="en-US" sz="2400" smtClean="0">
                <a:latin typeface="Times New Roman" pitchFamily="18" charset="0"/>
                <a:ea typeface="楷体_GB2312" pitchFamily="49" charset="-122"/>
              </a:rPr>
              <a:t>同步通信方式</a:t>
            </a:r>
          </a:p>
          <a:p>
            <a:pPr>
              <a:lnSpc>
                <a:spcPct val="120000"/>
              </a:lnSpc>
            </a:pPr>
            <a:r>
              <a:rPr lang="zh-CN" altLang="en-US" sz="2400" smtClean="0">
                <a:latin typeface="Times New Roman" pitchFamily="18" charset="0"/>
                <a:ea typeface="楷体_GB2312" pitchFamily="49" charset="-122"/>
              </a:rPr>
              <a:t>同步传输采用字符块（数据帧）的方式，减少每一个字符的控制和错误检测数据位，因而可以具有较高的传输速率。</a:t>
            </a:r>
          </a:p>
          <a:p>
            <a:pPr>
              <a:lnSpc>
                <a:spcPct val="120000"/>
              </a:lnSpc>
            </a:pPr>
            <a:r>
              <a:rPr lang="zh-CN" altLang="en-US" sz="2400" smtClean="0">
                <a:latin typeface="Times New Roman" pitchFamily="18" charset="0"/>
                <a:ea typeface="楷体_GB2312" pitchFamily="49" charset="-122"/>
              </a:rPr>
              <a:t>同步通信方式需要位同步，字同步，帧同步等各种同步信息。一帧数据量大，开销小。</a:t>
            </a:r>
          </a:p>
        </p:txBody>
      </p:sp>
    </p:spTree>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0498" name="Rectangle 2"/>
          <p:cNvSpPr>
            <a:spLocks noGrp="1" noChangeArrowheads="1"/>
          </p:cNvSpPr>
          <p:nvPr>
            <p:ph type="title"/>
          </p:nvPr>
        </p:nvSpPr>
        <p:spPr>
          <a:xfrm>
            <a:off x="685800" y="228600"/>
            <a:ext cx="7772400" cy="660400"/>
          </a:xfrm>
        </p:spPr>
        <p:txBody>
          <a:bodyPr/>
          <a:lstStyle/>
          <a:p>
            <a:pPr algn="l"/>
            <a:r>
              <a:rPr lang="en-US" altLang="zh-CN" smtClean="0">
                <a:solidFill>
                  <a:srgbClr val="FFFF00"/>
                </a:solidFill>
                <a:ea typeface="黑体" pitchFamily="2" charset="-122"/>
              </a:rPr>
              <a:t>1</a:t>
            </a:r>
            <a:r>
              <a:rPr lang="zh-CN" altLang="en-US" smtClean="0">
                <a:solidFill>
                  <a:srgbClr val="FFFF00"/>
                </a:solidFill>
                <a:ea typeface="黑体" pitchFamily="2" charset="-122"/>
              </a:rPr>
              <a:t>、</a:t>
            </a:r>
            <a:r>
              <a:rPr lang="en-US" altLang="zh-CN" smtClean="0">
                <a:solidFill>
                  <a:srgbClr val="FFFF00"/>
                </a:solidFill>
                <a:ea typeface="黑体" pitchFamily="2" charset="-122"/>
              </a:rPr>
              <a:t>RS-232</a:t>
            </a:r>
            <a:r>
              <a:rPr lang="zh-CN" altLang="en-US" smtClean="0">
                <a:solidFill>
                  <a:srgbClr val="FFFF00"/>
                </a:solidFill>
                <a:ea typeface="黑体" pitchFamily="2" charset="-122"/>
              </a:rPr>
              <a:t>（串口）</a:t>
            </a:r>
            <a:r>
              <a:rPr lang="en-US" altLang="zh-CN" smtClean="0">
                <a:solidFill>
                  <a:srgbClr val="FFFF00"/>
                </a:solidFill>
                <a:ea typeface="黑体" pitchFamily="2" charset="-122"/>
              </a:rPr>
              <a:t>P118</a:t>
            </a:r>
            <a:endParaRPr lang="zh-CN" altLang="en-US" smtClean="0">
              <a:solidFill>
                <a:srgbClr val="FFFF00"/>
              </a:solidFill>
              <a:ea typeface="黑体" pitchFamily="2" charset="-122"/>
            </a:endParaRPr>
          </a:p>
        </p:txBody>
      </p:sp>
      <p:sp>
        <p:nvSpPr>
          <p:cNvPr id="27651" name="Rectangle 3"/>
          <p:cNvSpPr>
            <a:spLocks noGrp="1" noChangeArrowheads="1"/>
          </p:cNvSpPr>
          <p:nvPr>
            <p:ph type="body" idx="1"/>
          </p:nvPr>
        </p:nvSpPr>
        <p:spPr>
          <a:xfrm>
            <a:off x="406400" y="1320800"/>
            <a:ext cx="7772400" cy="4114800"/>
          </a:xfrm>
        </p:spPr>
        <p:txBody>
          <a:bodyPr/>
          <a:lstStyle/>
          <a:p>
            <a:pPr>
              <a:lnSpc>
                <a:spcPct val="120000"/>
              </a:lnSpc>
            </a:pPr>
            <a:r>
              <a:rPr lang="en-US" altLang="zh-CN" smtClean="0"/>
              <a:t>RS232</a:t>
            </a:r>
            <a:r>
              <a:rPr lang="zh-CN" altLang="en-US" smtClean="0"/>
              <a:t>接口是</a:t>
            </a:r>
            <a:r>
              <a:rPr lang="en-US" altLang="zh-CN" smtClean="0"/>
              <a:t>1970</a:t>
            </a:r>
            <a:r>
              <a:rPr lang="zh-CN" altLang="en-US" smtClean="0"/>
              <a:t>年由美国电子工业协会（</a:t>
            </a:r>
            <a:r>
              <a:rPr lang="en-US" altLang="zh-CN" smtClean="0"/>
              <a:t>EIA</a:t>
            </a:r>
            <a:r>
              <a:rPr lang="zh-CN" altLang="en-US" smtClean="0"/>
              <a:t>）联合贝尔系统、调制解调器厂家及计算机终端生产厂家共同制定的</a:t>
            </a:r>
            <a:r>
              <a:rPr lang="zh-CN" altLang="en-US" smtClean="0">
                <a:solidFill>
                  <a:srgbClr val="FF0000"/>
                </a:solidFill>
                <a:latin typeface="楷体_GB2312" pitchFamily="49" charset="-122"/>
                <a:ea typeface="楷体_GB2312" pitchFamily="49" charset="-122"/>
              </a:rPr>
              <a:t>异步串行</a:t>
            </a:r>
            <a:r>
              <a:rPr lang="zh-CN" altLang="en-US" smtClean="0">
                <a:latin typeface="楷体_GB2312" pitchFamily="49" charset="-122"/>
                <a:ea typeface="楷体_GB2312" pitchFamily="49" charset="-122"/>
              </a:rPr>
              <a:t>通信标准</a:t>
            </a:r>
            <a:r>
              <a:rPr lang="zh-CN" altLang="en-US" smtClean="0"/>
              <a:t>。</a:t>
            </a:r>
          </a:p>
          <a:p>
            <a:pPr>
              <a:lnSpc>
                <a:spcPct val="120000"/>
              </a:lnSpc>
            </a:pPr>
            <a:r>
              <a:rPr lang="zh-CN" altLang="en-US" smtClean="0"/>
              <a:t>传输速率较低，在异步传输时，速率为</a:t>
            </a:r>
            <a:r>
              <a:rPr lang="en-US" altLang="zh-CN" smtClean="0"/>
              <a:t>20Kbps </a:t>
            </a:r>
            <a:r>
              <a:rPr lang="zh-CN" altLang="en-US" smtClean="0"/>
              <a:t>，传输距离有限，最大传输距离标准值为</a:t>
            </a:r>
            <a:r>
              <a:rPr lang="en-US" altLang="zh-CN" smtClean="0"/>
              <a:t>50</a:t>
            </a:r>
            <a:r>
              <a:rPr lang="zh-CN" altLang="en-US" smtClean="0"/>
              <a:t>英尺，实际上也只能用在</a:t>
            </a:r>
            <a:r>
              <a:rPr lang="en-US" altLang="zh-CN" smtClean="0"/>
              <a:t>15</a:t>
            </a:r>
            <a:r>
              <a:rPr lang="zh-CN" altLang="en-US" smtClean="0"/>
              <a:t>米左右。</a:t>
            </a:r>
          </a:p>
          <a:p>
            <a:pPr>
              <a:lnSpc>
                <a:spcPct val="120000"/>
              </a:lnSpc>
            </a:pPr>
            <a:r>
              <a:rPr lang="zh-CN" altLang="en-US" smtClean="0"/>
              <a:t> 常用做</a:t>
            </a:r>
            <a:r>
              <a:rPr lang="zh-CN" altLang="en-US" smtClean="0">
                <a:solidFill>
                  <a:srgbClr val="FF0000"/>
                </a:solidFill>
              </a:rPr>
              <a:t>低速控制信号</a:t>
            </a:r>
            <a:r>
              <a:rPr lang="zh-CN" altLang="en-US" smtClean="0"/>
              <a:t>的传输。</a:t>
            </a:r>
          </a:p>
          <a:p>
            <a:pPr>
              <a:lnSpc>
                <a:spcPct val="120000"/>
              </a:lnSpc>
            </a:pPr>
            <a:r>
              <a:rPr lang="zh-CN" altLang="en-US" smtClean="0"/>
              <a:t>开发板上的</a:t>
            </a:r>
            <a:r>
              <a:rPr lang="en-US" altLang="zh-CN" smtClean="0"/>
              <a:t>RS232</a:t>
            </a:r>
            <a:r>
              <a:rPr lang="zh-CN" altLang="en-US" smtClean="0"/>
              <a:t>接口常用来</a:t>
            </a:r>
            <a:r>
              <a:rPr lang="zh-CN" altLang="en-US" smtClean="0">
                <a:solidFill>
                  <a:srgbClr val="FF0000"/>
                </a:solidFill>
              </a:rPr>
              <a:t>调试</a:t>
            </a:r>
            <a:r>
              <a:rPr lang="zh-CN" altLang="en-US" smtClean="0"/>
              <a:t>，观察各模块的运行的情况。</a:t>
            </a:r>
          </a:p>
        </p:txBody>
      </p:sp>
      <p:pic>
        <p:nvPicPr>
          <p:cNvPr id="27652" name="Picture 4" descr="d1160924ab18972b2f05d09ce6cd7b899e510a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4802188"/>
            <a:ext cx="2762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10498"/>
                                        </p:tgtEl>
                                        <p:attrNameLst>
                                          <p:attrName>style.visibility</p:attrName>
                                        </p:attrNameLst>
                                      </p:cBhvr>
                                      <p:to>
                                        <p:strVal val="visible"/>
                                      </p:to>
                                    </p:set>
                                    <p:animEffect transition="in" filter="dissolve">
                                      <p:cBhvr>
                                        <p:cTn id="7" dur="500"/>
                                        <p:tgtEl>
                                          <p:spTgt spid="241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049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838" y="1265238"/>
            <a:ext cx="301783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5"/>
          <p:cNvSpPr>
            <a:spLocks noChangeArrowheads="1"/>
          </p:cNvSpPr>
          <p:nvPr/>
        </p:nvSpPr>
        <p:spPr bwMode="auto">
          <a:xfrm>
            <a:off x="2593975" y="5576888"/>
            <a:ext cx="3746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a:latin typeface="Tahoma" pitchFamily="34" charset="0"/>
              </a:rPr>
              <a:t>(a)DB-9   (b)DB-25 </a:t>
            </a:r>
          </a:p>
        </p:txBody>
      </p:sp>
    </p:spTree>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69900" y="952500"/>
            <a:ext cx="7772400" cy="5473700"/>
          </a:xfrm>
        </p:spPr>
        <p:txBody>
          <a:bodyPr/>
          <a:lstStyle/>
          <a:p>
            <a:pPr eaLnBrk="1" hangingPunct="1">
              <a:lnSpc>
                <a:spcPct val="120000"/>
              </a:lnSpc>
              <a:buFont typeface="Wingdings" pitchFamily="2" charset="2"/>
              <a:buNone/>
            </a:pPr>
            <a:r>
              <a:rPr lang="zh-TW" altLang="zh-CN" dirty="0" smtClean="0">
                <a:latin typeface="Times New Roman" pitchFamily="18" charset="0"/>
                <a:ea typeface="楷体_GB2312" pitchFamily="49" charset="-122"/>
              </a:rPr>
              <a:t> </a:t>
            </a:r>
            <a:r>
              <a:rPr lang="zh-TW" altLang="en-US" dirty="0" smtClean="0">
                <a:solidFill>
                  <a:schemeClr val="tx2"/>
                </a:solidFill>
                <a:latin typeface="Times New Roman" pitchFamily="18" charset="0"/>
                <a:ea typeface="楷体_GB2312" pitchFamily="49" charset="-122"/>
              </a:rPr>
              <a:t>控制传输</a:t>
            </a:r>
            <a:r>
              <a:rPr lang="zh-CN" altLang="en-US" dirty="0" smtClean="0">
                <a:solidFill>
                  <a:schemeClr val="tx2"/>
                </a:solidFill>
                <a:latin typeface="Times New Roman" pitchFamily="18" charset="0"/>
                <a:ea typeface="楷体_GB2312" pitchFamily="49" charset="-122"/>
              </a:rPr>
              <a:t>（</a:t>
            </a:r>
            <a:r>
              <a:rPr lang="en-US" altLang="zh-CN" dirty="0" smtClean="0">
                <a:solidFill>
                  <a:schemeClr val="tx2"/>
                </a:solidFill>
                <a:latin typeface="Times New Roman" pitchFamily="18" charset="0"/>
                <a:ea typeface="楷体_GB2312" pitchFamily="49" charset="-122"/>
              </a:rPr>
              <a:t>UART</a:t>
            </a:r>
            <a:r>
              <a:rPr lang="zh-CN" altLang="en-US" dirty="0" smtClean="0">
                <a:solidFill>
                  <a:schemeClr val="tx2"/>
                </a:solidFill>
                <a:latin typeface="Times New Roman" pitchFamily="18" charset="0"/>
                <a:ea typeface="楷体_GB2312" pitchFamily="49" charset="-122"/>
              </a:rPr>
              <a:t>）</a:t>
            </a:r>
            <a:r>
              <a:rPr lang="en-US" altLang="zh-CN" dirty="0" smtClean="0">
                <a:solidFill>
                  <a:schemeClr val="tx2"/>
                </a:solidFill>
                <a:latin typeface="Times New Roman" pitchFamily="18" charset="0"/>
                <a:ea typeface="楷体_GB2312" pitchFamily="49" charset="-122"/>
              </a:rPr>
              <a:t>P116</a:t>
            </a:r>
            <a:endParaRPr lang="zh-CN" altLang="en-US" dirty="0" smtClean="0">
              <a:solidFill>
                <a:schemeClr val="tx2"/>
              </a:solidFill>
              <a:latin typeface="Times New Roman" pitchFamily="18" charset="0"/>
              <a:ea typeface="楷体_GB2312" pitchFamily="49" charset="-122"/>
            </a:endParaRPr>
          </a:p>
          <a:p>
            <a:pPr eaLnBrk="1" hangingPunct="1">
              <a:lnSpc>
                <a:spcPct val="120000"/>
              </a:lnSpc>
            </a:pPr>
            <a:r>
              <a:rPr lang="en-US" altLang="zh-CN" dirty="0" smtClean="0">
                <a:latin typeface="Times New Roman" pitchFamily="18" charset="0"/>
              </a:rPr>
              <a:t>Universal Asynchronous Receiver/Transmitter </a:t>
            </a:r>
            <a:endParaRPr lang="en-US" altLang="zh-CN" dirty="0" smtClean="0">
              <a:solidFill>
                <a:schemeClr val="tx2"/>
              </a:solidFill>
              <a:latin typeface="Times New Roman" pitchFamily="18" charset="0"/>
              <a:ea typeface="楷体_GB2312" pitchFamily="49" charset="-122"/>
            </a:endParaRPr>
          </a:p>
          <a:p>
            <a:pPr lvl="1" eaLnBrk="1" hangingPunct="1">
              <a:lnSpc>
                <a:spcPct val="120000"/>
              </a:lnSpc>
            </a:pPr>
            <a:r>
              <a:rPr lang="zh-CN" altLang="en-US" dirty="0" smtClean="0">
                <a:latin typeface="Times New Roman" pitchFamily="18" charset="0"/>
              </a:rPr>
              <a:t>并行输入转串行输出的芯片，通常集成在芯片内（或主板上），多数是</a:t>
            </a:r>
            <a:r>
              <a:rPr lang="en-US" altLang="zh-CN" dirty="0" smtClean="0">
                <a:latin typeface="Times New Roman" pitchFamily="18" charset="0"/>
              </a:rPr>
              <a:t>16550AFN</a:t>
            </a:r>
            <a:r>
              <a:rPr lang="zh-CN" altLang="en-US" dirty="0" smtClean="0">
                <a:latin typeface="Times New Roman" pitchFamily="18" charset="0"/>
              </a:rPr>
              <a:t>芯片。 用于控制计算机与串行设备的芯 片。</a:t>
            </a:r>
            <a:r>
              <a:rPr lang="zh-CN" altLang="en-US" dirty="0" smtClean="0">
                <a:latin typeface="Times New Roman" pitchFamily="18" charset="0"/>
                <a:ea typeface="楷体_GB2312" pitchFamily="49" charset="-122"/>
              </a:rPr>
              <a:t> </a:t>
            </a:r>
          </a:p>
          <a:p>
            <a:pPr lvl="1" eaLnBrk="1" hangingPunct="1">
              <a:lnSpc>
                <a:spcPct val="120000"/>
              </a:lnSpc>
            </a:pPr>
            <a:r>
              <a:rPr lang="en-US" altLang="zh-CN" dirty="0" smtClean="0">
                <a:solidFill>
                  <a:srgbClr val="FF0000"/>
                </a:solidFill>
                <a:latin typeface="Times New Roman" pitchFamily="18" charset="0"/>
              </a:rPr>
              <a:t>RS232</a:t>
            </a:r>
            <a:r>
              <a:rPr lang="zh-CN" altLang="en-US" dirty="0" smtClean="0">
                <a:solidFill>
                  <a:srgbClr val="FF0000"/>
                </a:solidFill>
                <a:latin typeface="Times New Roman" pitchFamily="18" charset="0"/>
              </a:rPr>
              <a:t>通过</a:t>
            </a:r>
            <a:r>
              <a:rPr lang="en-US" altLang="zh-CN" dirty="0" smtClean="0">
                <a:solidFill>
                  <a:srgbClr val="FF0000"/>
                </a:solidFill>
                <a:latin typeface="Times New Roman" pitchFamily="18" charset="0"/>
              </a:rPr>
              <a:t>UART</a:t>
            </a:r>
            <a:r>
              <a:rPr lang="zh-CN" altLang="en-US" dirty="0" smtClean="0">
                <a:solidFill>
                  <a:srgbClr val="FF0000"/>
                </a:solidFill>
                <a:latin typeface="Times New Roman" pitchFamily="18" charset="0"/>
              </a:rPr>
              <a:t>与处理器通信</a:t>
            </a:r>
          </a:p>
          <a:p>
            <a:pPr lvl="1" eaLnBrk="1" hangingPunct="1">
              <a:lnSpc>
                <a:spcPct val="120000"/>
              </a:lnSpc>
            </a:pPr>
            <a:r>
              <a:rPr lang="zh-CN" altLang="en-US" dirty="0" smtClean="0">
                <a:latin typeface="Times New Roman" pitchFamily="18" charset="0"/>
              </a:rPr>
              <a:t>在嵌入式系统中，</a:t>
            </a:r>
            <a:r>
              <a:rPr lang="en-US" altLang="zh-CN" dirty="0" smtClean="0">
                <a:latin typeface="Times New Roman" pitchFamily="18" charset="0"/>
              </a:rPr>
              <a:t>UART</a:t>
            </a:r>
            <a:r>
              <a:rPr lang="zh-CN" altLang="en-US" dirty="0" smtClean="0">
                <a:latin typeface="Times New Roman" pitchFamily="18" charset="0"/>
              </a:rPr>
              <a:t>用于主机与辅助设备通信，包括与监控调试器和其它器件（如</a:t>
            </a:r>
            <a:r>
              <a:rPr lang="en-US" altLang="zh-CN" dirty="0" smtClean="0">
                <a:latin typeface="Times New Roman" pitchFamily="18" charset="0"/>
              </a:rPr>
              <a:t>EEPROM </a:t>
            </a:r>
            <a:r>
              <a:rPr lang="zh-CN" altLang="en-US" dirty="0" smtClean="0">
                <a:latin typeface="Times New Roman" pitchFamily="18" charset="0"/>
              </a:rPr>
              <a:t>）。</a:t>
            </a:r>
            <a:endParaRPr lang="en-US" altLang="zh-CN" dirty="0" smtClean="0">
              <a:latin typeface="Times New Roman" pitchFamily="18" charset="0"/>
            </a:endParaRPr>
          </a:p>
          <a:p>
            <a:pPr lvl="1" eaLnBrk="1" hangingPunct="1">
              <a:lnSpc>
                <a:spcPct val="120000"/>
              </a:lnSpc>
            </a:pPr>
            <a:r>
              <a:rPr lang="zh-CN" altLang="en-US" dirty="0" smtClean="0">
                <a:solidFill>
                  <a:srgbClr val="FF0000"/>
                </a:solidFill>
                <a:latin typeface="Times New Roman" pitchFamily="18" charset="0"/>
              </a:rPr>
              <a:t>并</a:t>
            </a:r>
            <a:r>
              <a:rPr lang="en-US" altLang="zh-CN" dirty="0" smtClean="0">
                <a:solidFill>
                  <a:srgbClr val="FF0000"/>
                </a:solidFill>
                <a:latin typeface="Times New Roman" pitchFamily="18" charset="0"/>
              </a:rPr>
              <a:t>/</a:t>
            </a:r>
            <a:r>
              <a:rPr lang="zh-CN" altLang="en-US" dirty="0" smtClean="0">
                <a:solidFill>
                  <a:srgbClr val="FF0000"/>
                </a:solidFill>
                <a:latin typeface="Times New Roman" pitchFamily="18" charset="0"/>
              </a:rPr>
              <a:t>串转换</a:t>
            </a:r>
            <a:endParaRPr lang="en-US" altLang="zh-CN" dirty="0" smtClean="0">
              <a:solidFill>
                <a:srgbClr val="FF0000"/>
              </a:solidFill>
              <a:latin typeface="Times New Roman" pitchFamily="18" charset="0"/>
            </a:endParaRPr>
          </a:p>
          <a:p>
            <a:pPr lvl="1" eaLnBrk="1" hangingPunct="1">
              <a:lnSpc>
                <a:spcPct val="120000"/>
              </a:lnSpc>
            </a:pPr>
            <a:r>
              <a:rPr lang="zh-CN" altLang="en-US" dirty="0" smtClean="0">
                <a:solidFill>
                  <a:srgbClr val="FF0000"/>
                </a:solidFill>
                <a:latin typeface="Times New Roman" pitchFamily="18" charset="0"/>
              </a:rPr>
              <a:t>设定数据传输格式</a:t>
            </a:r>
            <a:endParaRPr lang="en-US" altLang="zh-CN" dirty="0" smtClean="0">
              <a:solidFill>
                <a:srgbClr val="FF0000"/>
              </a:solidFill>
              <a:latin typeface="Times New Roman" pitchFamily="18" charset="0"/>
            </a:endParaRPr>
          </a:p>
          <a:p>
            <a:pPr lvl="1" eaLnBrk="1" hangingPunct="1">
              <a:lnSpc>
                <a:spcPct val="120000"/>
              </a:lnSpc>
            </a:pPr>
            <a:r>
              <a:rPr lang="zh-CN" altLang="en-US" dirty="0" smtClean="0">
                <a:solidFill>
                  <a:srgbClr val="FF0000"/>
                </a:solidFill>
                <a:latin typeface="Times New Roman" pitchFamily="18" charset="0"/>
              </a:rPr>
              <a:t>设置传输的波特率</a:t>
            </a:r>
            <a:endParaRPr lang="en-US" altLang="zh-CN" dirty="0" smtClean="0">
              <a:solidFill>
                <a:srgbClr val="FF0000"/>
              </a:solidFill>
              <a:latin typeface="Times New Roman" pitchFamily="18" charset="0"/>
            </a:endParaRPr>
          </a:p>
          <a:p>
            <a:pPr lvl="1" eaLnBrk="1" hangingPunct="1">
              <a:lnSpc>
                <a:spcPct val="120000"/>
              </a:lnSpc>
            </a:pPr>
            <a:r>
              <a:rPr lang="zh-CN" altLang="en-US" dirty="0" smtClean="0">
                <a:solidFill>
                  <a:srgbClr val="FF0000"/>
                </a:solidFill>
                <a:latin typeface="Times New Roman" pitchFamily="18" charset="0"/>
              </a:rPr>
              <a:t>设置串行数据流的奇偶校验</a:t>
            </a:r>
          </a:p>
          <a:p>
            <a:pPr lvl="1" eaLnBrk="1" hangingPunct="1">
              <a:lnSpc>
                <a:spcPct val="120000"/>
              </a:lnSpc>
              <a:buFont typeface="Wingdings" pitchFamily="2" charset="2"/>
              <a:buNone/>
            </a:pPr>
            <a:endParaRPr lang="en-US" altLang="zh-CN" dirty="0" smtClean="0">
              <a:latin typeface="Times New Roman" pitchFamily="18" charset="0"/>
            </a:endParaRPr>
          </a:p>
        </p:txBody>
      </p:sp>
    </p:spTree>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b="0" smtClean="0">
                <a:solidFill>
                  <a:srgbClr val="FFFF00"/>
                </a:solidFill>
                <a:latin typeface="黑体" pitchFamily="2" charset="-122"/>
                <a:ea typeface="黑体" pitchFamily="2" charset="-122"/>
              </a:rPr>
              <a:t>举例：</a:t>
            </a:r>
            <a:r>
              <a:rPr lang="en-US" altLang="zh-CN" b="0" smtClean="0">
                <a:solidFill>
                  <a:srgbClr val="FFFF00"/>
                </a:solidFill>
                <a:latin typeface="黑体" pitchFamily="2" charset="-122"/>
                <a:ea typeface="黑体" pitchFamily="2" charset="-122"/>
              </a:rPr>
              <a:t>2410</a:t>
            </a:r>
            <a:r>
              <a:rPr lang="zh-CN" altLang="en-US" b="0" smtClean="0">
                <a:solidFill>
                  <a:srgbClr val="FFFF00"/>
                </a:solidFill>
                <a:latin typeface="黑体" pitchFamily="2" charset="-122"/>
                <a:ea typeface="黑体" pitchFamily="2" charset="-122"/>
              </a:rPr>
              <a:t>的</a:t>
            </a:r>
            <a:r>
              <a:rPr lang="en-US" altLang="zh-CN" b="0" smtClean="0">
                <a:solidFill>
                  <a:srgbClr val="FFFF00"/>
                </a:solidFill>
                <a:latin typeface="黑体" pitchFamily="2" charset="-122"/>
                <a:ea typeface="黑体" pitchFamily="2" charset="-122"/>
              </a:rPr>
              <a:t>UART</a:t>
            </a:r>
          </a:p>
        </p:txBody>
      </p:sp>
      <p:sp>
        <p:nvSpPr>
          <p:cNvPr id="30723" name="Rectangle 3"/>
          <p:cNvSpPr>
            <a:spLocks noGrp="1" noChangeArrowheads="1"/>
          </p:cNvSpPr>
          <p:nvPr>
            <p:ph type="body" idx="1"/>
          </p:nvPr>
        </p:nvSpPr>
        <p:spPr>
          <a:xfrm>
            <a:off x="479425" y="1371600"/>
            <a:ext cx="8237538" cy="4521200"/>
          </a:xfrm>
        </p:spPr>
        <p:txBody>
          <a:bodyPr/>
          <a:lstStyle/>
          <a:p>
            <a:r>
              <a:rPr lang="en-US" altLang="zh-CN" sz="2400" dirty="0" smtClean="0">
                <a:latin typeface="楷体_GB2312" pitchFamily="49" charset="-122"/>
                <a:ea typeface="楷体_GB2312" pitchFamily="49" charset="-122"/>
              </a:rPr>
              <a:t> S3C2410A </a:t>
            </a:r>
            <a:r>
              <a:rPr lang="zh-CN" altLang="en-US" sz="2400" dirty="0" smtClean="0">
                <a:latin typeface="楷体_GB2312" pitchFamily="49" charset="-122"/>
                <a:ea typeface="楷体_GB2312" pitchFamily="49" charset="-122"/>
              </a:rPr>
              <a:t>的</a:t>
            </a:r>
            <a:r>
              <a:rPr lang="en-US" altLang="zh-CN" sz="2400" dirty="0" smtClean="0">
                <a:latin typeface="楷体_GB2312" pitchFamily="49" charset="-122"/>
                <a:ea typeface="楷体_GB2312" pitchFamily="49" charset="-122"/>
              </a:rPr>
              <a:t>UART (Universal Asynchronous Receiver and Transmitter) </a:t>
            </a:r>
            <a:r>
              <a:rPr lang="zh-CN" altLang="en-US" sz="2400" dirty="0" smtClean="0">
                <a:latin typeface="楷体_GB2312" pitchFamily="49" charset="-122"/>
                <a:ea typeface="楷体_GB2312" pitchFamily="49" charset="-122"/>
              </a:rPr>
              <a:t>提供了三个独立的</a:t>
            </a:r>
            <a:r>
              <a:rPr lang="en-US" altLang="zh-CN" sz="2400" dirty="0" smtClean="0">
                <a:latin typeface="楷体_GB2312" pitchFamily="49" charset="-122"/>
                <a:ea typeface="楷体_GB2312" pitchFamily="49" charset="-122"/>
              </a:rPr>
              <a:t>UART</a:t>
            </a:r>
            <a:r>
              <a:rPr lang="zh-CN" altLang="en-US" sz="2400" dirty="0" smtClean="0">
                <a:latin typeface="楷体_GB2312" pitchFamily="49" charset="-122"/>
                <a:ea typeface="楷体_GB2312" pitchFamily="49" charset="-122"/>
              </a:rPr>
              <a:t>通道，每一个都可以工作在</a:t>
            </a:r>
            <a:r>
              <a:rPr lang="zh-CN" altLang="en-US" sz="2400" dirty="0" smtClean="0">
                <a:solidFill>
                  <a:srgbClr val="FF0000"/>
                </a:solidFill>
                <a:latin typeface="楷体_GB2312" pitchFamily="49" charset="-122"/>
                <a:ea typeface="楷体_GB2312" pitchFamily="49" charset="-122"/>
              </a:rPr>
              <a:t>中断模式</a:t>
            </a:r>
            <a:r>
              <a:rPr lang="zh-CN" altLang="en-US" sz="2400" dirty="0" smtClean="0">
                <a:latin typeface="楷体_GB2312" pitchFamily="49" charset="-122"/>
                <a:ea typeface="楷体_GB2312" pitchFamily="49" charset="-122"/>
              </a:rPr>
              <a:t>或</a:t>
            </a:r>
            <a:r>
              <a:rPr lang="en-US" altLang="zh-CN" sz="2400" dirty="0" smtClean="0">
                <a:solidFill>
                  <a:srgbClr val="FF0000"/>
                </a:solidFill>
                <a:latin typeface="楷体_GB2312" pitchFamily="49" charset="-122"/>
                <a:ea typeface="楷体_GB2312" pitchFamily="49" charset="-122"/>
              </a:rPr>
              <a:t>DMA</a:t>
            </a:r>
            <a:r>
              <a:rPr lang="zh-CN" altLang="en-US" sz="2400" dirty="0" smtClean="0">
                <a:solidFill>
                  <a:srgbClr val="FF0000"/>
                </a:solidFill>
                <a:latin typeface="楷体_GB2312" pitchFamily="49" charset="-122"/>
                <a:ea typeface="楷体_GB2312" pitchFamily="49" charset="-122"/>
              </a:rPr>
              <a:t>模式</a:t>
            </a:r>
            <a:r>
              <a:rPr lang="zh-CN" altLang="en-US" sz="2400" dirty="0" smtClean="0">
                <a:latin typeface="楷体_GB2312" pitchFamily="49" charset="-122"/>
                <a:ea typeface="楷体_GB2312" pitchFamily="49" charset="-122"/>
              </a:rPr>
              <a:t>，即</a:t>
            </a:r>
            <a:r>
              <a:rPr lang="en-US" altLang="zh-CN" sz="2400" dirty="0" smtClean="0">
                <a:solidFill>
                  <a:srgbClr val="FF0000"/>
                </a:solidFill>
                <a:latin typeface="楷体_GB2312" pitchFamily="49" charset="-122"/>
                <a:ea typeface="楷体_GB2312" pitchFamily="49" charset="-122"/>
              </a:rPr>
              <a:t>UART</a:t>
            </a:r>
            <a:r>
              <a:rPr lang="zh-CN" altLang="en-US" sz="2400" dirty="0" smtClean="0">
                <a:solidFill>
                  <a:srgbClr val="FF0000"/>
                </a:solidFill>
                <a:latin typeface="楷体_GB2312" pitchFamily="49" charset="-122"/>
                <a:ea typeface="楷体_GB2312" pitchFamily="49" charset="-122"/>
              </a:rPr>
              <a:t>可以产生中断或</a:t>
            </a:r>
            <a:r>
              <a:rPr lang="en-US" altLang="zh-CN" sz="2400" dirty="0" smtClean="0">
                <a:solidFill>
                  <a:srgbClr val="FF0000"/>
                </a:solidFill>
                <a:latin typeface="楷体_GB2312" pitchFamily="49" charset="-122"/>
                <a:ea typeface="楷体_GB2312" pitchFamily="49" charset="-122"/>
              </a:rPr>
              <a:t>DMA</a:t>
            </a:r>
            <a:r>
              <a:rPr lang="zh-CN" altLang="en-US" sz="2400" dirty="0" smtClean="0">
                <a:solidFill>
                  <a:srgbClr val="FF0000"/>
                </a:solidFill>
                <a:latin typeface="楷体_GB2312" pitchFamily="49" charset="-122"/>
                <a:ea typeface="楷体_GB2312" pitchFamily="49" charset="-122"/>
              </a:rPr>
              <a:t>请求</a:t>
            </a:r>
            <a:r>
              <a:rPr lang="zh-CN" altLang="en-US" sz="2400" dirty="0" smtClean="0">
                <a:latin typeface="楷体_GB2312" pitchFamily="49" charset="-122"/>
                <a:ea typeface="楷体_GB2312" pitchFamily="49" charset="-122"/>
              </a:rPr>
              <a:t>以在</a:t>
            </a:r>
            <a:r>
              <a:rPr lang="en-US" altLang="zh-CN" sz="2400" dirty="0" smtClean="0">
                <a:latin typeface="楷体_GB2312" pitchFamily="49" charset="-122"/>
                <a:ea typeface="楷体_GB2312" pitchFamily="49" charset="-122"/>
              </a:rPr>
              <a:t>CPU</a:t>
            </a:r>
            <a:r>
              <a:rPr lang="zh-CN" altLang="en-US" sz="2400" dirty="0" smtClean="0">
                <a:latin typeface="楷体_GB2312" pitchFamily="49" charset="-122"/>
                <a:ea typeface="楷体_GB2312" pitchFamily="49" charset="-122"/>
              </a:rPr>
              <a:t>和</a:t>
            </a:r>
            <a:r>
              <a:rPr lang="en-US" altLang="zh-CN" sz="2400" dirty="0" smtClean="0">
                <a:latin typeface="楷体_GB2312" pitchFamily="49" charset="-122"/>
                <a:ea typeface="楷体_GB2312" pitchFamily="49" charset="-122"/>
              </a:rPr>
              <a:t>UART</a:t>
            </a:r>
            <a:r>
              <a:rPr lang="zh-CN" altLang="en-US" sz="2400" dirty="0" smtClean="0">
                <a:latin typeface="楷体_GB2312" pitchFamily="49" charset="-122"/>
                <a:ea typeface="楷体_GB2312" pitchFamily="49" charset="-122"/>
              </a:rPr>
              <a:t>之间传送数据，使用系统时钟，</a:t>
            </a:r>
            <a:r>
              <a:rPr lang="en-US" altLang="zh-CN" sz="2400" dirty="0" smtClean="0">
                <a:latin typeface="楷体_GB2312" pitchFamily="49" charset="-122"/>
                <a:ea typeface="楷体_GB2312" pitchFamily="49" charset="-122"/>
              </a:rPr>
              <a:t>UART</a:t>
            </a:r>
            <a:r>
              <a:rPr lang="zh-CN" altLang="en-US" sz="2400" dirty="0" smtClean="0">
                <a:latin typeface="楷体_GB2312" pitchFamily="49" charset="-122"/>
                <a:ea typeface="楷体_GB2312" pitchFamily="49" charset="-122"/>
              </a:rPr>
              <a:t>最高可以支持</a:t>
            </a:r>
            <a:r>
              <a:rPr lang="en-US" altLang="zh-CN" sz="2400" dirty="0" smtClean="0">
                <a:latin typeface="楷体_GB2312" pitchFamily="49" charset="-122"/>
                <a:ea typeface="楷体_GB2312" pitchFamily="49" charset="-122"/>
              </a:rPr>
              <a:t>230.4K bps </a:t>
            </a:r>
            <a:r>
              <a:rPr lang="zh-CN" altLang="en-US" sz="2400" dirty="0" smtClean="0">
                <a:latin typeface="楷体_GB2312" pitchFamily="49" charset="-122"/>
                <a:ea typeface="楷体_GB2312" pitchFamily="49" charset="-122"/>
              </a:rPr>
              <a:t>的位传输率。</a:t>
            </a:r>
          </a:p>
          <a:p>
            <a:r>
              <a:rPr lang="zh-CN" altLang="en-US" sz="2400" dirty="0" smtClean="0">
                <a:latin typeface="楷体_GB2312" pitchFamily="49" charset="-122"/>
                <a:ea typeface="楷体_GB2312" pitchFamily="49" charset="-122"/>
              </a:rPr>
              <a:t>如果采用外部带时钟的</a:t>
            </a:r>
            <a:r>
              <a:rPr lang="en-US" altLang="zh-CN" sz="2400" dirty="0" smtClean="0">
                <a:latin typeface="楷体_GB2312" pitchFamily="49" charset="-122"/>
                <a:ea typeface="楷体_GB2312" pitchFamily="49" charset="-122"/>
              </a:rPr>
              <a:t>UART</a:t>
            </a:r>
            <a:r>
              <a:rPr lang="zh-CN" altLang="en-US" sz="2400" dirty="0" smtClean="0">
                <a:latin typeface="楷体_GB2312" pitchFamily="49" charset="-122"/>
                <a:ea typeface="楷体_GB2312" pitchFamily="49" charset="-122"/>
              </a:rPr>
              <a:t>，则</a:t>
            </a:r>
            <a:r>
              <a:rPr lang="en-US" altLang="zh-CN" sz="2400" dirty="0" smtClean="0">
                <a:latin typeface="楷体_GB2312" pitchFamily="49" charset="-122"/>
                <a:ea typeface="楷体_GB2312" pitchFamily="49" charset="-122"/>
              </a:rPr>
              <a:t>UART</a:t>
            </a:r>
            <a:r>
              <a:rPr lang="zh-CN" altLang="en-US" sz="2400" dirty="0" smtClean="0">
                <a:latin typeface="楷体_GB2312" pitchFamily="49" charset="-122"/>
                <a:ea typeface="楷体_GB2312" pitchFamily="49" charset="-122"/>
              </a:rPr>
              <a:t>可以实现更高速度的传输；</a:t>
            </a:r>
          </a:p>
          <a:p>
            <a:r>
              <a:rPr lang="zh-CN" altLang="en-US" sz="2400" dirty="0" smtClean="0">
                <a:latin typeface="楷体_GB2312" pitchFamily="49" charset="-122"/>
                <a:ea typeface="楷体_GB2312" pitchFamily="49" charset="-122"/>
              </a:rPr>
              <a:t>每个</a:t>
            </a:r>
            <a:r>
              <a:rPr lang="en-US" altLang="zh-CN" sz="2400" dirty="0" smtClean="0">
                <a:latin typeface="楷体_GB2312" pitchFamily="49" charset="-122"/>
                <a:ea typeface="楷体_GB2312" pitchFamily="49" charset="-122"/>
              </a:rPr>
              <a:t>UART</a:t>
            </a:r>
            <a:r>
              <a:rPr lang="zh-CN" altLang="en-US" sz="2400" dirty="0" smtClean="0">
                <a:latin typeface="楷体_GB2312" pitchFamily="49" charset="-122"/>
                <a:ea typeface="楷体_GB2312" pitchFamily="49" charset="-122"/>
              </a:rPr>
              <a:t>包括</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个</a:t>
            </a:r>
            <a:r>
              <a:rPr lang="en-US" altLang="zh-CN" sz="2400" dirty="0" smtClean="0">
                <a:latin typeface="楷体_GB2312" pitchFamily="49" charset="-122"/>
                <a:ea typeface="楷体_GB2312" pitchFamily="49" charset="-122"/>
              </a:rPr>
              <a:t>16Byte</a:t>
            </a:r>
            <a:r>
              <a:rPr lang="zh-CN" altLang="en-US" sz="2400" dirty="0" smtClean="0">
                <a:latin typeface="楷体_GB2312" pitchFamily="49" charset="-122"/>
                <a:ea typeface="楷体_GB2312" pitchFamily="49" charset="-122"/>
              </a:rPr>
              <a:t>的接收</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发送</a:t>
            </a:r>
            <a:r>
              <a:rPr lang="en-US" altLang="zh-CN" sz="2400" dirty="0" smtClean="0">
                <a:latin typeface="楷体_GB2312" pitchFamily="49" charset="-122"/>
                <a:ea typeface="楷体_GB2312" pitchFamily="49" charset="-122"/>
              </a:rPr>
              <a:t>FIFO</a:t>
            </a:r>
            <a:r>
              <a:rPr lang="zh-CN" altLang="en-US" sz="2400" dirty="0" smtClean="0">
                <a:latin typeface="楷体_GB2312" pitchFamily="49" charset="-122"/>
                <a:ea typeface="楷体_GB2312" pitchFamily="49" charset="-122"/>
              </a:rPr>
              <a:t>。</a:t>
            </a:r>
          </a:p>
        </p:txBody>
      </p:sp>
    </p:spTree>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b="0" smtClean="0">
                <a:solidFill>
                  <a:srgbClr val="FFFF00"/>
                </a:solidFill>
                <a:latin typeface="黑体" pitchFamily="2" charset="-122"/>
                <a:ea typeface="黑体" pitchFamily="2" charset="-122"/>
              </a:rPr>
              <a:t>UART</a:t>
            </a:r>
            <a:r>
              <a:rPr lang="zh-CN" altLang="en-US" b="0" smtClean="0">
                <a:solidFill>
                  <a:srgbClr val="FFFF00"/>
                </a:solidFill>
                <a:latin typeface="黑体" pitchFamily="2" charset="-122"/>
                <a:ea typeface="黑体" pitchFamily="2" charset="-122"/>
              </a:rPr>
              <a:t>的基本功能框图（</a:t>
            </a:r>
            <a:r>
              <a:rPr lang="en-US" altLang="zh-CN" b="0" smtClean="0">
                <a:solidFill>
                  <a:srgbClr val="FFFF00"/>
                </a:solidFill>
                <a:latin typeface="黑体" pitchFamily="2" charset="-122"/>
                <a:ea typeface="黑体" pitchFamily="2" charset="-122"/>
              </a:rPr>
              <a:t>P116</a:t>
            </a:r>
            <a:r>
              <a:rPr lang="zh-CN" altLang="en-US" b="0" smtClean="0">
                <a:solidFill>
                  <a:srgbClr val="FFFF00"/>
                </a:solidFill>
                <a:latin typeface="黑体" pitchFamily="2" charset="-122"/>
                <a:ea typeface="黑体" pitchFamily="2" charset="-122"/>
              </a:rPr>
              <a:t>）</a:t>
            </a:r>
          </a:p>
        </p:txBody>
      </p:sp>
      <p:pic>
        <p:nvPicPr>
          <p:cNvPr id="317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904875"/>
            <a:ext cx="5516562" cy="53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5700715" y="1938338"/>
            <a:ext cx="3036886"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50000"/>
              </a:lnSpc>
              <a:spcBef>
                <a:spcPct val="20000"/>
              </a:spcBef>
            </a:pPr>
            <a:r>
              <a:rPr lang="en-US" altLang="zh-CN" sz="2400" dirty="0">
                <a:ea typeface="华文中宋" pitchFamily="2" charset="-122"/>
              </a:rPr>
              <a:t>	</a:t>
            </a:r>
            <a:r>
              <a:rPr lang="zh-CN" altLang="en-US" sz="2400" dirty="0" smtClean="0">
                <a:solidFill>
                  <a:srgbClr val="000099"/>
                </a:solidFill>
                <a:ea typeface="华文中宋" pitchFamily="2" charset="-122"/>
              </a:rPr>
              <a:t>主要</a:t>
            </a:r>
            <a:r>
              <a:rPr lang="zh-CN" altLang="en-US" sz="2400" dirty="0">
                <a:solidFill>
                  <a:srgbClr val="000099"/>
                </a:solidFill>
                <a:ea typeface="华文中宋" pitchFamily="2" charset="-122"/>
              </a:rPr>
              <a:t>有</a:t>
            </a:r>
            <a:r>
              <a:rPr lang="en-US" altLang="zh-CN" sz="2400" dirty="0">
                <a:solidFill>
                  <a:srgbClr val="000099"/>
                </a:solidFill>
                <a:ea typeface="华文中宋" pitchFamily="2" charset="-122"/>
              </a:rPr>
              <a:t>4</a:t>
            </a:r>
            <a:r>
              <a:rPr lang="zh-CN" altLang="en-US" sz="2400" dirty="0">
                <a:solidFill>
                  <a:srgbClr val="000099"/>
                </a:solidFill>
                <a:ea typeface="华文中宋" pitchFamily="2" charset="-122"/>
              </a:rPr>
              <a:t>部分构成：</a:t>
            </a:r>
            <a:r>
              <a:rPr lang="zh-CN" altLang="en-US" sz="2400" dirty="0">
                <a:ea typeface="华文中宋" pitchFamily="2" charset="-122"/>
              </a:rPr>
              <a:t>接收器、发送器、波特率发生器、控制逻辑等。</a:t>
            </a:r>
          </a:p>
        </p:txBody>
      </p:sp>
      <p:grpSp>
        <p:nvGrpSpPr>
          <p:cNvPr id="6" name="Group 17"/>
          <p:cNvGrpSpPr>
            <a:grpSpLocks/>
          </p:cNvGrpSpPr>
          <p:nvPr/>
        </p:nvGrpSpPr>
        <p:grpSpPr bwMode="auto">
          <a:xfrm>
            <a:off x="2814638" y="2801938"/>
            <a:ext cx="6142037" cy="1223962"/>
            <a:chOff x="1733" y="1525"/>
            <a:chExt cx="3869" cy="771"/>
          </a:xfrm>
        </p:grpSpPr>
        <p:sp>
          <p:nvSpPr>
            <p:cNvPr id="7" name="Oval 5"/>
            <p:cNvSpPr>
              <a:spLocks noChangeArrowheads="1"/>
            </p:cNvSpPr>
            <p:nvPr/>
          </p:nvSpPr>
          <p:spPr bwMode="auto">
            <a:xfrm>
              <a:off x="1733" y="1888"/>
              <a:ext cx="1043" cy="408"/>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 name="AutoShape 6"/>
            <p:cNvSpPr>
              <a:spLocks noChangeArrowheads="1"/>
            </p:cNvSpPr>
            <p:nvPr/>
          </p:nvSpPr>
          <p:spPr bwMode="auto">
            <a:xfrm>
              <a:off x="4785" y="1525"/>
              <a:ext cx="817" cy="499"/>
            </a:xfrm>
            <a:prstGeom prst="wedgeRoundRectCallout">
              <a:avLst>
                <a:gd name="adj1" fmla="val -290023"/>
                <a:gd name="adj2" fmla="val 57213"/>
                <a:gd name="adj3" fmla="val 16667"/>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ctr"/>
              <a:r>
                <a:rPr lang="zh-CN" altLang="en-US" sz="2400">
                  <a:ea typeface="华文新魏" pitchFamily="2" charset="-122"/>
                </a:rPr>
                <a:t>波特率发生器</a:t>
              </a:r>
            </a:p>
          </p:txBody>
        </p:sp>
      </p:grpSp>
      <p:grpSp>
        <p:nvGrpSpPr>
          <p:cNvPr id="9" name="Group 18"/>
          <p:cNvGrpSpPr>
            <a:grpSpLocks/>
          </p:cNvGrpSpPr>
          <p:nvPr/>
        </p:nvGrpSpPr>
        <p:grpSpPr bwMode="auto">
          <a:xfrm>
            <a:off x="2547938" y="4170363"/>
            <a:ext cx="6408737" cy="2303462"/>
            <a:chOff x="1565" y="2387"/>
            <a:chExt cx="4037" cy="1451"/>
          </a:xfrm>
        </p:grpSpPr>
        <p:sp>
          <p:nvSpPr>
            <p:cNvPr id="10" name="Oval 9"/>
            <p:cNvSpPr>
              <a:spLocks noChangeArrowheads="1"/>
            </p:cNvSpPr>
            <p:nvPr/>
          </p:nvSpPr>
          <p:spPr bwMode="auto">
            <a:xfrm>
              <a:off x="1565" y="2523"/>
              <a:ext cx="1678" cy="1315"/>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 name="AutoShape 10"/>
            <p:cNvSpPr>
              <a:spLocks noChangeArrowheads="1"/>
            </p:cNvSpPr>
            <p:nvPr/>
          </p:nvSpPr>
          <p:spPr bwMode="auto">
            <a:xfrm>
              <a:off x="4785" y="2387"/>
              <a:ext cx="817" cy="317"/>
            </a:xfrm>
            <a:prstGeom prst="wedgeRoundRectCallout">
              <a:avLst>
                <a:gd name="adj1" fmla="val -235190"/>
                <a:gd name="adj2" fmla="val 111199"/>
                <a:gd name="adj3" fmla="val 16667"/>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ctr"/>
              <a:r>
                <a:rPr lang="zh-CN" altLang="en-US" sz="2400">
                  <a:ea typeface="华文新魏" pitchFamily="2" charset="-122"/>
                </a:rPr>
                <a:t>接收器</a:t>
              </a:r>
            </a:p>
          </p:txBody>
        </p:sp>
      </p:grpSp>
      <p:grpSp>
        <p:nvGrpSpPr>
          <p:cNvPr id="12" name="Group 16"/>
          <p:cNvGrpSpPr>
            <a:grpSpLocks/>
          </p:cNvGrpSpPr>
          <p:nvPr/>
        </p:nvGrpSpPr>
        <p:grpSpPr bwMode="auto">
          <a:xfrm>
            <a:off x="2547938" y="930275"/>
            <a:ext cx="6408737" cy="2087563"/>
            <a:chOff x="1565" y="346"/>
            <a:chExt cx="4037" cy="1315"/>
          </a:xfrm>
        </p:grpSpPr>
        <p:sp>
          <p:nvSpPr>
            <p:cNvPr id="13" name="Oval 11"/>
            <p:cNvSpPr>
              <a:spLocks noChangeArrowheads="1"/>
            </p:cNvSpPr>
            <p:nvPr/>
          </p:nvSpPr>
          <p:spPr bwMode="auto">
            <a:xfrm>
              <a:off x="1565" y="346"/>
              <a:ext cx="1678" cy="1315"/>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 name="AutoShape 12"/>
            <p:cNvSpPr>
              <a:spLocks noChangeArrowheads="1"/>
            </p:cNvSpPr>
            <p:nvPr/>
          </p:nvSpPr>
          <p:spPr bwMode="auto">
            <a:xfrm>
              <a:off x="4785" y="346"/>
              <a:ext cx="817" cy="317"/>
            </a:xfrm>
            <a:prstGeom prst="wedgeRoundRectCallout">
              <a:avLst>
                <a:gd name="adj1" fmla="val -231273"/>
                <a:gd name="adj2" fmla="val 103630"/>
                <a:gd name="adj3" fmla="val 16667"/>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ctr"/>
              <a:r>
                <a:rPr lang="zh-CN" altLang="en-US" sz="2400">
                  <a:ea typeface="华文新魏" pitchFamily="2" charset="-122"/>
                </a:rPr>
                <a:t>发送器</a:t>
              </a:r>
            </a:p>
          </p:txBody>
        </p:sp>
      </p:grpSp>
      <p:grpSp>
        <p:nvGrpSpPr>
          <p:cNvPr id="15" name="Group 15"/>
          <p:cNvGrpSpPr>
            <a:grpSpLocks/>
          </p:cNvGrpSpPr>
          <p:nvPr/>
        </p:nvGrpSpPr>
        <p:grpSpPr bwMode="auto">
          <a:xfrm>
            <a:off x="531813" y="1938338"/>
            <a:ext cx="2232025" cy="2087562"/>
            <a:chOff x="295" y="981"/>
            <a:chExt cx="1406" cy="1315"/>
          </a:xfrm>
        </p:grpSpPr>
        <p:sp>
          <p:nvSpPr>
            <p:cNvPr id="16" name="Oval 13"/>
            <p:cNvSpPr>
              <a:spLocks noChangeArrowheads="1"/>
            </p:cNvSpPr>
            <p:nvPr/>
          </p:nvSpPr>
          <p:spPr bwMode="auto">
            <a:xfrm>
              <a:off x="884" y="1888"/>
              <a:ext cx="817" cy="408"/>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 name="AutoShape 14"/>
            <p:cNvSpPr>
              <a:spLocks noChangeArrowheads="1"/>
            </p:cNvSpPr>
            <p:nvPr/>
          </p:nvSpPr>
          <p:spPr bwMode="auto">
            <a:xfrm>
              <a:off x="295" y="981"/>
              <a:ext cx="1088" cy="317"/>
            </a:xfrm>
            <a:prstGeom prst="wedgeRoundRectCallout">
              <a:avLst>
                <a:gd name="adj1" fmla="val 34468"/>
                <a:gd name="adj2" fmla="val 224764"/>
                <a:gd name="adj3" fmla="val 16667"/>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ctr"/>
              <a:r>
                <a:rPr lang="zh-CN" altLang="en-US" sz="2400">
                  <a:solidFill>
                    <a:srgbClr val="FF0000"/>
                  </a:solidFill>
                  <a:ea typeface="华文新魏" pitchFamily="2" charset="-122"/>
                </a:rPr>
                <a:t>控制单元</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228600"/>
            <a:ext cx="7772400" cy="63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b="0" smtClean="0">
                <a:solidFill>
                  <a:srgbClr val="FFFF00"/>
                </a:solidFill>
                <a:latin typeface="黑体" pitchFamily="2" charset="-122"/>
                <a:ea typeface="黑体" pitchFamily="2" charset="-122"/>
              </a:rPr>
              <a:t>UART</a:t>
            </a:r>
            <a:r>
              <a:rPr lang="zh-CN" altLang="en-US" b="0" smtClean="0">
                <a:solidFill>
                  <a:srgbClr val="FFFF00"/>
                </a:solidFill>
                <a:latin typeface="黑体" pitchFamily="2" charset="-122"/>
                <a:ea typeface="黑体" pitchFamily="2" charset="-122"/>
              </a:rPr>
              <a:t>控制器与</a:t>
            </a:r>
            <a:r>
              <a:rPr lang="en-US" altLang="zh-CN" b="0" smtClean="0">
                <a:solidFill>
                  <a:srgbClr val="FFFF00"/>
                </a:solidFill>
                <a:latin typeface="黑体" pitchFamily="2" charset="-122"/>
                <a:ea typeface="黑体" pitchFamily="2" charset="-122"/>
              </a:rPr>
              <a:t>RS232</a:t>
            </a:r>
            <a:r>
              <a:rPr lang="zh-CN" altLang="en-US" b="0" smtClean="0">
                <a:solidFill>
                  <a:srgbClr val="FFFF00"/>
                </a:solidFill>
                <a:latin typeface="黑体" pitchFamily="2" charset="-122"/>
                <a:ea typeface="黑体" pitchFamily="2" charset="-122"/>
              </a:rPr>
              <a:t>连接规范</a:t>
            </a:r>
          </a:p>
        </p:txBody>
      </p:sp>
      <p:sp>
        <p:nvSpPr>
          <p:cNvPr id="32771" name="Rectangle 3"/>
          <p:cNvSpPr>
            <a:spLocks noGrp="1" noChangeArrowheads="1"/>
          </p:cNvSpPr>
          <p:nvPr>
            <p:ph type="body" idx="1"/>
          </p:nvPr>
        </p:nvSpPr>
        <p:spPr>
          <a:xfrm>
            <a:off x="4037013" y="1333500"/>
            <a:ext cx="4957762" cy="3213100"/>
          </a:xfrm>
        </p:spPr>
        <p:txBody>
          <a:bodyPr/>
          <a:lstStyle/>
          <a:p>
            <a:r>
              <a:rPr lang="en-US" altLang="zh-CN" sz="2400" dirty="0" smtClean="0"/>
              <a:t>RS-232C</a:t>
            </a:r>
            <a:r>
              <a:rPr lang="zh-CN" altLang="en-US" sz="2400" dirty="0" smtClean="0"/>
              <a:t>电气特性</a:t>
            </a:r>
            <a:endParaRPr lang="en-US" altLang="zh-CN" sz="2400" dirty="0" smtClean="0"/>
          </a:p>
          <a:p>
            <a:pPr>
              <a:buFont typeface="Wingdings" pitchFamily="2" charset="2"/>
              <a:buNone/>
            </a:pPr>
            <a:r>
              <a:rPr lang="en-US" altLang="zh-CN" sz="2400" dirty="0" smtClean="0"/>
              <a:t>   </a:t>
            </a:r>
            <a:r>
              <a:rPr lang="zh-CN" altLang="en-US" dirty="0" smtClean="0"/>
              <a:t>物理特征： </a:t>
            </a:r>
            <a:r>
              <a:rPr lang="en-US" altLang="zh-CN" dirty="0" smtClean="0"/>
              <a:t>DB-25   DB-15   DB-9 </a:t>
            </a:r>
          </a:p>
          <a:p>
            <a:pPr>
              <a:buFont typeface="Wingdings" pitchFamily="2" charset="2"/>
              <a:buNone/>
            </a:pPr>
            <a:r>
              <a:rPr lang="zh-CN" altLang="en-US" dirty="0" smtClean="0"/>
              <a:t>    电平规定：</a:t>
            </a:r>
            <a:endParaRPr lang="en-US" altLang="zh-CN" dirty="0" smtClean="0"/>
          </a:p>
          <a:p>
            <a:pPr>
              <a:buFont typeface="Wingdings" pitchFamily="2" charset="2"/>
              <a:buNone/>
            </a:pPr>
            <a:r>
              <a:rPr lang="en-US" altLang="zh-CN" dirty="0" smtClean="0"/>
              <a:t>     -3V ~ -15V </a:t>
            </a:r>
            <a:r>
              <a:rPr lang="zh-CN" altLang="en-US" dirty="0" smtClean="0"/>
              <a:t>之间的电平表示逻辑 “</a:t>
            </a:r>
            <a:r>
              <a:rPr lang="en-US" altLang="zh-CN" dirty="0" smtClean="0"/>
              <a:t>1”</a:t>
            </a:r>
          </a:p>
          <a:p>
            <a:pPr>
              <a:buFont typeface="Wingdings" pitchFamily="2" charset="2"/>
              <a:buNone/>
            </a:pPr>
            <a:r>
              <a:rPr lang="en-US" altLang="zh-CN" dirty="0" smtClean="0"/>
              <a:t>    +3V ~ +15V </a:t>
            </a:r>
            <a:r>
              <a:rPr lang="zh-CN" altLang="en-US" dirty="0" smtClean="0"/>
              <a:t>之间的电平表示逻辑 “</a:t>
            </a:r>
            <a:r>
              <a:rPr lang="en-US" altLang="zh-CN" dirty="0" smtClean="0"/>
              <a:t>0”</a:t>
            </a:r>
          </a:p>
          <a:p>
            <a:endParaRPr lang="en-US" altLang="zh-CN" dirty="0" smtClean="0"/>
          </a:p>
        </p:txBody>
      </p:sp>
      <p:pic>
        <p:nvPicPr>
          <p:cNvPr id="31748" name="Picture 4"/>
          <p:cNvPicPr>
            <a:picLocks noChangeAspect="1" noChangeArrowheads="1"/>
          </p:cNvPicPr>
          <p:nvPr/>
        </p:nvPicPr>
        <p:blipFill>
          <a:blip r:embed="rId3"/>
          <a:srcRect/>
          <a:stretch>
            <a:fillRect/>
          </a:stretch>
        </p:blipFill>
        <p:spPr bwMode="auto">
          <a:xfrm>
            <a:off x="220663" y="1427163"/>
            <a:ext cx="3740150" cy="43259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
        <p:nvSpPr>
          <p:cNvPr id="6" name="Rectangle 3"/>
          <p:cNvSpPr txBox="1">
            <a:spLocks noChangeArrowheads="1"/>
          </p:cNvSpPr>
          <p:nvPr/>
        </p:nvSpPr>
        <p:spPr bwMode="auto">
          <a:xfrm>
            <a:off x="287338" y="977900"/>
            <a:ext cx="4957762"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2pPr>
            <a:lvl3pPr marL="1017588" indent="-2032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3pPr>
            <a:lvl4pPr marL="16002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4pPr>
            <a:lvl5pPr marL="20574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5pPr>
            <a:lvl6pPr marL="25146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6pPr>
            <a:lvl7pPr marL="29718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7pPr>
            <a:lvl8pPr marL="34290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8pPr>
            <a:lvl9pPr marL="38862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9pPr>
          </a:lstStyle>
          <a:p>
            <a:r>
              <a:rPr lang="en-US" altLang="zh-CN" sz="2400" dirty="0" smtClean="0"/>
              <a:t>RS-232C</a:t>
            </a:r>
            <a:r>
              <a:rPr lang="zh-CN" altLang="en-US" sz="2400" dirty="0" smtClean="0"/>
              <a:t>引脚定义</a:t>
            </a:r>
            <a:endParaRPr lang="en-US" altLang="zh-CN" dirty="0" smtClean="0"/>
          </a:p>
        </p:txBody>
      </p:sp>
    </p:spTree>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descr="未命名"/>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92088" y="1319213"/>
            <a:ext cx="8880475" cy="4956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89038" y="322263"/>
            <a:ext cx="6716712" cy="6858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b="0" smtClean="0">
                <a:solidFill>
                  <a:srgbClr val="FFFF00"/>
                </a:solidFill>
                <a:latin typeface="黑体" pitchFamily="2" charset="-122"/>
                <a:ea typeface="黑体" pitchFamily="2" charset="-122"/>
              </a:rPr>
              <a:t>嵌入式开发板与</a:t>
            </a:r>
            <a:r>
              <a:rPr lang="en-US" altLang="zh-CN" b="0" smtClean="0">
                <a:solidFill>
                  <a:srgbClr val="FFFF00"/>
                </a:solidFill>
                <a:latin typeface="黑体" pitchFamily="2" charset="-122"/>
                <a:ea typeface="黑体" pitchFamily="2" charset="-122"/>
              </a:rPr>
              <a:t>PC</a:t>
            </a:r>
            <a:r>
              <a:rPr lang="zh-CN" altLang="en-US" b="0" smtClean="0">
                <a:solidFill>
                  <a:srgbClr val="FFFF00"/>
                </a:solidFill>
                <a:latin typeface="黑体" pitchFamily="2" charset="-122"/>
                <a:ea typeface="黑体" pitchFamily="2" charset="-122"/>
              </a:rPr>
              <a:t>机的串行通讯</a:t>
            </a:r>
          </a:p>
        </p:txBody>
      </p:sp>
      <p:sp>
        <p:nvSpPr>
          <p:cNvPr id="34819" name="Rectangle 3"/>
          <p:cNvSpPr>
            <a:spLocks noGrp="1" noChangeArrowheads="1"/>
          </p:cNvSpPr>
          <p:nvPr>
            <p:ph type="body" idx="1"/>
          </p:nvPr>
        </p:nvSpPr>
        <p:spPr>
          <a:xfrm>
            <a:off x="812800" y="1470025"/>
            <a:ext cx="7859713" cy="587375"/>
          </a:xfrm>
          <a:noFill/>
        </p:spPr>
        <p:txBody>
          <a:bodyPr/>
          <a:lstStyle/>
          <a:p>
            <a:pPr marL="90488" indent="671513" defTabSz="914400">
              <a:buFont typeface="Wingdings" pitchFamily="2" charset="2"/>
              <a:buNone/>
              <a:tabLst>
                <a:tab pos="0" algn="l"/>
              </a:tabLst>
            </a:pPr>
            <a:r>
              <a:rPr lang="zh-CN" altLang="en-US" sz="1800" smtClean="0">
                <a:solidFill>
                  <a:schemeClr val="tx1"/>
                </a:solidFill>
                <a:latin typeface="Times New Roman" pitchFamily="18" charset="0"/>
              </a:rPr>
              <a:t>嵌入式开发板和</a:t>
            </a:r>
            <a:r>
              <a:rPr lang="en-US" altLang="zh-CN" sz="1800" smtClean="0">
                <a:solidFill>
                  <a:schemeClr val="tx1"/>
                </a:solidFill>
                <a:latin typeface="Times New Roman" pitchFamily="18" charset="0"/>
              </a:rPr>
              <a:t>PC</a:t>
            </a:r>
            <a:r>
              <a:rPr lang="zh-CN" altLang="en-US" sz="1800" smtClean="0">
                <a:solidFill>
                  <a:schemeClr val="tx1"/>
                </a:solidFill>
                <a:latin typeface="Times New Roman" pitchFamily="18" charset="0"/>
              </a:rPr>
              <a:t>机的通讯电缆可以按照如图所示的方式连接。</a:t>
            </a:r>
            <a:endParaRPr lang="zh-CN" altLang="en-US" sz="1800" smtClean="0">
              <a:solidFill>
                <a:schemeClr val="tx1"/>
              </a:solidFill>
            </a:endParaRPr>
          </a:p>
        </p:txBody>
      </p:sp>
      <p:graphicFrame>
        <p:nvGraphicFramePr>
          <p:cNvPr id="34820" name="Object 5"/>
          <p:cNvGraphicFramePr>
            <a:graphicFrameLocks noChangeAspect="1"/>
          </p:cNvGraphicFramePr>
          <p:nvPr/>
        </p:nvGraphicFramePr>
        <p:xfrm>
          <a:off x="1189038" y="2057400"/>
          <a:ext cx="6400800" cy="4087813"/>
        </p:xfrm>
        <a:graphic>
          <a:graphicData uri="http://schemas.openxmlformats.org/presentationml/2006/ole">
            <mc:AlternateContent xmlns:mc="http://schemas.openxmlformats.org/markup-compatibility/2006">
              <mc:Choice xmlns:v="urn:schemas-microsoft-com:vml" Requires="v">
                <p:oleObj spid="_x0000_s34865" r:id="rId4" imgW="4616704" imgH="2781582" progId="Visio.Drawing.6">
                  <p:embed/>
                </p:oleObj>
              </mc:Choice>
              <mc:Fallback>
                <p:oleObj r:id="rId4" imgW="4616704" imgH="2781582"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2057400"/>
                        <a:ext cx="64008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508000" y="100013"/>
            <a:ext cx="8610600" cy="828675"/>
          </a:xfrm>
        </p:spPr>
        <p:txBody>
          <a:bodyPr lIns="91440" tIns="45720" rIns="91440" bIns="45720" anchor="b"/>
          <a:lstStyle/>
          <a:p>
            <a:pPr algn="l" eaLnBrk="1" hangingPunct="1"/>
            <a:r>
              <a:rPr lang="en-US" altLang="zh-CN" smtClean="0">
                <a:solidFill>
                  <a:srgbClr val="FFFF00"/>
                </a:solidFill>
                <a:ea typeface="黑体" pitchFamily="2" charset="-122"/>
              </a:rPr>
              <a:t>2</a:t>
            </a:r>
            <a:r>
              <a:rPr lang="zh-CN" altLang="en-US" smtClean="0">
                <a:solidFill>
                  <a:srgbClr val="FFFF00"/>
                </a:solidFill>
                <a:ea typeface="黑体" pitchFamily="2" charset="-122"/>
              </a:rPr>
              <a:t>、</a:t>
            </a:r>
            <a:r>
              <a:rPr lang="en-US" altLang="zh-CN" smtClean="0">
                <a:solidFill>
                  <a:srgbClr val="FFFF00"/>
                </a:solidFill>
                <a:ea typeface="黑体" pitchFamily="2" charset="-122"/>
              </a:rPr>
              <a:t>GPIO</a:t>
            </a:r>
            <a:r>
              <a:rPr lang="zh-CN" altLang="en-US" smtClean="0">
                <a:solidFill>
                  <a:srgbClr val="FFFF00"/>
                </a:solidFill>
                <a:ea typeface="黑体" pitchFamily="2" charset="-122"/>
              </a:rPr>
              <a:t>（</a:t>
            </a:r>
            <a:r>
              <a:rPr lang="en-US" altLang="zh-CN" smtClean="0">
                <a:solidFill>
                  <a:srgbClr val="FFFF00"/>
                </a:solidFill>
                <a:ea typeface="黑体" pitchFamily="2" charset="-122"/>
              </a:rPr>
              <a:t>P121</a:t>
            </a:r>
            <a:r>
              <a:rPr lang="zh-CN" altLang="en-US" smtClean="0">
                <a:solidFill>
                  <a:srgbClr val="FFFF00"/>
                </a:solidFill>
                <a:ea typeface="黑体" pitchFamily="2" charset="-122"/>
              </a:rPr>
              <a:t>）</a:t>
            </a:r>
            <a:endParaRPr lang="en-US" altLang="zh-CN" smtClean="0">
              <a:solidFill>
                <a:srgbClr val="FFFF00"/>
              </a:solidFill>
              <a:ea typeface="黑体" pitchFamily="2" charset="-122"/>
            </a:endParaRPr>
          </a:p>
        </p:txBody>
      </p:sp>
      <p:sp>
        <p:nvSpPr>
          <p:cNvPr id="492547" name="Rectangle 3"/>
          <p:cNvSpPr>
            <a:spLocks noGrp="1" noChangeArrowheads="1"/>
          </p:cNvSpPr>
          <p:nvPr>
            <p:ph type="body" idx="4294967295"/>
          </p:nvPr>
        </p:nvSpPr>
        <p:spPr>
          <a:xfrm>
            <a:off x="323850" y="1090613"/>
            <a:ext cx="8435975" cy="5305425"/>
          </a:xfrm>
        </p:spPr>
        <p:txBody>
          <a:bodyPr lIns="91440" tIns="45720" rIns="91440" bIns="45720"/>
          <a:lstStyle/>
          <a:p>
            <a:pPr marL="0" indent="0" defTabSz="914400" eaLnBrk="1" hangingPunct="1"/>
            <a:r>
              <a:rPr lang="zh-CN" altLang="en-US" sz="2400" dirty="0" smtClean="0">
                <a:solidFill>
                  <a:schemeClr val="tx1"/>
                </a:solidFill>
                <a:latin typeface="楷体_GB2312" pitchFamily="49" charset="-122"/>
                <a:ea typeface="楷体_GB2312" pitchFamily="49" charset="-122"/>
              </a:rPr>
              <a:t>嵌入式系统中，数据输入</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输出主要通过通用输入</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输出</a:t>
            </a:r>
            <a:r>
              <a:rPr lang="en-US" altLang="zh-CN" sz="2400" dirty="0" smtClean="0">
                <a:solidFill>
                  <a:schemeClr val="tx1"/>
                </a:solidFill>
                <a:latin typeface="楷体_GB2312" pitchFamily="49" charset="-122"/>
                <a:ea typeface="楷体_GB2312" pitchFamily="49" charset="-122"/>
              </a:rPr>
              <a:t>(GPIO)</a:t>
            </a:r>
            <a:r>
              <a:rPr lang="zh-CN" altLang="en-US" sz="2400" dirty="0" smtClean="0">
                <a:solidFill>
                  <a:schemeClr val="tx1"/>
                </a:solidFill>
                <a:latin typeface="楷体_GB2312" pitchFamily="49" charset="-122"/>
                <a:ea typeface="楷体_GB2312" pitchFamily="49" charset="-122"/>
              </a:rPr>
              <a:t>进行。</a:t>
            </a:r>
          </a:p>
          <a:p>
            <a:pPr marL="568325" lvl="1" indent="-1588" defTabSz="914400" eaLnBrk="1" hangingPunct="1"/>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分成</a:t>
            </a:r>
            <a:r>
              <a:rPr lang="zh-CN" altLang="en-US" sz="2200" dirty="0" smtClean="0">
                <a:solidFill>
                  <a:srgbClr val="FF0000"/>
                </a:solidFill>
                <a:latin typeface="楷体_GB2312" pitchFamily="49" charset="-122"/>
                <a:ea typeface="楷体_GB2312" pitchFamily="49" charset="-122"/>
              </a:rPr>
              <a:t>若干组</a:t>
            </a:r>
            <a:r>
              <a:rPr lang="zh-CN" altLang="en-US" sz="2200" dirty="0" smtClean="0">
                <a:solidFill>
                  <a:schemeClr val="tx1"/>
                </a:solidFill>
                <a:latin typeface="楷体_GB2312" pitchFamily="49" charset="-122"/>
                <a:ea typeface="楷体_GB2312" pitchFamily="49" charset="-122"/>
              </a:rPr>
              <a:t>，每组称为一个</a:t>
            </a:r>
            <a:r>
              <a:rPr lang="en-US" altLang="zh-CN" sz="2200" dirty="0" smtClean="0">
                <a:solidFill>
                  <a:schemeClr val="tx1"/>
                </a:solidFill>
                <a:latin typeface="楷体_GB2312" pitchFamily="49" charset="-122"/>
                <a:ea typeface="楷体_GB2312" pitchFamily="49" charset="-122"/>
              </a:rPr>
              <a:t>I/O</a:t>
            </a:r>
            <a:r>
              <a:rPr lang="zh-CN" altLang="en-US" sz="2200" dirty="0" smtClean="0">
                <a:solidFill>
                  <a:schemeClr val="tx1"/>
                </a:solidFill>
                <a:latin typeface="楷体_GB2312" pitchFamily="49" charset="-122"/>
                <a:ea typeface="楷体_GB2312" pitchFamily="49" charset="-122"/>
              </a:rPr>
              <a:t>接口，一组</a:t>
            </a:r>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接口有</a:t>
            </a:r>
            <a:r>
              <a:rPr lang="en-US" altLang="zh-CN" sz="2200" dirty="0" smtClean="0">
                <a:solidFill>
                  <a:schemeClr val="tx1"/>
                </a:solidFill>
                <a:latin typeface="楷体_GB2312" pitchFamily="49" charset="-122"/>
                <a:ea typeface="楷体_GB2312" pitchFamily="49" charset="-122"/>
              </a:rPr>
              <a:t>10</a:t>
            </a:r>
            <a:r>
              <a:rPr lang="zh-CN" altLang="en-US" sz="2200" dirty="0" smtClean="0">
                <a:solidFill>
                  <a:schemeClr val="tx1"/>
                </a:solidFill>
                <a:latin typeface="楷体_GB2312" pitchFamily="49" charset="-122"/>
                <a:ea typeface="楷体_GB2312" pitchFamily="49" charset="-122"/>
              </a:rPr>
              <a:t>多个引脚。</a:t>
            </a:r>
          </a:p>
          <a:p>
            <a:pPr marL="568325" lvl="1" indent="-1588" defTabSz="914400" eaLnBrk="1" hangingPunct="1"/>
            <a:r>
              <a:rPr lang="zh-CN" altLang="en-US" sz="2200" dirty="0" smtClean="0">
                <a:solidFill>
                  <a:srgbClr val="FF0000"/>
                </a:solidFill>
                <a:latin typeface="楷体_GB2312" pitchFamily="49" charset="-122"/>
                <a:ea typeface="楷体_GB2312" pitchFamily="49" charset="-122"/>
              </a:rPr>
              <a:t>通过编程设定其功能</a:t>
            </a:r>
            <a:r>
              <a:rPr lang="zh-CN" altLang="en-US" sz="2200" dirty="0" smtClean="0">
                <a:solidFill>
                  <a:schemeClr val="tx1"/>
                </a:solidFill>
                <a:latin typeface="楷体_GB2312" pitchFamily="49" charset="-122"/>
                <a:ea typeface="楷体_GB2312" pitchFamily="49" charset="-122"/>
              </a:rPr>
              <a:t>。可以使用一组引脚工作，也可以使用一组中的几个引脚工作；既可以让引脚用于输入，也可以让引脚用于输出。</a:t>
            </a:r>
            <a:endParaRPr lang="en-US" altLang="zh-CN" sz="2200" dirty="0" smtClean="0">
              <a:solidFill>
                <a:schemeClr val="tx1"/>
              </a:solidFill>
              <a:latin typeface="楷体_GB2312" pitchFamily="49" charset="-122"/>
              <a:ea typeface="楷体_GB2312" pitchFamily="49" charset="-122"/>
            </a:endParaRPr>
          </a:p>
          <a:p>
            <a:pPr marL="568325" lvl="1" indent="-1588" defTabSz="914400" eaLnBrk="1" hangingPunct="1"/>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的引脚常常是</a:t>
            </a:r>
            <a:r>
              <a:rPr lang="zh-CN" altLang="en-US" sz="2200" dirty="0" smtClean="0">
                <a:solidFill>
                  <a:srgbClr val="FF0000"/>
                </a:solidFill>
                <a:latin typeface="楷体_GB2312" pitchFamily="49" charset="-122"/>
                <a:ea typeface="楷体_GB2312" pitchFamily="49" charset="-122"/>
              </a:rPr>
              <a:t>复用的</a:t>
            </a:r>
            <a:r>
              <a:rPr lang="zh-CN" altLang="en-US" sz="2200" dirty="0" smtClean="0">
                <a:solidFill>
                  <a:schemeClr val="tx1"/>
                </a:solidFill>
                <a:latin typeface="楷体_GB2312" pitchFamily="49" charset="-122"/>
                <a:ea typeface="楷体_GB2312" pitchFamily="49" charset="-122"/>
              </a:rPr>
              <a:t>。在编写嵌入式软件，用到某一个</a:t>
            </a:r>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引脚时，首先应该查清楚该引脚是否已经被使用过了。</a:t>
            </a:r>
            <a:endParaRPr lang="en-US" altLang="zh-CN" sz="2200" dirty="0" smtClean="0">
              <a:solidFill>
                <a:schemeClr val="tx1"/>
              </a:solidFill>
              <a:latin typeface="楷体_GB2312" pitchFamily="49" charset="-122"/>
              <a:ea typeface="楷体_GB2312" pitchFamily="49" charset="-122"/>
            </a:endParaRPr>
          </a:p>
          <a:p>
            <a:pPr marL="568325" lvl="1" indent="-1588" defTabSz="914400" eaLnBrk="1" hangingPunct="1"/>
            <a:r>
              <a:rPr lang="en-US" altLang="zh-CN" sz="2200" dirty="0" smtClean="0">
                <a:solidFill>
                  <a:schemeClr val="tx1"/>
                </a:solidFill>
                <a:latin typeface="楷体_GB2312" pitchFamily="49" charset="-122"/>
                <a:ea typeface="楷体_GB2312" pitchFamily="49" charset="-122"/>
              </a:rPr>
              <a:t>GPIO</a:t>
            </a:r>
            <a:r>
              <a:rPr lang="zh-CN" altLang="en-US" sz="2200" dirty="0" smtClean="0">
                <a:solidFill>
                  <a:schemeClr val="tx1"/>
                </a:solidFill>
                <a:latin typeface="楷体_GB2312" pitchFamily="49" charset="-122"/>
                <a:ea typeface="楷体_GB2312" pitchFamily="49" charset="-122"/>
              </a:rPr>
              <a:t>接口的控制器通常集成在微控制器或者嵌入式处理器芯片内部。</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5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2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25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25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eaLnBrk="1" hangingPunct="1"/>
            <a:fld id="{8F39DFEE-3339-41D9-B389-B45C4CF17C2D}" type="slidenum">
              <a:rPr lang="en-US" altLang="zh-CN" sz="1400" b="0" smtClean="0">
                <a:solidFill>
                  <a:schemeClr val="tx1"/>
                </a:solidFill>
              </a:rPr>
              <a:pPr eaLnBrk="1" hangingPunct="1"/>
              <a:t>5</a:t>
            </a:fld>
            <a:endParaRPr lang="en-US" altLang="zh-CN" sz="1400" b="0" smtClean="0">
              <a:solidFill>
                <a:schemeClr val="tx1"/>
              </a:solidFill>
            </a:endParaRPr>
          </a:p>
        </p:txBody>
      </p:sp>
      <p:pic>
        <p:nvPicPr>
          <p:cNvPr id="286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5875" y="3673475"/>
            <a:ext cx="6429375" cy="2684463"/>
          </a:xfrm>
          <a:noFill/>
        </p:spPr>
      </p:pic>
      <p:sp>
        <p:nvSpPr>
          <p:cNvPr id="28676" name="矩形 8"/>
          <p:cNvSpPr>
            <a:spLocks noChangeArrowheads="1"/>
          </p:cNvSpPr>
          <p:nvPr/>
        </p:nvSpPr>
        <p:spPr bwMode="auto">
          <a:xfrm>
            <a:off x="928688" y="2214563"/>
            <a:ext cx="77152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en-US" altLang="zh-CN" sz="2000">
                <a:latin typeface="Times New Roman" pitchFamily="18" charset="0"/>
                <a:cs typeface="Times New Roman" pitchFamily="18" charset="0"/>
              </a:rPr>
              <a:t>1</a:t>
            </a:r>
            <a:r>
              <a:rPr lang="zh-CN" altLang="en-US" sz="2000">
                <a:latin typeface="Times New Roman" pitchFamily="18" charset="0"/>
                <a:cs typeface="Times New Roman" pitchFamily="18" charset="0"/>
              </a:rPr>
              <a:t>）</a:t>
            </a:r>
            <a:r>
              <a:rPr lang="en-US" altLang="zh-CN" sz="2000">
                <a:solidFill>
                  <a:srgbClr val="0A10F8"/>
                </a:solidFill>
                <a:latin typeface="Times New Roman" pitchFamily="18" charset="0"/>
                <a:cs typeface="Times New Roman" pitchFamily="18" charset="0"/>
              </a:rPr>
              <a:t>MOSI</a:t>
            </a:r>
            <a:r>
              <a:rPr lang="en-US" altLang="zh-CN" sz="2000">
                <a:latin typeface="Times New Roman" pitchFamily="18" charset="0"/>
                <a:cs typeface="Times New Roman" pitchFamily="18" charset="0"/>
              </a:rPr>
              <a:t> – </a:t>
            </a:r>
            <a:r>
              <a:rPr lang="zh-CN" altLang="en-US" sz="2000">
                <a:latin typeface="Times New Roman" pitchFamily="18" charset="0"/>
                <a:cs typeface="Times New Roman" pitchFamily="18" charset="0"/>
              </a:rPr>
              <a:t>主器件数据输出，从器件数据输入 </a:t>
            </a:r>
          </a:p>
          <a:p>
            <a:pPr>
              <a:buFont typeface="Wingdings" pitchFamily="2" charset="2"/>
              <a:buNone/>
            </a:pPr>
            <a:r>
              <a:rPr lang="en-US" altLang="zh-CN" sz="2000">
                <a:latin typeface="Times New Roman" pitchFamily="18" charset="0"/>
                <a:cs typeface="Times New Roman" pitchFamily="18" charset="0"/>
              </a:rPr>
              <a:t>2</a:t>
            </a:r>
            <a:r>
              <a:rPr lang="zh-CN" altLang="en-US" sz="2000">
                <a:latin typeface="Times New Roman" pitchFamily="18" charset="0"/>
                <a:cs typeface="Times New Roman" pitchFamily="18" charset="0"/>
              </a:rPr>
              <a:t>）</a:t>
            </a:r>
            <a:r>
              <a:rPr lang="en-US" altLang="zh-CN" sz="2000">
                <a:solidFill>
                  <a:srgbClr val="0A10F8"/>
                </a:solidFill>
                <a:latin typeface="Times New Roman" pitchFamily="18" charset="0"/>
                <a:cs typeface="Times New Roman" pitchFamily="18" charset="0"/>
              </a:rPr>
              <a:t>MISO</a:t>
            </a:r>
            <a:r>
              <a:rPr lang="en-US" altLang="zh-CN" sz="2000">
                <a:latin typeface="Times New Roman" pitchFamily="18" charset="0"/>
                <a:cs typeface="Times New Roman" pitchFamily="18" charset="0"/>
              </a:rPr>
              <a:t> – </a:t>
            </a:r>
            <a:r>
              <a:rPr lang="zh-CN" altLang="en-US" sz="2000">
                <a:latin typeface="Times New Roman" pitchFamily="18" charset="0"/>
                <a:cs typeface="Times New Roman" pitchFamily="18" charset="0"/>
              </a:rPr>
              <a:t>主器件数据输入，从器件数据输出 </a:t>
            </a:r>
          </a:p>
          <a:p>
            <a:pPr>
              <a:buFont typeface="Wingdings" pitchFamily="2" charset="2"/>
              <a:buNone/>
            </a:pPr>
            <a:r>
              <a:rPr lang="en-US" altLang="zh-CN" sz="2000">
                <a:latin typeface="Times New Roman" pitchFamily="18" charset="0"/>
                <a:cs typeface="Times New Roman" pitchFamily="18" charset="0"/>
              </a:rPr>
              <a:t>3</a:t>
            </a:r>
            <a:r>
              <a:rPr lang="zh-CN" altLang="en-US" sz="2000">
                <a:latin typeface="Times New Roman" pitchFamily="18" charset="0"/>
                <a:cs typeface="Times New Roman" pitchFamily="18" charset="0"/>
              </a:rPr>
              <a:t>）</a:t>
            </a:r>
            <a:r>
              <a:rPr lang="en-US" altLang="zh-CN" sz="2000">
                <a:solidFill>
                  <a:srgbClr val="0A10F8"/>
                </a:solidFill>
                <a:latin typeface="Times New Roman" pitchFamily="18" charset="0"/>
                <a:cs typeface="Times New Roman" pitchFamily="18" charset="0"/>
              </a:rPr>
              <a:t>SCK</a:t>
            </a:r>
            <a:r>
              <a:rPr lang="en-US" altLang="zh-CN" sz="2000">
                <a:latin typeface="Times New Roman" pitchFamily="18" charset="0"/>
                <a:cs typeface="Times New Roman" pitchFamily="18" charset="0"/>
              </a:rPr>
              <a:t> – </a:t>
            </a:r>
            <a:r>
              <a:rPr lang="zh-CN" altLang="en-US" sz="2000">
                <a:latin typeface="Times New Roman" pitchFamily="18" charset="0"/>
                <a:cs typeface="Times New Roman" pitchFamily="18" charset="0"/>
              </a:rPr>
              <a:t>时钟信号，由主器件产生 </a:t>
            </a:r>
          </a:p>
          <a:p>
            <a:pPr>
              <a:buFont typeface="Wingdings" pitchFamily="2" charset="2"/>
              <a:buNone/>
            </a:pPr>
            <a:r>
              <a:rPr lang="en-US" altLang="zh-CN" sz="2000">
                <a:latin typeface="Times New Roman" pitchFamily="18" charset="0"/>
                <a:cs typeface="Times New Roman" pitchFamily="18" charset="0"/>
              </a:rPr>
              <a:t>4</a:t>
            </a:r>
            <a:r>
              <a:rPr lang="zh-CN" altLang="en-US" sz="2000">
                <a:latin typeface="Times New Roman" pitchFamily="18" charset="0"/>
                <a:cs typeface="Times New Roman" pitchFamily="18" charset="0"/>
              </a:rPr>
              <a:t>）</a:t>
            </a:r>
            <a:r>
              <a:rPr lang="en-US" altLang="zh-CN" sz="2000">
                <a:solidFill>
                  <a:srgbClr val="0A10F8"/>
                </a:solidFill>
                <a:latin typeface="Times New Roman" pitchFamily="18" charset="0"/>
                <a:cs typeface="Times New Roman" pitchFamily="18" charset="0"/>
              </a:rPr>
              <a:t>SS</a:t>
            </a:r>
            <a:r>
              <a:rPr lang="zh-CN" altLang="en-US" sz="2000">
                <a:solidFill>
                  <a:srgbClr val="0A10F8"/>
                </a:solidFill>
                <a:latin typeface="Times New Roman" pitchFamily="18" charset="0"/>
                <a:cs typeface="Times New Roman" pitchFamily="18" charset="0"/>
              </a:rPr>
              <a:t>*</a:t>
            </a:r>
            <a:r>
              <a:rPr lang="en-US" altLang="zh-CN" sz="2000">
                <a:solidFill>
                  <a:srgbClr val="0A10F8"/>
                </a:solidFill>
                <a:latin typeface="Times New Roman" pitchFamily="18" charset="0"/>
                <a:cs typeface="Times New Roman" pitchFamily="18" charset="0"/>
              </a:rPr>
              <a:t> </a:t>
            </a:r>
            <a:r>
              <a:rPr lang="en-US" altLang="zh-CN" sz="2000">
                <a:latin typeface="Times New Roman" pitchFamily="18" charset="0"/>
                <a:cs typeface="Times New Roman" pitchFamily="18" charset="0"/>
              </a:rPr>
              <a:t>– </a:t>
            </a:r>
            <a:r>
              <a:rPr lang="zh-CN" altLang="en-US" sz="2000">
                <a:latin typeface="Times New Roman" pitchFamily="18" charset="0"/>
                <a:cs typeface="Times New Roman" pitchFamily="18" charset="0"/>
              </a:rPr>
              <a:t>从器件使能信号，由主器件控制，有的</a:t>
            </a:r>
            <a:r>
              <a:rPr lang="en-US" altLang="zh-CN" sz="2000">
                <a:latin typeface="Times New Roman" pitchFamily="18" charset="0"/>
                <a:cs typeface="Times New Roman" pitchFamily="18" charset="0"/>
              </a:rPr>
              <a:t>IC</a:t>
            </a:r>
            <a:r>
              <a:rPr lang="zh-CN" altLang="en-US" sz="2000">
                <a:latin typeface="Times New Roman" pitchFamily="18" charset="0"/>
                <a:cs typeface="Times New Roman" pitchFamily="18" charset="0"/>
              </a:rPr>
              <a:t>会标注为</a:t>
            </a:r>
            <a:r>
              <a:rPr lang="en-US" altLang="zh-CN" sz="2000">
                <a:solidFill>
                  <a:srgbClr val="0A10F8"/>
                </a:solidFill>
                <a:latin typeface="Times New Roman" pitchFamily="18" charset="0"/>
                <a:cs typeface="Times New Roman" pitchFamily="18" charset="0"/>
              </a:rPr>
              <a:t>CS</a:t>
            </a:r>
            <a:r>
              <a:rPr lang="zh-CN" altLang="en-US" sz="2000">
                <a:solidFill>
                  <a:srgbClr val="0A10F8"/>
                </a:solidFill>
                <a:latin typeface="Times New Roman" pitchFamily="18" charset="0"/>
                <a:cs typeface="Times New Roman" pitchFamily="18" charset="0"/>
              </a:rPr>
              <a:t>*</a:t>
            </a:r>
          </a:p>
        </p:txBody>
      </p:sp>
      <p:sp>
        <p:nvSpPr>
          <p:cNvPr id="7" name="矩形 6"/>
          <p:cNvSpPr/>
          <p:nvPr/>
        </p:nvSpPr>
        <p:spPr>
          <a:xfrm>
            <a:off x="3203575" y="1319213"/>
            <a:ext cx="1852613" cy="590550"/>
          </a:xfrm>
          <a:prstGeom prst="rect">
            <a:avLst/>
          </a:prstGeom>
        </p:spPr>
        <p:txBody>
          <a:bodyPr wrap="none">
            <a:spAutoFit/>
          </a:bodyPr>
          <a:lstStyle/>
          <a:p>
            <a:pPr algn="ctr">
              <a:lnSpc>
                <a:spcPct val="90000"/>
              </a:lnSpc>
              <a:defRPr/>
            </a:pPr>
            <a:r>
              <a:rPr lang="en-US" altLang="zh-CN" dirty="0">
                <a:solidFill>
                  <a:srgbClr val="FF0000"/>
                </a:solidFill>
                <a:effectLst>
                  <a:outerShdw blurRad="38100" dist="38100" dir="2700000" algn="tl">
                    <a:srgbClr val="000000">
                      <a:alpha val="43137"/>
                    </a:srgbClr>
                  </a:outerShdw>
                </a:effectLst>
                <a:ea typeface="华文中宋" pitchFamily="2" charset="-122"/>
              </a:rPr>
              <a:t>SPI</a:t>
            </a:r>
            <a:r>
              <a:rPr lang="zh-CN" altLang="en-US" dirty="0">
                <a:solidFill>
                  <a:srgbClr val="FF0000"/>
                </a:solidFill>
                <a:effectLst>
                  <a:outerShdw blurRad="38100" dist="38100" dir="2700000" algn="tl">
                    <a:srgbClr val="000000">
                      <a:alpha val="43137"/>
                    </a:srgbClr>
                  </a:outerShdw>
                </a:effectLst>
                <a:ea typeface="华文中宋" pitchFamily="2" charset="-122"/>
              </a:rPr>
              <a:t>接口</a:t>
            </a:r>
            <a:endParaRPr lang="en-US" altLang="zh-CN" dirty="0">
              <a:solidFill>
                <a:srgbClr val="FF0000"/>
              </a:solidFill>
              <a:effectLst>
                <a:outerShdw blurRad="38100" dist="38100" dir="2700000" algn="tl">
                  <a:srgbClr val="000000">
                    <a:alpha val="43137"/>
                  </a:srgbClr>
                </a:outerShdw>
              </a:effectLst>
              <a:ea typeface="华文中宋" pitchFamily="2" charset="-122"/>
            </a:endParaRPr>
          </a:p>
        </p:txBody>
      </p:sp>
      <p:sp>
        <p:nvSpPr>
          <p:cNvPr id="6" name="Rectangle 2"/>
          <p:cNvSpPr>
            <a:spLocks noGrp="1" noChangeArrowheads="1"/>
          </p:cNvSpPr>
          <p:nvPr>
            <p:ph type="title"/>
          </p:nvPr>
        </p:nvSpPr>
        <p:spPr>
          <a:xfrm>
            <a:off x="431800" y="325438"/>
            <a:ext cx="7772400" cy="762000"/>
          </a:xfrm>
        </p:spPr>
        <p:txBody>
          <a:bodyPr/>
          <a:lstStyle/>
          <a:p>
            <a:pPr algn="l"/>
            <a:r>
              <a:rPr lang="zh-CN" altLang="en-US" dirty="0" smtClean="0">
                <a:solidFill>
                  <a:srgbClr val="FFFF00"/>
                </a:solidFill>
              </a:rPr>
              <a:t>例：</a:t>
            </a:r>
            <a:r>
              <a:rPr lang="en-US" altLang="zh-CN" dirty="0" smtClean="0">
                <a:solidFill>
                  <a:srgbClr val="FFFF00"/>
                </a:solidFill>
              </a:rPr>
              <a:t>S3C2410</a:t>
            </a:r>
            <a:r>
              <a:rPr lang="zh-CN" altLang="en-US" dirty="0" smtClean="0">
                <a:solidFill>
                  <a:srgbClr val="FFFF00"/>
                </a:solidFill>
              </a:rPr>
              <a:t>的</a:t>
            </a:r>
            <a:r>
              <a:rPr lang="en-US" altLang="zh-CN" dirty="0" smtClean="0">
                <a:solidFill>
                  <a:srgbClr val="FFFF00"/>
                </a:solidFill>
              </a:rPr>
              <a:t>SPI</a:t>
            </a:r>
            <a:r>
              <a:rPr lang="zh-CN" altLang="en-US" dirty="0" smtClean="0">
                <a:solidFill>
                  <a:srgbClr val="FFFF00"/>
                </a:solidFill>
              </a:rPr>
              <a:t>总线</a:t>
            </a:r>
          </a:p>
        </p:txBody>
      </p:sp>
    </p:spTree>
    <p:extLst>
      <p:ext uri="{BB962C8B-B14F-4D97-AF65-F5344CB8AC3E}">
        <p14:creationId xmlns:p14="http://schemas.microsoft.com/office/powerpoint/2010/main" val="2730051154"/>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685800" y="1054100"/>
            <a:ext cx="7772400" cy="4114800"/>
          </a:xfrm>
        </p:spPr>
        <p:txBody>
          <a:bodyPr/>
          <a:lstStyle/>
          <a:p>
            <a:pPr>
              <a:spcAft>
                <a:spcPts val="600"/>
              </a:spcAft>
            </a:pPr>
            <a:r>
              <a:rPr lang="zh-CN" altLang="en-US" dirty="0" smtClean="0">
                <a:latin typeface="Times New Roman" pitchFamily="18" charset="0"/>
                <a:ea typeface="黑体" pitchFamily="2" charset="-122"/>
                <a:cs typeface="Times New Roman" pitchFamily="18" charset="0"/>
              </a:rPr>
              <a:t>“通用可编程</a:t>
            </a:r>
            <a:r>
              <a:rPr lang="en-US" altLang="zh-CN" dirty="0" smtClean="0">
                <a:latin typeface="Times New Roman" pitchFamily="18" charset="0"/>
                <a:ea typeface="黑体" pitchFamily="2" charset="-122"/>
                <a:cs typeface="Times New Roman" pitchFamily="18" charset="0"/>
              </a:rPr>
              <a:t>IO</a:t>
            </a:r>
            <a:r>
              <a:rPr lang="zh-CN" altLang="en-US" dirty="0" smtClean="0">
                <a:latin typeface="Times New Roman" pitchFamily="18" charset="0"/>
                <a:ea typeface="黑体" pitchFamily="2" charset="-122"/>
                <a:cs typeface="Times New Roman" pitchFamily="18" charset="0"/>
              </a:rPr>
              <a:t>接口”的寄存器</a:t>
            </a:r>
          </a:p>
          <a:p>
            <a:pPr lvl="1">
              <a:spcAft>
                <a:spcPts val="600"/>
              </a:spcAft>
              <a:buFont typeface="Wingdings" pitchFamily="2" charset="2"/>
              <a:buChar char="ü"/>
            </a:pPr>
            <a:r>
              <a:rPr lang="zh-CN" altLang="en-US" dirty="0" smtClean="0">
                <a:solidFill>
                  <a:srgbClr val="3333FF"/>
                </a:solidFill>
                <a:latin typeface="Times New Roman" pitchFamily="18" charset="0"/>
                <a:ea typeface="黑体" pitchFamily="2" charset="-122"/>
                <a:cs typeface="Times New Roman" pitchFamily="18" charset="0"/>
              </a:rPr>
              <a:t>控制寄存器</a:t>
            </a:r>
            <a:r>
              <a:rPr lang="zh-CN" altLang="en-US" dirty="0" smtClean="0">
                <a:latin typeface="Times New Roman" pitchFamily="18" charset="0"/>
                <a:ea typeface="黑体" pitchFamily="2" charset="-122"/>
                <a:cs typeface="Times New Roman" pitchFamily="18" charset="0"/>
              </a:rPr>
              <a:t>：为输入、输出、或其它特殊功能</a:t>
            </a:r>
          </a:p>
          <a:p>
            <a:pPr lvl="1">
              <a:spcAft>
                <a:spcPts val="600"/>
              </a:spcAft>
              <a:buFont typeface="Wingdings" pitchFamily="2" charset="2"/>
              <a:buChar char="ü"/>
            </a:pPr>
            <a:r>
              <a:rPr lang="zh-CN" altLang="en-US" dirty="0" smtClean="0">
                <a:solidFill>
                  <a:srgbClr val="3333FF"/>
                </a:solidFill>
                <a:latin typeface="Times New Roman" pitchFamily="18" charset="0"/>
                <a:ea typeface="黑体" pitchFamily="2" charset="-122"/>
                <a:cs typeface="Times New Roman" pitchFamily="18" charset="0"/>
              </a:rPr>
              <a:t>数据寄存器</a:t>
            </a:r>
            <a:r>
              <a:rPr lang="zh-CN" altLang="en-US" dirty="0" smtClean="0">
                <a:latin typeface="Times New Roman" pitchFamily="18" charset="0"/>
                <a:ea typeface="黑体" pitchFamily="2" charset="-122"/>
                <a:cs typeface="Times New Roman" pitchFamily="18" charset="0"/>
              </a:rPr>
              <a:t>：</a:t>
            </a:r>
            <a:r>
              <a:rPr lang="en-US" altLang="zh-CN" dirty="0" smtClean="0">
                <a:latin typeface="Times New Roman" pitchFamily="18" charset="0"/>
                <a:ea typeface="黑体" pitchFamily="2" charset="-122"/>
                <a:cs typeface="Times New Roman" pitchFamily="18" charset="0"/>
              </a:rPr>
              <a:t>1</a:t>
            </a:r>
            <a:r>
              <a:rPr lang="zh-CN" altLang="en-US" dirty="0" smtClean="0">
                <a:latin typeface="Times New Roman" pitchFamily="18" charset="0"/>
                <a:ea typeface="黑体" pitchFamily="2" charset="-122"/>
                <a:cs typeface="Times New Roman" pitchFamily="18" charset="0"/>
              </a:rPr>
              <a:t>或</a:t>
            </a:r>
            <a:r>
              <a:rPr lang="en-US" altLang="zh-CN" dirty="0" smtClean="0">
                <a:latin typeface="Times New Roman" pitchFamily="18" charset="0"/>
                <a:ea typeface="黑体" pitchFamily="2" charset="-122"/>
                <a:cs typeface="Times New Roman" pitchFamily="18" charset="0"/>
              </a:rPr>
              <a:t>0</a:t>
            </a:r>
          </a:p>
          <a:p>
            <a:pPr lvl="1">
              <a:spcAft>
                <a:spcPts val="600"/>
              </a:spcAft>
              <a:buFont typeface="Wingdings" pitchFamily="2" charset="2"/>
              <a:buChar char="ü"/>
            </a:pPr>
            <a:r>
              <a:rPr lang="zh-CN" altLang="en-US" dirty="0" smtClean="0">
                <a:solidFill>
                  <a:srgbClr val="3333FF"/>
                </a:solidFill>
                <a:latin typeface="Times New Roman" pitchFamily="18" charset="0"/>
                <a:ea typeface="黑体" pitchFamily="2" charset="-122"/>
                <a:cs typeface="Times New Roman" pitchFamily="18" charset="0"/>
              </a:rPr>
              <a:t>上拉寄存器</a:t>
            </a:r>
            <a:r>
              <a:rPr lang="zh-CN" altLang="en-US" dirty="0" smtClean="0">
                <a:latin typeface="Times New Roman" pitchFamily="18" charset="0"/>
                <a:ea typeface="黑体" pitchFamily="2" charset="-122"/>
                <a:cs typeface="Times New Roman" pitchFamily="18" charset="0"/>
              </a:rPr>
              <a:t>：设置</a:t>
            </a:r>
            <a:r>
              <a:rPr lang="en-US" altLang="zh-CN" dirty="0" smtClean="0">
                <a:latin typeface="Times New Roman" pitchFamily="18" charset="0"/>
                <a:ea typeface="黑体" pitchFamily="2" charset="-122"/>
                <a:cs typeface="Times New Roman" pitchFamily="18" charset="0"/>
              </a:rPr>
              <a:t>IO</a:t>
            </a:r>
            <a:r>
              <a:rPr lang="zh-CN" altLang="en-US" dirty="0" smtClean="0">
                <a:latin typeface="Times New Roman" pitchFamily="18" charset="0"/>
                <a:ea typeface="黑体" pitchFamily="2" charset="-122"/>
                <a:cs typeface="Times New Roman" pitchFamily="18" charset="0"/>
              </a:rPr>
              <a:t>的输出模式是高阻，还是带上拉的电平输出，或者不带上拉的电平输出</a:t>
            </a:r>
          </a:p>
          <a:p>
            <a:pPr>
              <a:spcAft>
                <a:spcPts val="600"/>
              </a:spcAft>
            </a:pPr>
            <a:r>
              <a:rPr lang="en-US" altLang="zh-CN" dirty="0" smtClean="0">
                <a:solidFill>
                  <a:srgbClr val="FF0000"/>
                </a:solidFill>
                <a:latin typeface="Times New Roman" pitchFamily="18" charset="0"/>
                <a:ea typeface="黑体" pitchFamily="2" charset="-122"/>
                <a:cs typeface="Times New Roman" pitchFamily="18" charset="0"/>
              </a:rPr>
              <a:t>【</a:t>
            </a:r>
            <a:r>
              <a:rPr lang="zh-CN" altLang="en-US" dirty="0" smtClean="0">
                <a:solidFill>
                  <a:srgbClr val="FF0000"/>
                </a:solidFill>
                <a:latin typeface="Times New Roman" pitchFamily="18" charset="0"/>
                <a:ea typeface="黑体" pitchFamily="2" charset="-122"/>
                <a:cs typeface="Times New Roman" pitchFamily="18" charset="0"/>
              </a:rPr>
              <a:t>例</a:t>
            </a:r>
            <a:r>
              <a:rPr lang="en-US" altLang="zh-CN" dirty="0" smtClean="0">
                <a:solidFill>
                  <a:srgbClr val="FF0000"/>
                </a:solidFill>
                <a:latin typeface="Times New Roman" pitchFamily="18" charset="0"/>
                <a:ea typeface="黑体" pitchFamily="2" charset="-122"/>
                <a:cs typeface="Times New Roman" pitchFamily="18" charset="0"/>
              </a:rPr>
              <a:t>】</a:t>
            </a:r>
            <a:r>
              <a:rPr lang="zh-CN" altLang="en-US" dirty="0" smtClean="0">
                <a:latin typeface="Times New Roman" pitchFamily="18" charset="0"/>
                <a:ea typeface="黑体" pitchFamily="2" charset="-122"/>
                <a:cs typeface="Times New Roman" pitchFamily="18" charset="0"/>
              </a:rPr>
              <a:t>控制某个</a:t>
            </a:r>
            <a:r>
              <a:rPr lang="en-US" altLang="zh-CN" dirty="0" smtClean="0">
                <a:latin typeface="Times New Roman" pitchFamily="18" charset="0"/>
                <a:ea typeface="黑体" pitchFamily="2" charset="-122"/>
                <a:cs typeface="Times New Roman" pitchFamily="18" charset="0"/>
              </a:rPr>
              <a:t>LED</a:t>
            </a:r>
            <a:r>
              <a:rPr lang="zh-CN" altLang="en-US" dirty="0" smtClean="0">
                <a:latin typeface="Times New Roman" pitchFamily="18" charset="0"/>
                <a:ea typeface="黑体" pitchFamily="2" charset="-122"/>
                <a:cs typeface="Times New Roman" pitchFamily="18" charset="0"/>
              </a:rPr>
              <a:t>灯亮与灭</a:t>
            </a:r>
          </a:p>
          <a:p>
            <a:pPr lvl="1">
              <a:spcAft>
                <a:spcPts val="600"/>
              </a:spcAft>
            </a:pPr>
            <a:r>
              <a:rPr lang="zh-CN" altLang="en-US" dirty="0" smtClean="0">
                <a:latin typeface="Times New Roman" pitchFamily="18" charset="0"/>
                <a:ea typeface="黑体" pitchFamily="2" charset="-122"/>
                <a:cs typeface="Times New Roman" pitchFamily="18" charset="0"/>
              </a:rPr>
              <a:t>设置该</a:t>
            </a:r>
            <a:r>
              <a:rPr lang="en-US" altLang="zh-CN" dirty="0" smtClean="0">
                <a:latin typeface="Times New Roman" pitchFamily="18" charset="0"/>
                <a:ea typeface="黑体" pitchFamily="2" charset="-122"/>
                <a:cs typeface="Times New Roman" pitchFamily="18" charset="0"/>
              </a:rPr>
              <a:t>IO</a:t>
            </a:r>
            <a:r>
              <a:rPr lang="zh-CN" altLang="en-US" dirty="0" smtClean="0">
                <a:latin typeface="Times New Roman" pitchFamily="18" charset="0"/>
                <a:ea typeface="黑体" pitchFamily="2" charset="-122"/>
                <a:cs typeface="Times New Roman" pitchFamily="18" charset="0"/>
              </a:rPr>
              <a:t>控制寄存器为输出功能</a:t>
            </a:r>
          </a:p>
          <a:p>
            <a:pPr lvl="1">
              <a:spcAft>
                <a:spcPts val="600"/>
              </a:spcAft>
            </a:pPr>
            <a:r>
              <a:rPr lang="zh-CN" altLang="en-US" dirty="0" smtClean="0">
                <a:latin typeface="Times New Roman" pitchFamily="18" charset="0"/>
                <a:ea typeface="黑体" pitchFamily="2" charset="-122"/>
                <a:cs typeface="Times New Roman" pitchFamily="18" charset="0"/>
              </a:rPr>
              <a:t>设置该</a:t>
            </a:r>
            <a:r>
              <a:rPr lang="en-US" altLang="zh-CN" dirty="0" smtClean="0">
                <a:latin typeface="Times New Roman" pitchFamily="18" charset="0"/>
                <a:ea typeface="黑体" pitchFamily="2" charset="-122"/>
                <a:cs typeface="Times New Roman" pitchFamily="18" charset="0"/>
              </a:rPr>
              <a:t>IO</a:t>
            </a:r>
            <a:r>
              <a:rPr lang="zh-CN" altLang="en-US" dirty="0" smtClean="0">
                <a:latin typeface="Times New Roman" pitchFamily="18" charset="0"/>
                <a:ea typeface="黑体" pitchFamily="2" charset="-122"/>
                <a:cs typeface="Times New Roman" pitchFamily="18" charset="0"/>
              </a:rPr>
              <a:t>数据寄存器为高电平或低电平。</a:t>
            </a:r>
          </a:p>
        </p:txBody>
      </p:sp>
    </p:spTree>
    <p:extLst>
      <p:ext uri="{BB962C8B-B14F-4D97-AF65-F5344CB8AC3E}">
        <p14:creationId xmlns:p14="http://schemas.microsoft.com/office/powerpoint/2010/main" val="14649703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eaLnBrk="1" hangingPunct="1"/>
            <a:fld id="{83598945-9B18-4300-A813-1181DC058C81}" type="slidenum">
              <a:rPr lang="en-US" altLang="zh-CN" sz="1400" b="0" smtClean="0">
                <a:solidFill>
                  <a:schemeClr val="tx1"/>
                </a:solidFill>
              </a:rPr>
              <a:pPr eaLnBrk="1" hangingPunct="1"/>
              <a:t>51</a:t>
            </a:fld>
            <a:endParaRPr lang="en-US" altLang="zh-CN" sz="1400" b="0" smtClean="0">
              <a:solidFill>
                <a:schemeClr val="tx1"/>
              </a:solidFill>
            </a:endParaRPr>
          </a:p>
        </p:txBody>
      </p:sp>
      <p:sp>
        <p:nvSpPr>
          <p:cNvPr id="6147" name="Rectangle 2"/>
          <p:cNvSpPr>
            <a:spLocks noGrp="1" noChangeArrowheads="1"/>
          </p:cNvSpPr>
          <p:nvPr>
            <p:ph type="title"/>
          </p:nvPr>
        </p:nvSpPr>
        <p:spPr/>
        <p:txBody>
          <a:bodyPr/>
          <a:lstStyle/>
          <a:p>
            <a:r>
              <a:rPr lang="zh-CN" altLang="en-US" smtClean="0">
                <a:ea typeface="宋体" charset="-122"/>
              </a:rPr>
              <a:t> </a:t>
            </a:r>
          </a:p>
        </p:txBody>
      </p:sp>
      <p:sp>
        <p:nvSpPr>
          <p:cNvPr id="6148" name="Rectangle 3"/>
          <p:cNvSpPr>
            <a:spLocks noGrp="1" noChangeArrowheads="1"/>
          </p:cNvSpPr>
          <p:nvPr>
            <p:ph type="body" idx="1"/>
          </p:nvPr>
        </p:nvSpPr>
        <p:spPr>
          <a:xfrm>
            <a:off x="495300" y="1384300"/>
            <a:ext cx="7615238" cy="4068763"/>
          </a:xfrm>
        </p:spPr>
        <p:txBody>
          <a:bodyPr/>
          <a:lstStyle/>
          <a:p>
            <a:pPr>
              <a:lnSpc>
                <a:spcPct val="150000"/>
              </a:lnSpc>
            </a:pPr>
            <a:r>
              <a:rPr lang="en-US" altLang="zh-CN" dirty="0" smtClean="0">
                <a:latin typeface="Times New Roman" pitchFamily="18" charset="0"/>
                <a:ea typeface="黑体" pitchFamily="2" charset="-122"/>
                <a:cs typeface="Times New Roman" pitchFamily="18" charset="0"/>
              </a:rPr>
              <a:t>S3C2410</a:t>
            </a:r>
            <a:r>
              <a:rPr lang="zh-CN" altLang="en-US" dirty="0" smtClean="0">
                <a:latin typeface="Times New Roman" pitchFamily="18" charset="0"/>
                <a:ea typeface="黑体" pitchFamily="2" charset="-122"/>
                <a:cs typeface="Times New Roman" pitchFamily="18" charset="0"/>
              </a:rPr>
              <a:t>共有</a:t>
            </a:r>
            <a:r>
              <a:rPr lang="en-US" altLang="zh-CN" dirty="0" smtClean="0">
                <a:solidFill>
                  <a:srgbClr val="3333FF"/>
                </a:solidFill>
                <a:latin typeface="Times New Roman" pitchFamily="18" charset="0"/>
                <a:ea typeface="黑体" pitchFamily="2" charset="-122"/>
                <a:cs typeface="Times New Roman" pitchFamily="18" charset="0"/>
              </a:rPr>
              <a:t>117</a:t>
            </a:r>
            <a:r>
              <a:rPr lang="zh-CN" altLang="en-US" dirty="0" smtClean="0">
                <a:solidFill>
                  <a:srgbClr val="3333FF"/>
                </a:solidFill>
                <a:latin typeface="Times New Roman" pitchFamily="18" charset="0"/>
                <a:ea typeface="黑体" pitchFamily="2" charset="-122"/>
                <a:cs typeface="Times New Roman" pitchFamily="18" charset="0"/>
              </a:rPr>
              <a:t>个</a:t>
            </a:r>
            <a:r>
              <a:rPr lang="zh-CN" altLang="en-US" dirty="0" smtClean="0">
                <a:latin typeface="Times New Roman" pitchFamily="18" charset="0"/>
                <a:ea typeface="黑体" pitchFamily="2" charset="-122"/>
                <a:cs typeface="Times New Roman" pitchFamily="18" charset="0"/>
              </a:rPr>
              <a:t>多功能的输入</a:t>
            </a:r>
            <a:r>
              <a:rPr lang="en-US" altLang="zh-CN" dirty="0" smtClean="0">
                <a:latin typeface="Times New Roman" pitchFamily="18" charset="0"/>
                <a:ea typeface="黑体" pitchFamily="2" charset="-122"/>
                <a:cs typeface="Times New Roman" pitchFamily="18" charset="0"/>
              </a:rPr>
              <a:t>/</a:t>
            </a:r>
            <a:r>
              <a:rPr lang="zh-CN" altLang="en-US" dirty="0" smtClean="0">
                <a:latin typeface="Times New Roman" pitchFamily="18" charset="0"/>
                <a:ea typeface="黑体" pitchFamily="2" charset="-122"/>
                <a:cs typeface="Times New Roman" pitchFamily="18" charset="0"/>
              </a:rPr>
              <a:t>输出引脚，它们分为</a:t>
            </a:r>
            <a:r>
              <a:rPr lang="en-US" altLang="zh-CN" dirty="0" smtClean="0">
                <a:solidFill>
                  <a:srgbClr val="3333FF"/>
                </a:solidFill>
                <a:latin typeface="Times New Roman" pitchFamily="18" charset="0"/>
                <a:ea typeface="黑体" pitchFamily="2" charset="-122"/>
                <a:cs typeface="Times New Roman" pitchFamily="18" charset="0"/>
              </a:rPr>
              <a:t>8</a:t>
            </a:r>
            <a:r>
              <a:rPr lang="zh-CN" altLang="en-US" dirty="0" smtClean="0">
                <a:solidFill>
                  <a:srgbClr val="3333FF"/>
                </a:solidFill>
                <a:latin typeface="Times New Roman" pitchFamily="18" charset="0"/>
                <a:ea typeface="黑体" pitchFamily="2" charset="-122"/>
                <a:cs typeface="Times New Roman" pitchFamily="18" charset="0"/>
              </a:rPr>
              <a:t>组</a:t>
            </a:r>
            <a:r>
              <a:rPr lang="en-US" altLang="zh-CN" dirty="0" smtClean="0">
                <a:solidFill>
                  <a:srgbClr val="3333FF"/>
                </a:solidFill>
                <a:latin typeface="Times New Roman" pitchFamily="18" charset="0"/>
                <a:ea typeface="黑体" pitchFamily="2" charset="-122"/>
                <a:cs typeface="Times New Roman" pitchFamily="18" charset="0"/>
              </a:rPr>
              <a:t>I/O</a:t>
            </a:r>
            <a:r>
              <a:rPr lang="zh-CN" altLang="en-US" dirty="0" smtClean="0">
                <a:latin typeface="Times New Roman" pitchFamily="18" charset="0"/>
                <a:ea typeface="黑体" pitchFamily="2" charset="-122"/>
                <a:cs typeface="Times New Roman" pitchFamily="18" charset="0"/>
              </a:rPr>
              <a:t>端口：</a:t>
            </a:r>
          </a:p>
          <a:p>
            <a:pPr lvl="1">
              <a:lnSpc>
                <a:spcPct val="150000"/>
              </a:lnSpc>
              <a:buFont typeface="Wingdings 3" pitchFamily="18" charset="2"/>
              <a:buAutoNum type="circleNumDbPlain"/>
            </a:pPr>
            <a:r>
              <a:rPr lang="en-US" altLang="zh-CN" dirty="0" smtClean="0">
                <a:latin typeface="Times New Roman" pitchFamily="18" charset="0"/>
                <a:ea typeface="黑体" pitchFamily="2" charset="-122"/>
                <a:cs typeface="Times New Roman" pitchFamily="18" charset="0"/>
              </a:rPr>
              <a:t>1</a:t>
            </a:r>
            <a:r>
              <a:rPr lang="zh-CN" altLang="en-US" dirty="0" smtClean="0">
                <a:latin typeface="Times New Roman" pitchFamily="18" charset="0"/>
                <a:ea typeface="黑体" pitchFamily="2" charset="-122"/>
                <a:cs typeface="Times New Roman" pitchFamily="18" charset="0"/>
              </a:rPr>
              <a:t>个</a:t>
            </a:r>
            <a:r>
              <a:rPr lang="en-US" altLang="zh-CN" dirty="0" smtClean="0">
                <a:solidFill>
                  <a:srgbClr val="FF0000"/>
                </a:solidFill>
                <a:latin typeface="Times New Roman" pitchFamily="18" charset="0"/>
                <a:ea typeface="黑体" pitchFamily="2" charset="-122"/>
                <a:cs typeface="Times New Roman" pitchFamily="18" charset="0"/>
              </a:rPr>
              <a:t>23</a:t>
            </a:r>
            <a:r>
              <a:rPr lang="zh-CN" altLang="en-US" dirty="0" smtClean="0">
                <a:solidFill>
                  <a:srgbClr val="FF0000"/>
                </a:solidFill>
                <a:latin typeface="Times New Roman" pitchFamily="18" charset="0"/>
                <a:ea typeface="黑体" pitchFamily="2" charset="-122"/>
                <a:cs typeface="Times New Roman" pitchFamily="18" charset="0"/>
              </a:rPr>
              <a:t>位</a:t>
            </a:r>
            <a:r>
              <a:rPr lang="zh-CN" altLang="en-US" dirty="0" smtClean="0">
                <a:latin typeface="Times New Roman" pitchFamily="18" charset="0"/>
                <a:ea typeface="黑体" pitchFamily="2" charset="-122"/>
                <a:cs typeface="Times New Roman" pitchFamily="18" charset="0"/>
              </a:rPr>
              <a:t>的输出端口（端口</a:t>
            </a:r>
            <a:r>
              <a:rPr lang="en-US" altLang="zh-CN" dirty="0" smtClean="0">
                <a:latin typeface="Times New Roman" pitchFamily="18" charset="0"/>
                <a:ea typeface="黑体" pitchFamily="2" charset="-122"/>
                <a:cs typeface="Times New Roman" pitchFamily="18" charset="0"/>
              </a:rPr>
              <a:t>A</a:t>
            </a:r>
            <a:r>
              <a:rPr lang="zh-CN" altLang="en-US" dirty="0" smtClean="0">
                <a:latin typeface="Times New Roman" pitchFamily="18" charset="0"/>
                <a:ea typeface="黑体" pitchFamily="2" charset="-122"/>
                <a:cs typeface="Times New Roman" pitchFamily="18" charset="0"/>
              </a:rPr>
              <a:t>）</a:t>
            </a:r>
          </a:p>
          <a:p>
            <a:pPr lvl="1">
              <a:lnSpc>
                <a:spcPct val="150000"/>
              </a:lnSpc>
              <a:buFont typeface="Wingdings 3" pitchFamily="18" charset="2"/>
              <a:buAutoNum type="circleNumDbPlain"/>
            </a:pPr>
            <a:r>
              <a:rPr lang="en-US" altLang="zh-CN" dirty="0" smtClean="0">
                <a:latin typeface="Times New Roman" pitchFamily="18" charset="0"/>
                <a:ea typeface="黑体" pitchFamily="2" charset="-122"/>
                <a:cs typeface="Times New Roman" pitchFamily="18" charset="0"/>
              </a:rPr>
              <a:t>2</a:t>
            </a:r>
            <a:r>
              <a:rPr lang="zh-CN" altLang="en-US" dirty="0" smtClean="0">
                <a:latin typeface="Times New Roman" pitchFamily="18" charset="0"/>
                <a:ea typeface="黑体" pitchFamily="2" charset="-122"/>
                <a:cs typeface="Times New Roman" pitchFamily="18" charset="0"/>
              </a:rPr>
              <a:t>个</a:t>
            </a:r>
            <a:r>
              <a:rPr lang="en-US" altLang="zh-CN" dirty="0" smtClean="0">
                <a:solidFill>
                  <a:srgbClr val="FF0000"/>
                </a:solidFill>
                <a:latin typeface="Times New Roman" pitchFamily="18" charset="0"/>
                <a:ea typeface="黑体" pitchFamily="2" charset="-122"/>
                <a:cs typeface="Times New Roman" pitchFamily="18" charset="0"/>
              </a:rPr>
              <a:t>11</a:t>
            </a:r>
            <a:r>
              <a:rPr lang="zh-CN" altLang="en-US" dirty="0" smtClean="0">
                <a:solidFill>
                  <a:srgbClr val="FF0000"/>
                </a:solidFill>
                <a:latin typeface="Times New Roman" pitchFamily="18" charset="0"/>
                <a:ea typeface="黑体" pitchFamily="2" charset="-122"/>
                <a:cs typeface="Times New Roman" pitchFamily="18" charset="0"/>
              </a:rPr>
              <a:t>位</a:t>
            </a:r>
            <a:r>
              <a:rPr lang="zh-CN" altLang="en-US" dirty="0" smtClean="0">
                <a:latin typeface="Times New Roman" pitchFamily="18" charset="0"/>
                <a:ea typeface="黑体" pitchFamily="2" charset="-122"/>
                <a:cs typeface="Times New Roman" pitchFamily="18" charset="0"/>
              </a:rPr>
              <a:t>的输入</a:t>
            </a:r>
            <a:r>
              <a:rPr lang="en-US" altLang="zh-CN" dirty="0" smtClean="0">
                <a:latin typeface="Times New Roman" pitchFamily="18" charset="0"/>
                <a:ea typeface="黑体" pitchFamily="2" charset="-122"/>
                <a:cs typeface="Times New Roman" pitchFamily="18" charset="0"/>
              </a:rPr>
              <a:t>/</a:t>
            </a:r>
            <a:r>
              <a:rPr lang="zh-CN" altLang="en-US" dirty="0" smtClean="0">
                <a:latin typeface="Times New Roman" pitchFamily="18" charset="0"/>
                <a:ea typeface="黑体" pitchFamily="2" charset="-122"/>
                <a:cs typeface="Times New Roman" pitchFamily="18" charset="0"/>
              </a:rPr>
              <a:t>输出端口（端口</a:t>
            </a:r>
            <a:r>
              <a:rPr lang="en-US" altLang="zh-CN" dirty="0" smtClean="0">
                <a:latin typeface="Times New Roman" pitchFamily="18" charset="0"/>
                <a:ea typeface="黑体" pitchFamily="2" charset="-122"/>
                <a:cs typeface="Times New Roman" pitchFamily="18" charset="0"/>
              </a:rPr>
              <a:t>B</a:t>
            </a:r>
            <a:r>
              <a:rPr lang="zh-CN" altLang="en-US" dirty="0" smtClean="0">
                <a:latin typeface="Times New Roman" pitchFamily="18" charset="0"/>
                <a:ea typeface="黑体" pitchFamily="2" charset="-122"/>
                <a:cs typeface="Times New Roman" pitchFamily="18" charset="0"/>
              </a:rPr>
              <a:t>、</a:t>
            </a:r>
            <a:r>
              <a:rPr lang="en-US" altLang="zh-CN" dirty="0" smtClean="0">
                <a:latin typeface="Times New Roman" pitchFamily="18" charset="0"/>
                <a:ea typeface="黑体" pitchFamily="2" charset="-122"/>
                <a:cs typeface="Times New Roman" pitchFamily="18" charset="0"/>
              </a:rPr>
              <a:t>H</a:t>
            </a:r>
            <a:r>
              <a:rPr lang="zh-CN" altLang="en-US" dirty="0" smtClean="0">
                <a:latin typeface="Times New Roman" pitchFamily="18" charset="0"/>
                <a:ea typeface="黑体" pitchFamily="2" charset="-122"/>
                <a:cs typeface="Times New Roman" pitchFamily="18" charset="0"/>
              </a:rPr>
              <a:t>）</a:t>
            </a:r>
          </a:p>
          <a:p>
            <a:pPr lvl="1">
              <a:lnSpc>
                <a:spcPct val="150000"/>
              </a:lnSpc>
              <a:buFont typeface="Wingdings 3" pitchFamily="18" charset="2"/>
              <a:buAutoNum type="circleNumDbPlain"/>
            </a:pPr>
            <a:r>
              <a:rPr lang="en-US" altLang="zh-CN" dirty="0" smtClean="0">
                <a:latin typeface="Times New Roman" pitchFamily="18" charset="0"/>
                <a:ea typeface="黑体" pitchFamily="2" charset="-122"/>
                <a:cs typeface="Times New Roman" pitchFamily="18" charset="0"/>
              </a:rPr>
              <a:t>4</a:t>
            </a:r>
            <a:r>
              <a:rPr lang="zh-CN" altLang="en-US" dirty="0" smtClean="0">
                <a:latin typeface="Times New Roman" pitchFamily="18" charset="0"/>
                <a:ea typeface="黑体" pitchFamily="2" charset="-122"/>
                <a:cs typeface="Times New Roman" pitchFamily="18" charset="0"/>
              </a:rPr>
              <a:t>个</a:t>
            </a:r>
            <a:r>
              <a:rPr lang="en-US" altLang="zh-CN" dirty="0" smtClean="0">
                <a:solidFill>
                  <a:srgbClr val="FF0000"/>
                </a:solidFill>
                <a:latin typeface="Times New Roman" pitchFamily="18" charset="0"/>
                <a:ea typeface="黑体" pitchFamily="2" charset="-122"/>
                <a:cs typeface="Times New Roman" pitchFamily="18" charset="0"/>
              </a:rPr>
              <a:t>16</a:t>
            </a:r>
            <a:r>
              <a:rPr lang="zh-CN" altLang="en-US" dirty="0" smtClean="0">
                <a:solidFill>
                  <a:srgbClr val="FF0000"/>
                </a:solidFill>
                <a:latin typeface="Times New Roman" pitchFamily="18" charset="0"/>
                <a:ea typeface="黑体" pitchFamily="2" charset="-122"/>
                <a:cs typeface="Times New Roman" pitchFamily="18" charset="0"/>
              </a:rPr>
              <a:t>位</a:t>
            </a:r>
            <a:r>
              <a:rPr lang="zh-CN" altLang="en-US" dirty="0" smtClean="0">
                <a:latin typeface="Times New Roman" pitchFamily="18" charset="0"/>
                <a:ea typeface="黑体" pitchFamily="2" charset="-122"/>
                <a:cs typeface="Times New Roman" pitchFamily="18" charset="0"/>
              </a:rPr>
              <a:t>的输入</a:t>
            </a:r>
            <a:r>
              <a:rPr lang="en-US" altLang="zh-CN" dirty="0" smtClean="0">
                <a:latin typeface="Times New Roman" pitchFamily="18" charset="0"/>
                <a:ea typeface="黑体" pitchFamily="2" charset="-122"/>
                <a:cs typeface="Times New Roman" pitchFamily="18" charset="0"/>
              </a:rPr>
              <a:t>/</a:t>
            </a:r>
            <a:r>
              <a:rPr lang="zh-CN" altLang="en-US" dirty="0" smtClean="0">
                <a:latin typeface="Times New Roman" pitchFamily="18" charset="0"/>
                <a:ea typeface="黑体" pitchFamily="2" charset="-122"/>
                <a:cs typeface="Times New Roman" pitchFamily="18" charset="0"/>
              </a:rPr>
              <a:t>输出端口（端口</a:t>
            </a:r>
            <a:r>
              <a:rPr lang="en-US" altLang="zh-CN" dirty="0" smtClean="0">
                <a:latin typeface="Times New Roman" pitchFamily="18" charset="0"/>
                <a:ea typeface="黑体" pitchFamily="2" charset="-122"/>
                <a:cs typeface="Times New Roman" pitchFamily="18" charset="0"/>
              </a:rPr>
              <a:t>C</a:t>
            </a:r>
            <a:r>
              <a:rPr lang="zh-CN" altLang="en-US" dirty="0" smtClean="0">
                <a:latin typeface="Times New Roman" pitchFamily="18" charset="0"/>
                <a:ea typeface="黑体" pitchFamily="2" charset="-122"/>
                <a:cs typeface="Times New Roman" pitchFamily="18" charset="0"/>
              </a:rPr>
              <a:t>、</a:t>
            </a:r>
            <a:r>
              <a:rPr lang="en-US" altLang="zh-CN" dirty="0" smtClean="0">
                <a:latin typeface="Times New Roman" pitchFamily="18" charset="0"/>
                <a:ea typeface="黑体" pitchFamily="2" charset="-122"/>
                <a:cs typeface="Times New Roman" pitchFamily="18" charset="0"/>
              </a:rPr>
              <a:t>D</a:t>
            </a:r>
            <a:r>
              <a:rPr lang="zh-CN" altLang="en-US" dirty="0" smtClean="0">
                <a:latin typeface="Times New Roman" pitchFamily="18" charset="0"/>
                <a:ea typeface="黑体" pitchFamily="2" charset="-122"/>
                <a:cs typeface="Times New Roman" pitchFamily="18" charset="0"/>
              </a:rPr>
              <a:t>、</a:t>
            </a:r>
            <a:r>
              <a:rPr lang="en-US" altLang="zh-CN" dirty="0" smtClean="0">
                <a:latin typeface="Times New Roman" pitchFamily="18" charset="0"/>
                <a:ea typeface="黑体" pitchFamily="2" charset="-122"/>
                <a:cs typeface="Times New Roman" pitchFamily="18" charset="0"/>
              </a:rPr>
              <a:t>E</a:t>
            </a:r>
            <a:r>
              <a:rPr lang="zh-CN" altLang="en-US" dirty="0" smtClean="0">
                <a:latin typeface="Times New Roman" pitchFamily="18" charset="0"/>
                <a:ea typeface="黑体" pitchFamily="2" charset="-122"/>
                <a:cs typeface="Times New Roman" pitchFamily="18" charset="0"/>
              </a:rPr>
              <a:t>、</a:t>
            </a:r>
            <a:r>
              <a:rPr lang="en-US" altLang="zh-CN" dirty="0" smtClean="0">
                <a:latin typeface="Times New Roman" pitchFamily="18" charset="0"/>
                <a:ea typeface="黑体" pitchFamily="2" charset="-122"/>
                <a:cs typeface="Times New Roman" pitchFamily="18" charset="0"/>
              </a:rPr>
              <a:t>G</a:t>
            </a:r>
            <a:r>
              <a:rPr lang="zh-CN" altLang="en-US" dirty="0" smtClean="0">
                <a:latin typeface="Times New Roman" pitchFamily="18" charset="0"/>
                <a:ea typeface="黑体" pitchFamily="2" charset="-122"/>
                <a:cs typeface="Times New Roman" pitchFamily="18" charset="0"/>
              </a:rPr>
              <a:t>）</a:t>
            </a:r>
          </a:p>
          <a:p>
            <a:pPr lvl="1">
              <a:lnSpc>
                <a:spcPct val="150000"/>
              </a:lnSpc>
              <a:buFont typeface="Wingdings 3" pitchFamily="18" charset="2"/>
              <a:buAutoNum type="circleNumDbPlain"/>
            </a:pPr>
            <a:r>
              <a:rPr lang="en-US" altLang="zh-CN" dirty="0" smtClean="0">
                <a:latin typeface="Times New Roman" pitchFamily="18" charset="0"/>
                <a:ea typeface="黑体" pitchFamily="2" charset="-122"/>
                <a:cs typeface="Times New Roman" pitchFamily="18" charset="0"/>
              </a:rPr>
              <a:t>1</a:t>
            </a:r>
            <a:r>
              <a:rPr lang="zh-CN" altLang="en-US" dirty="0" smtClean="0">
                <a:latin typeface="Times New Roman" pitchFamily="18" charset="0"/>
                <a:ea typeface="黑体" pitchFamily="2" charset="-122"/>
                <a:cs typeface="Times New Roman" pitchFamily="18" charset="0"/>
              </a:rPr>
              <a:t>个</a:t>
            </a:r>
            <a:r>
              <a:rPr lang="en-US" altLang="zh-CN" dirty="0" smtClean="0">
                <a:solidFill>
                  <a:srgbClr val="FF0000"/>
                </a:solidFill>
                <a:latin typeface="Times New Roman" pitchFamily="18" charset="0"/>
                <a:ea typeface="黑体" pitchFamily="2" charset="-122"/>
                <a:cs typeface="Times New Roman" pitchFamily="18" charset="0"/>
              </a:rPr>
              <a:t>8</a:t>
            </a:r>
            <a:r>
              <a:rPr lang="zh-CN" altLang="en-US" dirty="0" smtClean="0">
                <a:solidFill>
                  <a:srgbClr val="FF0000"/>
                </a:solidFill>
                <a:latin typeface="Times New Roman" pitchFamily="18" charset="0"/>
                <a:ea typeface="黑体" pitchFamily="2" charset="-122"/>
                <a:cs typeface="Times New Roman" pitchFamily="18" charset="0"/>
              </a:rPr>
              <a:t>位</a:t>
            </a:r>
            <a:r>
              <a:rPr lang="zh-CN" altLang="en-US" dirty="0" smtClean="0">
                <a:latin typeface="Times New Roman" pitchFamily="18" charset="0"/>
                <a:ea typeface="黑体" pitchFamily="2" charset="-122"/>
                <a:cs typeface="Times New Roman" pitchFamily="18" charset="0"/>
              </a:rPr>
              <a:t>的输入</a:t>
            </a:r>
            <a:r>
              <a:rPr lang="en-US" altLang="zh-CN" dirty="0" smtClean="0">
                <a:latin typeface="Times New Roman" pitchFamily="18" charset="0"/>
                <a:ea typeface="黑体" pitchFamily="2" charset="-122"/>
                <a:cs typeface="Times New Roman" pitchFamily="18" charset="0"/>
              </a:rPr>
              <a:t>/</a:t>
            </a:r>
            <a:r>
              <a:rPr lang="zh-CN" altLang="en-US" dirty="0" smtClean="0">
                <a:latin typeface="Times New Roman" pitchFamily="18" charset="0"/>
                <a:ea typeface="黑体" pitchFamily="2" charset="-122"/>
                <a:cs typeface="Times New Roman" pitchFamily="18" charset="0"/>
              </a:rPr>
              <a:t>输出端口（端口</a:t>
            </a:r>
            <a:r>
              <a:rPr lang="en-US" altLang="zh-CN" dirty="0" smtClean="0">
                <a:latin typeface="Times New Roman" pitchFamily="18" charset="0"/>
                <a:ea typeface="黑体" pitchFamily="2" charset="-122"/>
                <a:cs typeface="Times New Roman" pitchFamily="18" charset="0"/>
              </a:rPr>
              <a:t>F</a:t>
            </a:r>
            <a:r>
              <a:rPr lang="zh-CN" altLang="en-US" dirty="0" smtClean="0">
                <a:latin typeface="Times New Roman" pitchFamily="18" charset="0"/>
                <a:ea typeface="黑体" pitchFamily="2" charset="-122"/>
                <a:cs typeface="Times New Roman" pitchFamily="18" charset="0"/>
              </a:rPr>
              <a:t>）</a:t>
            </a:r>
          </a:p>
        </p:txBody>
      </p:sp>
      <p:sp>
        <p:nvSpPr>
          <p:cNvPr id="10244" name="Rectangle 4"/>
          <p:cNvSpPr>
            <a:spLocks noChangeArrowheads="1"/>
          </p:cNvSpPr>
          <p:nvPr/>
        </p:nvSpPr>
        <p:spPr bwMode="auto">
          <a:xfrm>
            <a:off x="457200" y="254000"/>
            <a:ext cx="8229600" cy="838200"/>
          </a:xfrm>
          <a:prstGeom prst="rect">
            <a:avLst/>
          </a:prstGeom>
          <a:noFill/>
          <a:ln w="9525">
            <a:noFill/>
            <a:miter lim="800000"/>
            <a:headEnd/>
            <a:tailEnd/>
          </a:ln>
        </p:spPr>
        <p:txBody>
          <a:bodyPr/>
          <a:lstStyle/>
          <a:p>
            <a:pPr marL="273050" indent="-273050" algn="ctr" eaLnBrk="0" hangingPunct="0">
              <a:spcBef>
                <a:spcPts val="600"/>
              </a:spcBef>
              <a:buClr>
                <a:schemeClr val="accent1"/>
              </a:buClr>
              <a:buSzPct val="76000"/>
              <a:buFont typeface="Wingdings 3" pitchFamily="18" charset="2"/>
              <a:buNone/>
              <a:defRPr/>
            </a:pPr>
            <a:r>
              <a:rPr lang="zh-CN" altLang="zh-CN"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GPIO</a:t>
            </a:r>
            <a:r>
              <a:rPr lang="zh-CN"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控制器</a:t>
            </a:r>
          </a:p>
        </p:txBody>
      </p:sp>
    </p:spTree>
    <p:extLst>
      <p:ext uri="{BB962C8B-B14F-4D97-AF65-F5344CB8AC3E}">
        <p14:creationId xmlns:p14="http://schemas.microsoft.com/office/powerpoint/2010/main" val="387307306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4294967295"/>
          </p:nvPr>
        </p:nvSpPr>
        <p:spPr>
          <a:xfrm>
            <a:off x="6553200" y="59785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eaLnBrk="1" hangingPunct="1"/>
            <a:fld id="{61DBE59B-5A48-490A-ACC8-867C9B6B0CEF}" type="slidenum">
              <a:rPr lang="en-US" altLang="zh-CN" sz="1400" b="0" smtClean="0">
                <a:solidFill>
                  <a:schemeClr val="tx1"/>
                </a:solidFill>
              </a:rPr>
              <a:pPr eaLnBrk="1" hangingPunct="1"/>
              <a:t>52</a:t>
            </a:fld>
            <a:endParaRPr lang="en-US" altLang="zh-CN" sz="1400" b="0" smtClean="0">
              <a:solidFill>
                <a:schemeClr val="tx1"/>
              </a:solidFill>
            </a:endParaRPr>
          </a:p>
        </p:txBody>
      </p:sp>
      <p:sp>
        <p:nvSpPr>
          <p:cNvPr id="7171" name="Rectangle 2"/>
          <p:cNvSpPr>
            <a:spLocks noGrp="1" noChangeArrowheads="1"/>
          </p:cNvSpPr>
          <p:nvPr>
            <p:ph type="title"/>
          </p:nvPr>
        </p:nvSpPr>
        <p:spPr>
          <a:xfrm>
            <a:off x="685800" y="-38100"/>
            <a:ext cx="7772400" cy="1143000"/>
          </a:xfrm>
        </p:spPr>
        <p:txBody>
          <a:bodyPr/>
          <a:lstStyle/>
          <a:p>
            <a:r>
              <a:rPr lang="zh-CN" altLang="en-US" dirty="0" smtClean="0">
                <a:ea typeface="宋体" charset="-122"/>
              </a:rPr>
              <a:t> </a:t>
            </a:r>
          </a:p>
        </p:txBody>
      </p:sp>
      <p:sp>
        <p:nvSpPr>
          <p:cNvPr id="7172" name="Rectangle 3"/>
          <p:cNvSpPr>
            <a:spLocks noGrp="1" noChangeArrowheads="1"/>
          </p:cNvSpPr>
          <p:nvPr>
            <p:ph type="body" idx="1"/>
          </p:nvPr>
        </p:nvSpPr>
        <p:spPr>
          <a:xfrm>
            <a:off x="285750" y="1101725"/>
            <a:ext cx="8229600" cy="5105400"/>
          </a:xfrm>
        </p:spPr>
        <p:txBody>
          <a:bodyPr/>
          <a:lstStyle/>
          <a:p>
            <a:pPr lvl="1" algn="just"/>
            <a:r>
              <a:rPr lang="zh-CN" altLang="en-US" dirty="0" smtClean="0">
                <a:solidFill>
                  <a:srgbClr val="3333FF"/>
                </a:solidFill>
                <a:latin typeface="Times New Roman" pitchFamily="18" charset="0"/>
                <a:ea typeface="黑体" pitchFamily="2" charset="-122"/>
                <a:cs typeface="Times New Roman" pitchFamily="18" charset="0"/>
              </a:rPr>
              <a:t>端口控制寄存器</a:t>
            </a:r>
            <a:r>
              <a:rPr lang="zh-CN" altLang="en-US" dirty="0" smtClean="0">
                <a:latin typeface="Times New Roman" pitchFamily="18" charset="0"/>
                <a:ea typeface="黑体" pitchFamily="2" charset="-122"/>
                <a:cs typeface="Times New Roman" pitchFamily="18" charset="0"/>
              </a:rPr>
              <a:t>（</a:t>
            </a:r>
            <a:r>
              <a:rPr lang="en-US" altLang="zh-CN" dirty="0" smtClean="0">
                <a:latin typeface="Times New Roman" pitchFamily="18" charset="0"/>
                <a:ea typeface="黑体" pitchFamily="2" charset="-122"/>
                <a:cs typeface="Times New Roman" pitchFamily="18" charset="0"/>
              </a:rPr>
              <a:t>GPACON-GPHCON</a:t>
            </a:r>
            <a:r>
              <a:rPr lang="zh-CN" altLang="en-US" dirty="0" smtClean="0">
                <a:latin typeface="Times New Roman" pitchFamily="18" charset="0"/>
                <a:ea typeface="黑体" pitchFamily="2" charset="-122"/>
                <a:cs typeface="Times New Roman" pitchFamily="18" charset="0"/>
              </a:rPr>
              <a:t>）</a:t>
            </a:r>
          </a:p>
          <a:p>
            <a:pPr lvl="2" algn="just"/>
            <a:r>
              <a:rPr lang="zh-CN" altLang="en-US" sz="2000" dirty="0" smtClean="0">
                <a:latin typeface="Times New Roman" pitchFamily="18" charset="0"/>
                <a:ea typeface="黑体" pitchFamily="2" charset="-122"/>
                <a:cs typeface="Times New Roman" pitchFamily="18" charset="0"/>
              </a:rPr>
              <a:t>在</a:t>
            </a:r>
            <a:r>
              <a:rPr lang="en-US" altLang="zh-CN" sz="2000" dirty="0" smtClean="0">
                <a:latin typeface="Times New Roman" pitchFamily="18" charset="0"/>
                <a:ea typeface="黑体" pitchFamily="2" charset="-122"/>
                <a:cs typeface="Times New Roman" pitchFamily="18" charset="0"/>
              </a:rPr>
              <a:t>S3C2410X </a:t>
            </a:r>
            <a:r>
              <a:rPr lang="zh-CN" altLang="en-US" sz="2000" dirty="0" smtClean="0">
                <a:latin typeface="Times New Roman" pitchFamily="18" charset="0"/>
                <a:ea typeface="黑体" pitchFamily="2" charset="-122"/>
                <a:cs typeface="Times New Roman" pitchFamily="18" charset="0"/>
              </a:rPr>
              <a:t>中，大多数的引脚都复用，所以必须对每个引脚进行配置。端口控制寄存器（</a:t>
            </a:r>
            <a:r>
              <a:rPr lang="en-US" altLang="zh-CN" sz="2000" dirty="0" err="1" smtClean="0">
                <a:solidFill>
                  <a:srgbClr val="3333FF"/>
                </a:solidFill>
                <a:latin typeface="Times New Roman" pitchFamily="18" charset="0"/>
                <a:ea typeface="黑体" pitchFamily="2" charset="-122"/>
                <a:cs typeface="Times New Roman" pitchFamily="18" charset="0"/>
              </a:rPr>
              <a:t>GPnCON</a:t>
            </a:r>
            <a:r>
              <a:rPr lang="zh-CN" altLang="en-US" sz="2000" dirty="0" smtClean="0">
                <a:latin typeface="Times New Roman" pitchFamily="18" charset="0"/>
                <a:ea typeface="黑体" pitchFamily="2" charset="-122"/>
                <a:cs typeface="Times New Roman" pitchFamily="18" charset="0"/>
              </a:rPr>
              <a:t>）</a:t>
            </a:r>
            <a:r>
              <a:rPr lang="zh-CN" altLang="en-US" sz="2000" dirty="0" smtClean="0">
                <a:solidFill>
                  <a:srgbClr val="FF0000"/>
                </a:solidFill>
                <a:latin typeface="Times New Roman" pitchFamily="18" charset="0"/>
                <a:ea typeface="黑体" pitchFamily="2" charset="-122"/>
                <a:cs typeface="Times New Roman" pitchFamily="18" charset="0"/>
              </a:rPr>
              <a:t>定义了每个引脚的功能</a:t>
            </a:r>
            <a:r>
              <a:rPr lang="zh-CN" altLang="en-US" sz="2000" dirty="0" smtClean="0">
                <a:latin typeface="Times New Roman" pitchFamily="18" charset="0"/>
                <a:ea typeface="黑体" pitchFamily="2" charset="-122"/>
                <a:cs typeface="Times New Roman" pitchFamily="18" charset="0"/>
              </a:rPr>
              <a:t>。</a:t>
            </a:r>
          </a:p>
          <a:p>
            <a:pPr lvl="1" algn="just"/>
            <a:r>
              <a:rPr lang="zh-CN" altLang="en-US" dirty="0" smtClean="0">
                <a:solidFill>
                  <a:srgbClr val="3333FF"/>
                </a:solidFill>
                <a:latin typeface="Times New Roman" pitchFamily="18" charset="0"/>
                <a:ea typeface="黑体" pitchFamily="2" charset="-122"/>
                <a:cs typeface="Times New Roman" pitchFamily="18" charset="0"/>
              </a:rPr>
              <a:t>端口数据寄存器</a:t>
            </a:r>
            <a:r>
              <a:rPr lang="zh-CN" altLang="en-US" dirty="0" smtClean="0">
                <a:latin typeface="Times New Roman" pitchFamily="18" charset="0"/>
                <a:ea typeface="黑体" pitchFamily="2" charset="-122"/>
                <a:cs typeface="Times New Roman" pitchFamily="18" charset="0"/>
              </a:rPr>
              <a:t>（</a:t>
            </a:r>
            <a:r>
              <a:rPr lang="en-US" altLang="zh-CN" dirty="0" smtClean="0">
                <a:latin typeface="Times New Roman" pitchFamily="18" charset="0"/>
                <a:ea typeface="黑体" pitchFamily="2" charset="-122"/>
                <a:cs typeface="Times New Roman" pitchFamily="18" charset="0"/>
              </a:rPr>
              <a:t>GPADAT-GPHDAT</a:t>
            </a:r>
            <a:r>
              <a:rPr lang="zh-CN" altLang="en-US" dirty="0" smtClean="0">
                <a:latin typeface="Times New Roman" pitchFamily="18" charset="0"/>
                <a:ea typeface="黑体" pitchFamily="2" charset="-122"/>
                <a:cs typeface="Times New Roman" pitchFamily="18" charset="0"/>
              </a:rPr>
              <a:t>）</a:t>
            </a:r>
          </a:p>
          <a:p>
            <a:pPr lvl="2" algn="just"/>
            <a:r>
              <a:rPr lang="zh-CN" altLang="en-US" sz="2000" dirty="0" smtClean="0">
                <a:latin typeface="Times New Roman" pitchFamily="18" charset="0"/>
                <a:ea typeface="黑体" pitchFamily="2" charset="-122"/>
                <a:cs typeface="Times New Roman" pitchFamily="18" charset="0"/>
              </a:rPr>
              <a:t>如果端口被配置成了输出端口，可以向</a:t>
            </a:r>
            <a:r>
              <a:rPr lang="en-US" altLang="zh-CN" sz="2000" dirty="0" err="1" smtClean="0">
                <a:solidFill>
                  <a:srgbClr val="3333FF"/>
                </a:solidFill>
                <a:latin typeface="Times New Roman" pitchFamily="18" charset="0"/>
                <a:ea typeface="黑体" pitchFamily="2" charset="-122"/>
                <a:cs typeface="Times New Roman" pitchFamily="18" charset="0"/>
              </a:rPr>
              <a:t>GPnDAT</a:t>
            </a:r>
            <a:r>
              <a:rPr lang="zh-CN" altLang="en-US" sz="2000" dirty="0" smtClean="0">
                <a:latin typeface="Times New Roman" pitchFamily="18" charset="0"/>
                <a:ea typeface="黑体" pitchFamily="2" charset="-122"/>
                <a:cs typeface="Times New Roman" pitchFamily="18" charset="0"/>
              </a:rPr>
              <a:t>的相应位写数据。如果端口被配置成了输入端口，可以从</a:t>
            </a:r>
            <a:r>
              <a:rPr lang="en-US" altLang="zh-CN" sz="2000" dirty="0" err="1" smtClean="0">
                <a:latin typeface="Times New Roman" pitchFamily="18" charset="0"/>
                <a:ea typeface="黑体" pitchFamily="2" charset="-122"/>
                <a:cs typeface="Times New Roman" pitchFamily="18" charset="0"/>
              </a:rPr>
              <a:t>GPnDAT</a:t>
            </a:r>
            <a:r>
              <a:rPr lang="zh-CN" altLang="en-US" sz="2000" dirty="0" smtClean="0">
                <a:latin typeface="Times New Roman" pitchFamily="18" charset="0"/>
                <a:ea typeface="黑体" pitchFamily="2" charset="-122"/>
                <a:cs typeface="Times New Roman" pitchFamily="18" charset="0"/>
              </a:rPr>
              <a:t>的相应位读出数据。</a:t>
            </a:r>
          </a:p>
          <a:p>
            <a:pPr lvl="1" algn="just"/>
            <a:r>
              <a:rPr lang="zh-CN" altLang="en-US" dirty="0" smtClean="0">
                <a:solidFill>
                  <a:srgbClr val="3333FF"/>
                </a:solidFill>
                <a:latin typeface="Times New Roman" pitchFamily="18" charset="0"/>
                <a:ea typeface="黑体" pitchFamily="2" charset="-122"/>
                <a:cs typeface="Times New Roman" pitchFamily="18" charset="0"/>
              </a:rPr>
              <a:t>端口上拉寄存器</a:t>
            </a:r>
            <a:r>
              <a:rPr lang="zh-CN" altLang="en-US" dirty="0" smtClean="0">
                <a:latin typeface="Times New Roman" pitchFamily="18" charset="0"/>
                <a:ea typeface="黑体" pitchFamily="2" charset="-122"/>
                <a:cs typeface="Times New Roman" pitchFamily="18" charset="0"/>
              </a:rPr>
              <a:t>（</a:t>
            </a:r>
            <a:r>
              <a:rPr lang="en-US" altLang="zh-CN" dirty="0" smtClean="0">
                <a:latin typeface="Times New Roman" pitchFamily="18" charset="0"/>
                <a:ea typeface="黑体" pitchFamily="2" charset="-122"/>
                <a:cs typeface="Times New Roman" pitchFamily="18" charset="0"/>
              </a:rPr>
              <a:t>GPBUP-GPHUP</a:t>
            </a:r>
            <a:r>
              <a:rPr lang="zh-CN" altLang="en-US" dirty="0" smtClean="0">
                <a:latin typeface="Times New Roman" pitchFamily="18" charset="0"/>
                <a:ea typeface="黑体" pitchFamily="2" charset="-122"/>
                <a:cs typeface="Times New Roman" pitchFamily="18" charset="0"/>
              </a:rPr>
              <a:t>）</a:t>
            </a:r>
          </a:p>
          <a:p>
            <a:pPr lvl="2" algn="just"/>
            <a:r>
              <a:rPr lang="zh-CN" altLang="en-US" sz="2000" dirty="0" smtClean="0">
                <a:latin typeface="Times New Roman" pitchFamily="18" charset="0"/>
                <a:ea typeface="黑体" pitchFamily="2" charset="-122"/>
                <a:cs typeface="Times New Roman" pitchFamily="18" charset="0"/>
              </a:rPr>
              <a:t>端口上拉寄存器控制了每个端口组的上拉电阻的允许</a:t>
            </a:r>
            <a:r>
              <a:rPr lang="en-US" altLang="zh-CN" sz="2000" dirty="0" smtClean="0">
                <a:latin typeface="Times New Roman" pitchFamily="18" charset="0"/>
                <a:ea typeface="黑体" pitchFamily="2" charset="-122"/>
                <a:cs typeface="Times New Roman" pitchFamily="18" charset="0"/>
              </a:rPr>
              <a:t>/</a:t>
            </a:r>
            <a:r>
              <a:rPr lang="zh-CN" altLang="en-US" sz="2000" dirty="0" smtClean="0">
                <a:latin typeface="Times New Roman" pitchFamily="18" charset="0"/>
                <a:ea typeface="黑体" pitchFamily="2" charset="-122"/>
                <a:cs typeface="Times New Roman" pitchFamily="18" charset="0"/>
              </a:rPr>
              <a:t>禁止。如果某一位为</a:t>
            </a:r>
            <a:r>
              <a:rPr lang="en-US" altLang="zh-CN" sz="2000" dirty="0" smtClean="0">
                <a:latin typeface="Times New Roman" pitchFamily="18" charset="0"/>
                <a:ea typeface="黑体" pitchFamily="2" charset="-122"/>
                <a:cs typeface="Times New Roman" pitchFamily="18" charset="0"/>
              </a:rPr>
              <a:t>0</a:t>
            </a:r>
            <a:r>
              <a:rPr lang="zh-CN" altLang="en-US" sz="2000" dirty="0" smtClean="0">
                <a:latin typeface="Times New Roman" pitchFamily="18" charset="0"/>
                <a:ea typeface="黑体" pitchFamily="2" charset="-122"/>
                <a:cs typeface="Times New Roman" pitchFamily="18" charset="0"/>
              </a:rPr>
              <a:t>，相应的上拉电阻被允许；如果是</a:t>
            </a:r>
            <a:r>
              <a:rPr lang="en-US" altLang="zh-CN" sz="2000" dirty="0" smtClean="0">
                <a:latin typeface="Times New Roman" pitchFamily="18" charset="0"/>
                <a:ea typeface="黑体" pitchFamily="2" charset="-122"/>
                <a:cs typeface="Times New Roman" pitchFamily="18" charset="0"/>
              </a:rPr>
              <a:t>1</a:t>
            </a:r>
            <a:r>
              <a:rPr lang="zh-CN" altLang="en-US" sz="2000" dirty="0" smtClean="0">
                <a:latin typeface="Times New Roman" pitchFamily="18" charset="0"/>
                <a:ea typeface="黑体" pitchFamily="2" charset="-122"/>
                <a:cs typeface="Times New Roman" pitchFamily="18" charset="0"/>
              </a:rPr>
              <a:t>，相应的上拉电阻被禁止。</a:t>
            </a:r>
          </a:p>
          <a:p>
            <a:pPr lvl="2" algn="just"/>
            <a:r>
              <a:rPr lang="zh-CN" altLang="en-US" sz="2000" dirty="0" smtClean="0">
                <a:latin typeface="Times New Roman" pitchFamily="18" charset="0"/>
                <a:ea typeface="黑体" pitchFamily="2" charset="-122"/>
                <a:cs typeface="Times New Roman" pitchFamily="18" charset="0"/>
              </a:rPr>
              <a:t>如果端口的上拉电阻被允许，无论在哪种状态（</a:t>
            </a:r>
            <a:r>
              <a:rPr lang="en-US" altLang="zh-CN" sz="2000" dirty="0" smtClean="0">
                <a:latin typeface="Times New Roman" pitchFamily="18" charset="0"/>
                <a:ea typeface="黑体" pitchFamily="2" charset="-122"/>
                <a:cs typeface="Times New Roman" pitchFamily="18" charset="0"/>
              </a:rPr>
              <a:t>INPUT</a:t>
            </a:r>
            <a:r>
              <a:rPr lang="zh-CN" altLang="en-US" sz="2000" dirty="0" smtClean="0">
                <a:latin typeface="Times New Roman" pitchFamily="18" charset="0"/>
                <a:ea typeface="黑体" pitchFamily="2" charset="-122"/>
                <a:cs typeface="Times New Roman" pitchFamily="18" charset="0"/>
              </a:rPr>
              <a:t>、</a:t>
            </a:r>
            <a:r>
              <a:rPr lang="en-US" altLang="zh-CN" sz="2000" dirty="0" smtClean="0">
                <a:latin typeface="Times New Roman" pitchFamily="18" charset="0"/>
                <a:ea typeface="黑体" pitchFamily="2" charset="-122"/>
                <a:cs typeface="Times New Roman" pitchFamily="18" charset="0"/>
              </a:rPr>
              <a:t>OUTPUT</a:t>
            </a:r>
            <a:r>
              <a:rPr lang="zh-CN" altLang="en-US" sz="2000" dirty="0" smtClean="0">
                <a:latin typeface="Times New Roman" pitchFamily="18" charset="0"/>
                <a:ea typeface="黑体" pitchFamily="2" charset="-122"/>
                <a:cs typeface="Times New Roman" pitchFamily="18" charset="0"/>
              </a:rPr>
              <a:t>、</a:t>
            </a:r>
            <a:r>
              <a:rPr lang="en-US" altLang="zh-CN" sz="2000" dirty="0" err="1" smtClean="0">
                <a:latin typeface="Times New Roman" pitchFamily="18" charset="0"/>
                <a:ea typeface="黑体" pitchFamily="2" charset="-122"/>
                <a:cs typeface="Times New Roman" pitchFamily="18" charset="0"/>
              </a:rPr>
              <a:t>DATAn</a:t>
            </a:r>
            <a:r>
              <a:rPr lang="zh-CN" altLang="en-US" sz="2000" dirty="0" smtClean="0">
                <a:latin typeface="Times New Roman" pitchFamily="18" charset="0"/>
                <a:ea typeface="黑体" pitchFamily="2" charset="-122"/>
                <a:cs typeface="Times New Roman" pitchFamily="18" charset="0"/>
              </a:rPr>
              <a:t>、</a:t>
            </a:r>
            <a:r>
              <a:rPr lang="en-US" altLang="zh-CN" sz="2000" dirty="0" err="1" smtClean="0">
                <a:latin typeface="Times New Roman" pitchFamily="18" charset="0"/>
                <a:ea typeface="黑体" pitchFamily="2" charset="-122"/>
                <a:cs typeface="Times New Roman" pitchFamily="18" charset="0"/>
              </a:rPr>
              <a:t>EINTn</a:t>
            </a:r>
            <a:r>
              <a:rPr lang="zh-CN" altLang="en-US" sz="2000" dirty="0" smtClean="0">
                <a:latin typeface="Times New Roman" pitchFamily="18" charset="0"/>
                <a:ea typeface="黑体" pitchFamily="2" charset="-122"/>
                <a:cs typeface="Times New Roman" pitchFamily="18" charset="0"/>
              </a:rPr>
              <a:t>等）下，上拉电阻都起作用。</a:t>
            </a:r>
          </a:p>
        </p:txBody>
      </p:sp>
      <p:sp>
        <p:nvSpPr>
          <p:cNvPr id="7" name="Rectangle 4"/>
          <p:cNvSpPr>
            <a:spLocks noChangeArrowheads="1"/>
          </p:cNvSpPr>
          <p:nvPr/>
        </p:nvSpPr>
        <p:spPr bwMode="auto">
          <a:xfrm>
            <a:off x="457200" y="266700"/>
            <a:ext cx="8229600" cy="838200"/>
          </a:xfrm>
          <a:prstGeom prst="rect">
            <a:avLst/>
          </a:prstGeom>
          <a:noFill/>
          <a:ln w="9525">
            <a:noFill/>
            <a:miter lim="800000"/>
            <a:headEnd/>
            <a:tailEnd/>
          </a:ln>
        </p:spPr>
        <p:txBody>
          <a:bodyPr/>
          <a:lstStyle/>
          <a:p>
            <a:pPr marL="273050" indent="-273050" algn="ctr" eaLnBrk="0" hangingPunct="0">
              <a:spcBef>
                <a:spcPts val="600"/>
              </a:spcBef>
              <a:buClr>
                <a:schemeClr val="accent1"/>
              </a:buClr>
              <a:buSzPct val="76000"/>
              <a:buFont typeface="Wingdings 3" pitchFamily="18" charset="2"/>
              <a:buNone/>
              <a:defRPr/>
            </a:pPr>
            <a:r>
              <a:rPr lang="zh-CN" altLang="zh-CN"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GPIO</a:t>
            </a:r>
            <a:r>
              <a:rPr lang="zh-CN"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控制器</a:t>
            </a:r>
          </a:p>
        </p:txBody>
      </p:sp>
    </p:spTree>
    <p:extLst>
      <p:ext uri="{BB962C8B-B14F-4D97-AF65-F5344CB8AC3E}">
        <p14:creationId xmlns:p14="http://schemas.microsoft.com/office/powerpoint/2010/main" val="264691519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04813" y="3906838"/>
            <a:ext cx="8382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spcAft>
                <a:spcPts val="600"/>
              </a:spcAft>
            </a:pPr>
            <a:r>
              <a:rPr lang="en-US" altLang="zh-CN" sz="2400">
                <a:solidFill>
                  <a:srgbClr val="000099"/>
                </a:solidFill>
                <a:ea typeface="华文中宋" pitchFamily="2" charset="-122"/>
              </a:rPr>
              <a:t>GPFDAT---</a:t>
            </a:r>
            <a:r>
              <a:rPr lang="zh-CN" altLang="en-US" sz="2400">
                <a:solidFill>
                  <a:srgbClr val="000099"/>
                </a:solidFill>
                <a:ea typeface="华文中宋" pitchFamily="2" charset="-122"/>
              </a:rPr>
              <a:t>为准备输出或输入的数据</a:t>
            </a:r>
          </a:p>
          <a:p>
            <a:pPr marL="342900" indent="-342900">
              <a:lnSpc>
                <a:spcPct val="90000"/>
              </a:lnSpc>
              <a:spcBef>
                <a:spcPct val="20000"/>
              </a:spcBef>
              <a:spcAft>
                <a:spcPts val="600"/>
              </a:spcAft>
            </a:pPr>
            <a:r>
              <a:rPr lang="zh-CN" altLang="en-US" sz="2400">
                <a:ea typeface="华文中宋" pitchFamily="2" charset="-122"/>
              </a:rPr>
              <a:t>		其值为</a:t>
            </a:r>
            <a:r>
              <a:rPr lang="en-US" altLang="zh-CN" sz="2400">
                <a:ea typeface="华文中宋" pitchFamily="2" charset="-122"/>
              </a:rPr>
              <a:t>8</a:t>
            </a:r>
            <a:r>
              <a:rPr lang="zh-CN" altLang="en-US" sz="2400">
                <a:ea typeface="华文中宋" pitchFamily="2" charset="-122"/>
              </a:rPr>
              <a:t>位</a:t>
            </a:r>
            <a:r>
              <a:rPr lang="en-US" altLang="zh-CN" sz="2400">
                <a:ea typeface="华文中宋" pitchFamily="2" charset="-122"/>
              </a:rPr>
              <a:t>[7</a:t>
            </a:r>
            <a:r>
              <a:rPr lang="zh-CN" altLang="en-US" sz="2400">
                <a:ea typeface="华文中宋" pitchFamily="2" charset="-122"/>
              </a:rPr>
              <a:t>：</a:t>
            </a:r>
            <a:r>
              <a:rPr lang="en-US" altLang="zh-CN" sz="2400">
                <a:ea typeface="华文中宋" pitchFamily="2" charset="-122"/>
              </a:rPr>
              <a:t>0]</a:t>
            </a:r>
          </a:p>
          <a:p>
            <a:pPr marL="342900" indent="-342900">
              <a:lnSpc>
                <a:spcPct val="90000"/>
              </a:lnSpc>
              <a:spcBef>
                <a:spcPct val="20000"/>
              </a:spcBef>
              <a:spcAft>
                <a:spcPts val="600"/>
              </a:spcAft>
            </a:pPr>
            <a:r>
              <a:rPr lang="en-US" altLang="zh-CN" sz="2400">
                <a:solidFill>
                  <a:srgbClr val="000099"/>
                </a:solidFill>
                <a:ea typeface="华文中宋" pitchFamily="2" charset="-122"/>
              </a:rPr>
              <a:t>GPFUP---</a:t>
            </a:r>
            <a:r>
              <a:rPr lang="zh-CN" altLang="en-US" sz="2400">
                <a:solidFill>
                  <a:srgbClr val="000099"/>
                </a:solidFill>
                <a:ea typeface="华文中宋" pitchFamily="2" charset="-122"/>
              </a:rPr>
              <a:t>端口</a:t>
            </a:r>
            <a:r>
              <a:rPr lang="en-US" altLang="zh-CN" sz="2400">
                <a:solidFill>
                  <a:srgbClr val="000099"/>
                </a:solidFill>
                <a:ea typeface="华文中宋" pitchFamily="2" charset="-122"/>
              </a:rPr>
              <a:t>F</a:t>
            </a:r>
            <a:r>
              <a:rPr lang="zh-CN" altLang="en-US" sz="2400">
                <a:solidFill>
                  <a:srgbClr val="000099"/>
                </a:solidFill>
                <a:ea typeface="华文中宋" pitchFamily="2" charset="-122"/>
              </a:rPr>
              <a:t>上拉寄存器，位</a:t>
            </a:r>
            <a:r>
              <a:rPr lang="en-US" altLang="zh-CN" sz="2400">
                <a:solidFill>
                  <a:srgbClr val="000099"/>
                </a:solidFill>
                <a:ea typeface="华文中宋" pitchFamily="2" charset="-122"/>
              </a:rPr>
              <a:t>[7</a:t>
            </a:r>
            <a:r>
              <a:rPr lang="zh-CN" altLang="en-US" sz="2400">
                <a:solidFill>
                  <a:srgbClr val="000099"/>
                </a:solidFill>
                <a:ea typeface="华文中宋" pitchFamily="2" charset="-122"/>
              </a:rPr>
              <a:t>：</a:t>
            </a:r>
            <a:r>
              <a:rPr lang="en-US" altLang="zh-CN" sz="2400">
                <a:solidFill>
                  <a:srgbClr val="000099"/>
                </a:solidFill>
                <a:ea typeface="华文中宋" pitchFamily="2" charset="-122"/>
              </a:rPr>
              <a:t>0]</a:t>
            </a:r>
            <a:r>
              <a:rPr lang="zh-CN" altLang="en-US" sz="2400">
                <a:solidFill>
                  <a:srgbClr val="000099"/>
                </a:solidFill>
                <a:ea typeface="华文中宋" pitchFamily="2" charset="-122"/>
              </a:rPr>
              <a:t>有意义。</a:t>
            </a:r>
          </a:p>
          <a:p>
            <a:pPr marL="342900" indent="-342900">
              <a:lnSpc>
                <a:spcPct val="90000"/>
              </a:lnSpc>
              <a:spcBef>
                <a:spcPct val="20000"/>
              </a:spcBef>
              <a:spcAft>
                <a:spcPts val="600"/>
              </a:spcAft>
            </a:pPr>
            <a:r>
              <a:rPr lang="zh-CN" altLang="en-US" sz="2400">
                <a:solidFill>
                  <a:srgbClr val="000099"/>
                </a:solidFill>
                <a:ea typeface="华文中宋" pitchFamily="2" charset="-122"/>
              </a:rPr>
              <a:t>		 </a:t>
            </a:r>
            <a:r>
              <a:rPr lang="en-US" altLang="zh-CN" sz="2400">
                <a:ea typeface="华文中宋" pitchFamily="2" charset="-122"/>
              </a:rPr>
              <a:t>0</a:t>
            </a:r>
            <a:r>
              <a:rPr lang="zh-CN" altLang="en-US" sz="2400">
                <a:ea typeface="华文中宋" pitchFamily="2" charset="-122"/>
              </a:rPr>
              <a:t>：对应引脚设置为上拉		</a:t>
            </a:r>
            <a:r>
              <a:rPr lang="en-US" altLang="zh-CN" sz="2400">
                <a:ea typeface="华文中宋" pitchFamily="2" charset="-122"/>
              </a:rPr>
              <a:t>1</a:t>
            </a:r>
            <a:r>
              <a:rPr lang="zh-CN" altLang="en-US" sz="2400">
                <a:ea typeface="华文中宋" pitchFamily="2" charset="-122"/>
              </a:rPr>
              <a:t>：无上拉功能</a:t>
            </a:r>
          </a:p>
          <a:p>
            <a:pPr marL="342900" indent="-342900">
              <a:lnSpc>
                <a:spcPct val="90000"/>
              </a:lnSpc>
              <a:spcBef>
                <a:spcPct val="20000"/>
              </a:spcBef>
              <a:spcAft>
                <a:spcPts val="600"/>
              </a:spcAft>
            </a:pPr>
            <a:r>
              <a:rPr lang="zh-CN" altLang="en-US" sz="2400">
                <a:ea typeface="华文中宋" pitchFamily="2" charset="-122"/>
              </a:rPr>
              <a:t>		初始化时，各个引脚都有上拉功能。</a:t>
            </a:r>
          </a:p>
        </p:txBody>
      </p:sp>
      <p:sp>
        <p:nvSpPr>
          <p:cNvPr id="220163" name="Rectangle 3"/>
          <p:cNvSpPr>
            <a:spLocks noChangeArrowheads="1"/>
          </p:cNvSpPr>
          <p:nvPr/>
        </p:nvSpPr>
        <p:spPr bwMode="auto">
          <a:xfrm>
            <a:off x="577850" y="352425"/>
            <a:ext cx="8208963" cy="576263"/>
          </a:xfrm>
          <a:prstGeom prst="rect">
            <a:avLst/>
          </a:prstGeom>
          <a:noFill/>
          <a:ln w="9525">
            <a:noFill/>
            <a:miter lim="800000"/>
            <a:headEnd/>
            <a:tailEnd/>
          </a:ln>
          <a:effectLst/>
        </p:spPr>
        <p:txBody>
          <a:bodyPr/>
          <a:lstStyle/>
          <a:p>
            <a:pPr marL="342900" indent="-342900" algn="ctr">
              <a:spcBef>
                <a:spcPct val="20000"/>
              </a:spcBef>
              <a:defRPr/>
            </a:pPr>
            <a:r>
              <a:rPr lang="zh-CN" altLang="en-US" sz="3200" dirty="0" smtClean="0">
                <a:solidFill>
                  <a:srgbClr val="FF0000"/>
                </a:solidFill>
                <a:effectLst>
                  <a:outerShdw blurRad="38100" dist="38100" dir="2700000" algn="tl">
                    <a:srgbClr val="000000">
                      <a:alpha val="43137"/>
                    </a:srgbClr>
                  </a:outerShdw>
                </a:effectLst>
                <a:ea typeface="华文中宋" pitchFamily="2" charset="-122"/>
              </a:rPr>
              <a:t>例：</a:t>
            </a:r>
            <a:r>
              <a:rPr lang="en-US" altLang="zh-CN" sz="3200" dirty="0" smtClean="0">
                <a:solidFill>
                  <a:srgbClr val="FF0000"/>
                </a:solidFill>
                <a:effectLst>
                  <a:outerShdw blurRad="38100" dist="38100" dir="2700000" algn="tl">
                    <a:srgbClr val="000000">
                      <a:alpha val="43137"/>
                    </a:srgbClr>
                  </a:outerShdw>
                </a:effectLst>
                <a:ea typeface="华文中宋" pitchFamily="2" charset="-122"/>
              </a:rPr>
              <a:t>s3c2410</a:t>
            </a:r>
            <a:r>
              <a:rPr lang="zh-CN" altLang="en-US" sz="3200" dirty="0" smtClean="0">
                <a:solidFill>
                  <a:srgbClr val="FF0000"/>
                </a:solidFill>
                <a:effectLst>
                  <a:outerShdw blurRad="38100" dist="38100" dir="2700000" algn="tl">
                    <a:srgbClr val="000000">
                      <a:alpha val="43137"/>
                    </a:srgbClr>
                  </a:outerShdw>
                </a:effectLst>
                <a:ea typeface="华文中宋" pitchFamily="2" charset="-122"/>
              </a:rPr>
              <a:t>端口</a:t>
            </a:r>
            <a:r>
              <a:rPr lang="en-US" altLang="zh-CN" sz="3200" dirty="0">
                <a:solidFill>
                  <a:srgbClr val="FF0000"/>
                </a:solidFill>
                <a:effectLst>
                  <a:outerShdw blurRad="38100" dist="38100" dir="2700000" algn="tl">
                    <a:srgbClr val="000000">
                      <a:alpha val="43137"/>
                    </a:srgbClr>
                  </a:outerShdw>
                </a:effectLst>
                <a:ea typeface="华文中宋" pitchFamily="2" charset="-122"/>
              </a:rPr>
              <a:t>F</a:t>
            </a:r>
            <a:r>
              <a:rPr lang="zh-CN" altLang="en-US" sz="3200" dirty="0">
                <a:solidFill>
                  <a:srgbClr val="FF0000"/>
                </a:solidFill>
                <a:effectLst>
                  <a:outerShdw blurRad="38100" dist="38100" dir="2700000" algn="tl">
                    <a:srgbClr val="000000">
                      <a:alpha val="43137"/>
                    </a:srgbClr>
                  </a:outerShdw>
                </a:effectLst>
                <a:ea typeface="华文中宋" pitchFamily="2" charset="-122"/>
              </a:rPr>
              <a:t>寄存器及引脚配置	</a:t>
            </a:r>
          </a:p>
        </p:txBody>
      </p:sp>
      <p:graphicFrame>
        <p:nvGraphicFramePr>
          <p:cNvPr id="220164" name="Group 4"/>
          <p:cNvGraphicFramePr>
            <a:graphicFrameLocks noGrp="1"/>
          </p:cNvGraphicFramePr>
          <p:nvPr/>
        </p:nvGraphicFramePr>
        <p:xfrm>
          <a:off x="323850" y="1500188"/>
          <a:ext cx="8569325" cy="2174880"/>
        </p:xfrm>
        <a:graphic>
          <a:graphicData uri="http://schemas.openxmlformats.org/drawingml/2006/table">
            <a:tbl>
              <a:tblPr/>
              <a:tblGrid>
                <a:gridCol w="1655763"/>
                <a:gridCol w="1584325"/>
                <a:gridCol w="792162"/>
                <a:gridCol w="2847975"/>
                <a:gridCol w="1689100"/>
              </a:tblGrid>
              <a:tr h="4593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charset="0"/>
                        </a:rPr>
                        <a:t>Register </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charset="0"/>
                        </a:rPr>
                        <a:t>Address </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charset="0"/>
                        </a:rPr>
                        <a:t>R/W </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charset="0"/>
                        </a:rPr>
                        <a:t>Description </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charset="0"/>
                        </a:rPr>
                        <a:t>Reset Value </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GPFCON</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0x56000050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R/W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端口</a:t>
                      </a: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F</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引脚配置寄存器 </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0x0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GPFDAT </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0x56000054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R/W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端口</a:t>
                      </a: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F</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数据寄存器</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GPFUP</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0x56000058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R/W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端口</a:t>
                      </a: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F</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上拉寄存器</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0x0</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8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rPr>
                        <a:t>RESERVED</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0x5600005C</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端口</a:t>
                      </a: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F</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charset="0"/>
                        </a:rPr>
                        <a:t>保留寄存器</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charset="0"/>
                        </a:rPr>
                        <a:t>-</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51579029"/>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1378" name="Group 194"/>
          <p:cNvGraphicFramePr>
            <a:graphicFrameLocks noGrp="1"/>
          </p:cNvGraphicFramePr>
          <p:nvPr>
            <p:extLst>
              <p:ext uri="{D42A27DB-BD31-4B8C-83A1-F6EECF244321}">
                <p14:modId xmlns:p14="http://schemas.microsoft.com/office/powerpoint/2010/main" val="1951242011"/>
              </p:ext>
            </p:extLst>
          </p:nvPr>
        </p:nvGraphicFramePr>
        <p:xfrm>
          <a:off x="323850" y="1303338"/>
          <a:ext cx="8639175" cy="4637280"/>
        </p:xfrm>
        <a:graphic>
          <a:graphicData uri="http://schemas.openxmlformats.org/drawingml/2006/table">
            <a:tbl>
              <a:tblPr/>
              <a:tblGrid>
                <a:gridCol w="1295400"/>
                <a:gridCol w="1368425"/>
                <a:gridCol w="1493838"/>
                <a:gridCol w="1493837"/>
                <a:gridCol w="1493838"/>
                <a:gridCol w="1493837"/>
              </a:tblGrid>
              <a:tr h="503166">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99"/>
                          </a:solidFill>
                          <a:effectLst/>
                          <a:latin typeface="Times New Roman" pitchFamily="18" charset="0"/>
                          <a:ea typeface="华文中宋" pitchFamily="2" charset="-122"/>
                        </a:rPr>
                        <a:t>位号</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rPr>
                        <a:t>位 名</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华文中宋" pitchFamily="2" charset="-122"/>
                        </a:rPr>
                        <a:t>位     值</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9325">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rPr>
                        <a:t>00</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rPr>
                        <a:t>01</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rPr>
                        <a:t>10</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rPr>
                        <a:t>11</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15,14</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GPF7</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宋体" pitchFamily="2" charset="-122"/>
                        </a:rPr>
                        <a:t>输入</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6600"/>
                          </a:solidFill>
                          <a:effectLst/>
                          <a:latin typeface="Times New Roman" pitchFamily="18" charset="0"/>
                          <a:ea typeface="宋体" pitchFamily="2" charset="-122"/>
                        </a:rPr>
                        <a:t>输出</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CC0099"/>
                          </a:solidFill>
                          <a:effectLst/>
                          <a:latin typeface="Times New Roman" pitchFamily="18" charset="0"/>
                          <a:ea typeface="宋体" pitchFamily="2" charset="-122"/>
                        </a:rPr>
                        <a:t>EINT7</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保留</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13,12</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GPF6</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宋体" pitchFamily="2" charset="-122"/>
                        </a:rPr>
                        <a:t>输入</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6600"/>
                          </a:solidFill>
                          <a:effectLst/>
                          <a:latin typeface="Times New Roman" pitchFamily="18" charset="0"/>
                          <a:ea typeface="宋体" pitchFamily="2" charset="-122"/>
                        </a:rPr>
                        <a:t>输出</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99"/>
                          </a:solidFill>
                          <a:effectLst/>
                          <a:latin typeface="Times New Roman" pitchFamily="18" charset="0"/>
                          <a:ea typeface="宋体" pitchFamily="2" charset="-122"/>
                        </a:rPr>
                        <a:t>EINT6</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保留</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11,10</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GPF5</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宋体" pitchFamily="2" charset="-122"/>
                        </a:rPr>
                        <a:t>输入</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6600"/>
                          </a:solidFill>
                          <a:effectLst/>
                          <a:latin typeface="Times New Roman" pitchFamily="18" charset="0"/>
                          <a:ea typeface="宋体" pitchFamily="2" charset="-122"/>
                        </a:rPr>
                        <a:t>输出</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99"/>
                          </a:solidFill>
                          <a:effectLst/>
                          <a:latin typeface="Times New Roman" pitchFamily="18" charset="0"/>
                          <a:ea typeface="宋体" pitchFamily="2" charset="-122"/>
                        </a:rPr>
                        <a:t>EINT5</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保留</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9,8</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GPF4</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宋体" pitchFamily="2" charset="-122"/>
                        </a:rPr>
                        <a:t>输入</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6600"/>
                          </a:solidFill>
                          <a:effectLst/>
                          <a:latin typeface="Times New Roman" pitchFamily="18" charset="0"/>
                          <a:ea typeface="宋体" pitchFamily="2" charset="-122"/>
                        </a:rPr>
                        <a:t>输出</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99"/>
                          </a:solidFill>
                          <a:effectLst/>
                          <a:latin typeface="Times New Roman" pitchFamily="18" charset="0"/>
                          <a:ea typeface="宋体" pitchFamily="2" charset="-122"/>
                        </a:rPr>
                        <a:t>EINT4</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保留</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7,6</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GPF3</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宋体" pitchFamily="2" charset="-122"/>
                        </a:rPr>
                        <a:t>输入</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6600"/>
                          </a:solidFill>
                          <a:effectLst/>
                          <a:latin typeface="Times New Roman" pitchFamily="18" charset="0"/>
                          <a:ea typeface="宋体" pitchFamily="2" charset="-122"/>
                        </a:rPr>
                        <a:t>输出</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99"/>
                          </a:solidFill>
                          <a:effectLst/>
                          <a:latin typeface="Times New Roman" pitchFamily="18" charset="0"/>
                          <a:ea typeface="宋体" pitchFamily="2" charset="-122"/>
                        </a:rPr>
                        <a:t>EINT3</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保留</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5,4</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GPF2</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宋体" pitchFamily="2" charset="-122"/>
                        </a:rPr>
                        <a:t>输入</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6600"/>
                          </a:solidFill>
                          <a:effectLst/>
                          <a:latin typeface="Times New Roman" pitchFamily="18" charset="0"/>
                          <a:ea typeface="宋体" pitchFamily="2" charset="-122"/>
                        </a:rPr>
                        <a:t>输出</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99"/>
                          </a:solidFill>
                          <a:effectLst/>
                          <a:latin typeface="Times New Roman" pitchFamily="18" charset="0"/>
                          <a:ea typeface="宋体" pitchFamily="2" charset="-122"/>
                        </a:rPr>
                        <a:t>EINT2</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保留</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3,2</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GPF1</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宋体" pitchFamily="2" charset="-122"/>
                        </a:rPr>
                        <a:t>输入</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6600"/>
                          </a:solidFill>
                          <a:effectLst/>
                          <a:latin typeface="Times New Roman" pitchFamily="18" charset="0"/>
                          <a:ea typeface="宋体" pitchFamily="2" charset="-122"/>
                        </a:rPr>
                        <a:t>输出</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99"/>
                          </a:solidFill>
                          <a:effectLst/>
                          <a:latin typeface="Times New Roman" pitchFamily="18" charset="0"/>
                          <a:ea typeface="宋体" pitchFamily="2" charset="-122"/>
                        </a:rPr>
                        <a:t>EINT1</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保留</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1,0</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GPF0</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99"/>
                          </a:solidFill>
                          <a:effectLst/>
                          <a:latin typeface="Times New Roman" pitchFamily="18" charset="0"/>
                          <a:ea typeface="宋体" pitchFamily="2" charset="-122"/>
                        </a:rPr>
                        <a:t>输入</a:t>
                      </a:r>
                    </a:p>
                  </a:txBody>
                  <a:tcPr marL="0" marR="0" marT="46793" marB="4679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6600"/>
                          </a:solidFill>
                          <a:effectLst/>
                          <a:latin typeface="Times New Roman" pitchFamily="18" charset="0"/>
                          <a:ea typeface="宋体" pitchFamily="2" charset="-122"/>
                        </a:rPr>
                        <a:t>输出</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99"/>
                          </a:solidFill>
                          <a:effectLst/>
                          <a:latin typeface="Times New Roman" pitchFamily="18" charset="0"/>
                          <a:ea typeface="宋体" pitchFamily="2" charset="-122"/>
                        </a:rPr>
                        <a:t>EINT0</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保留</a:t>
                      </a:r>
                    </a:p>
                  </a:txBody>
                  <a:tcPr marL="0" marR="0" marT="46793" marB="4679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80319271"/>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08000" y="100013"/>
            <a:ext cx="8610600" cy="828675"/>
          </a:xfrm>
        </p:spPr>
        <p:txBody>
          <a:bodyPr lIns="91440" tIns="45720" rIns="91440" bIns="45720" anchor="b"/>
          <a:lstStyle/>
          <a:p>
            <a:pPr algn="l" eaLnBrk="1" hangingPunct="1"/>
            <a:r>
              <a:rPr lang="en-US" altLang="zh-CN" smtClean="0">
                <a:solidFill>
                  <a:srgbClr val="FFFF00"/>
                </a:solidFill>
                <a:ea typeface="黑体" pitchFamily="2" charset="-122"/>
              </a:rPr>
              <a:t>GPIO</a:t>
            </a:r>
          </a:p>
        </p:txBody>
      </p:sp>
      <p:sp>
        <p:nvSpPr>
          <p:cNvPr id="492547" name="Rectangle 3"/>
          <p:cNvSpPr>
            <a:spLocks noGrp="1" noChangeArrowheads="1"/>
          </p:cNvSpPr>
          <p:nvPr>
            <p:ph type="body" idx="4294967295"/>
          </p:nvPr>
        </p:nvSpPr>
        <p:spPr>
          <a:xfrm>
            <a:off x="323850" y="1090613"/>
            <a:ext cx="8435975" cy="4725987"/>
          </a:xfrm>
        </p:spPr>
        <p:txBody>
          <a:bodyPr lIns="91440" tIns="45720" rIns="91440" bIns="45720"/>
          <a:lstStyle/>
          <a:p>
            <a:pPr defTabSz="914400" eaLnBrk="1" hangingPunct="1">
              <a:defRPr/>
            </a:pPr>
            <a:r>
              <a:rPr lang="zh-CN" altLang="en-US" sz="2400" dirty="0" smtClean="0">
                <a:solidFill>
                  <a:schemeClr val="tx1"/>
                </a:solidFill>
                <a:latin typeface="楷体_GB2312" pitchFamily="49" charset="-122"/>
                <a:ea typeface="楷体_GB2312" pitchFamily="49" charset="-122"/>
              </a:rPr>
              <a:t>在嵌入式系统中使用</a:t>
            </a:r>
            <a:r>
              <a:rPr lang="en-US" altLang="zh-CN" sz="2400" dirty="0" smtClean="0">
                <a:solidFill>
                  <a:schemeClr val="tx1"/>
                </a:solidFill>
                <a:latin typeface="楷体_GB2312" pitchFamily="49" charset="-122"/>
                <a:ea typeface="楷体_GB2312" pitchFamily="49" charset="-122"/>
              </a:rPr>
              <a:t>C</a:t>
            </a:r>
            <a:r>
              <a:rPr lang="zh-CN" altLang="en-US" sz="2400" dirty="0" smtClean="0">
                <a:solidFill>
                  <a:schemeClr val="tx1"/>
                </a:solidFill>
                <a:latin typeface="楷体_GB2312" pitchFamily="49" charset="-122"/>
                <a:ea typeface="楷体_GB2312" pitchFamily="49" charset="-122"/>
              </a:rPr>
              <a:t>语言程序对</a:t>
            </a:r>
            <a:r>
              <a:rPr lang="en-US" altLang="zh-CN" sz="2400" dirty="0" smtClean="0">
                <a:solidFill>
                  <a:schemeClr val="tx1"/>
                </a:solidFill>
                <a:latin typeface="楷体_GB2312" pitchFamily="49" charset="-122"/>
                <a:ea typeface="楷体_GB2312" pitchFamily="49" charset="-122"/>
              </a:rPr>
              <a:t>GPIO</a:t>
            </a:r>
            <a:r>
              <a:rPr lang="zh-CN" altLang="en-US" sz="2400" dirty="0" smtClean="0">
                <a:solidFill>
                  <a:schemeClr val="tx1"/>
                </a:solidFill>
                <a:latin typeface="楷体_GB2312" pitchFamily="49" charset="-122"/>
                <a:ea typeface="楷体_GB2312" pitchFamily="49" charset="-122"/>
              </a:rPr>
              <a:t>控制寄存器进行读</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写。需要在头 </a:t>
            </a:r>
            <a:r>
              <a:rPr lang="en-US" altLang="zh-CN" sz="2400" dirty="0" smtClean="0">
                <a:solidFill>
                  <a:schemeClr val="tx1"/>
                </a:solidFill>
                <a:latin typeface="楷体_GB2312" pitchFamily="49" charset="-122"/>
                <a:ea typeface="楷体_GB2312" pitchFamily="49" charset="-122"/>
              </a:rPr>
              <a:t>.H</a:t>
            </a:r>
            <a:r>
              <a:rPr lang="zh-CN" altLang="en-US" sz="2400" dirty="0" smtClean="0">
                <a:solidFill>
                  <a:schemeClr val="tx1"/>
                </a:solidFill>
                <a:latin typeface="楷体_GB2312" pitchFamily="49" charset="-122"/>
                <a:ea typeface="楷体_GB2312" pitchFamily="49" charset="-122"/>
              </a:rPr>
              <a:t>文件中映射控制寄存器的地址。其方法是对控制寄存器对应的内存单元用预处理指令</a:t>
            </a:r>
            <a:r>
              <a:rPr lang="en-US" altLang="zh-CN" sz="2400" dirty="0" smtClean="0">
                <a:solidFill>
                  <a:schemeClr val="tx1"/>
                </a:solidFill>
                <a:latin typeface="楷体_GB2312" pitchFamily="49" charset="-122"/>
                <a:ea typeface="楷体_GB2312" pitchFamily="49" charset="-122"/>
              </a:rPr>
              <a:t>define</a:t>
            </a:r>
            <a:r>
              <a:rPr lang="zh-CN" altLang="en-US" sz="2400" dirty="0" smtClean="0">
                <a:solidFill>
                  <a:schemeClr val="tx1"/>
                </a:solidFill>
                <a:latin typeface="楷体_GB2312" pitchFamily="49" charset="-122"/>
                <a:ea typeface="楷体_GB2312" pitchFamily="49" charset="-122"/>
              </a:rPr>
              <a:t>加以</a:t>
            </a:r>
            <a:r>
              <a:rPr lang="zh-CN" altLang="en-US" sz="2400" dirty="0">
                <a:solidFill>
                  <a:schemeClr val="tx1"/>
                </a:solidFill>
                <a:latin typeface="楷体_GB2312" pitchFamily="49" charset="-122"/>
                <a:ea typeface="楷体_GB2312" pitchFamily="49" charset="-122"/>
              </a:rPr>
              <a:t>定义，并用</a:t>
            </a:r>
            <a:r>
              <a:rPr lang="en-US" altLang="zh-CN" sz="2400" dirty="0">
                <a:solidFill>
                  <a:schemeClr val="tx1"/>
                </a:solidFill>
                <a:latin typeface="楷体_GB2312" pitchFamily="49" charset="-122"/>
                <a:ea typeface="楷体_GB2312" pitchFamily="49" charset="-122"/>
              </a:rPr>
              <a:t>volatile</a:t>
            </a:r>
            <a:r>
              <a:rPr lang="zh-CN" altLang="en-US" sz="2400" dirty="0">
                <a:solidFill>
                  <a:schemeClr val="tx1"/>
                </a:solidFill>
                <a:latin typeface="楷体_GB2312" pitchFamily="49" charset="-122"/>
                <a:ea typeface="楷体_GB2312" pitchFamily="49" charset="-122"/>
              </a:rPr>
              <a:t>限定符指明其易失性。</a:t>
            </a:r>
            <a:r>
              <a:rPr lang="zh-CN" altLang="en-US" sz="2400" dirty="0" smtClean="0">
                <a:solidFill>
                  <a:schemeClr val="tx1"/>
                </a:solidFill>
                <a:latin typeface="楷体_GB2312" pitchFamily="49" charset="-122"/>
                <a:ea typeface="楷体_GB2312" pitchFamily="49" charset="-122"/>
              </a:rPr>
              <a:t>此后就可以</a:t>
            </a:r>
            <a:r>
              <a:rPr lang="zh-CN" altLang="en-US" sz="2400" dirty="0" smtClean="0">
                <a:solidFill>
                  <a:srgbClr val="FF0000"/>
                </a:solidFill>
                <a:latin typeface="楷体_GB2312" pitchFamily="49" charset="-122"/>
                <a:ea typeface="楷体_GB2312" pitchFamily="49" charset="-122"/>
              </a:rPr>
              <a:t>将这些寄存器作为变量直接写入</a:t>
            </a:r>
            <a:r>
              <a:rPr lang="en-US" altLang="zh-CN" sz="2400" dirty="0" smtClean="0">
                <a:solidFill>
                  <a:srgbClr val="FF0000"/>
                </a:solidFill>
                <a:latin typeface="楷体_GB2312" pitchFamily="49" charset="-122"/>
                <a:ea typeface="楷体_GB2312" pitchFamily="49" charset="-122"/>
              </a:rPr>
              <a:t>C</a:t>
            </a:r>
            <a:r>
              <a:rPr lang="zh-CN" altLang="en-US" sz="2400" dirty="0" smtClean="0">
                <a:solidFill>
                  <a:srgbClr val="FF0000"/>
                </a:solidFill>
                <a:latin typeface="楷体_GB2312" pitchFamily="49" charset="-122"/>
                <a:ea typeface="楷体_GB2312" pitchFamily="49" charset="-122"/>
              </a:rPr>
              <a:t>程序的计算表达式中</a:t>
            </a:r>
            <a:r>
              <a:rPr lang="zh-CN" altLang="en-US" sz="2400" dirty="0" smtClean="0">
                <a:solidFill>
                  <a:schemeClr val="tx1"/>
                </a:solidFill>
                <a:latin typeface="楷体_GB2312" pitchFamily="49" charset="-122"/>
                <a:ea typeface="楷体_GB2312" pitchFamily="49" charset="-122"/>
              </a:rPr>
              <a:t>，从而进行程序控制。</a:t>
            </a:r>
          </a:p>
          <a:p>
            <a:pPr marL="0" indent="0" defTabSz="914400" eaLnBrk="1" hangingPunct="1">
              <a:buFont typeface="Wingdings" pitchFamily="2" charset="2"/>
              <a:buNone/>
              <a:defRPr/>
            </a:pPr>
            <a:r>
              <a:rPr lang="en-US" altLang="zh-CN" sz="2400" dirty="0" smtClean="0">
                <a:solidFill>
                  <a:schemeClr val="tx1"/>
                </a:solidFill>
                <a:latin typeface="楷体_GB2312" pitchFamily="49" charset="-122"/>
                <a:ea typeface="楷体_GB2312" pitchFamily="49" charset="-122"/>
              </a:rPr>
              <a:t>#define  </a:t>
            </a:r>
            <a:r>
              <a:rPr lang="en-US" altLang="zh-CN" sz="2400" dirty="0" err="1" smtClean="0">
                <a:solidFill>
                  <a:schemeClr val="tx1"/>
                </a:solidFill>
                <a:latin typeface="楷体_GB2312" pitchFamily="49" charset="-122"/>
                <a:ea typeface="楷体_GB2312" pitchFamily="49" charset="-122"/>
              </a:rPr>
              <a:t>rPCONF</a:t>
            </a:r>
            <a:r>
              <a:rPr lang="en-US" altLang="zh-CN" sz="2400" dirty="0" smtClean="0">
                <a:solidFill>
                  <a:schemeClr val="tx1"/>
                </a:solidFill>
                <a:latin typeface="楷体_GB2312" pitchFamily="49" charset="-122"/>
                <a:ea typeface="楷体_GB2312" pitchFamily="49" charset="-122"/>
              </a:rPr>
              <a:t>   (*(volatile unsigned*)0x01D20040)</a:t>
            </a:r>
          </a:p>
          <a:p>
            <a:pPr marL="0" indent="0" defTabSz="914400" eaLnBrk="1" hangingPunct="1">
              <a:buFont typeface="Wingdings" pitchFamily="2" charset="2"/>
              <a:buNone/>
              <a:defRPr/>
            </a:pPr>
            <a:r>
              <a:rPr lang="en-US" altLang="zh-CN" sz="2400" dirty="0" smtClean="0">
                <a:solidFill>
                  <a:schemeClr val="tx1"/>
                </a:solidFill>
                <a:latin typeface="楷体_GB2312" pitchFamily="49" charset="-122"/>
                <a:ea typeface="楷体_GB2312" pitchFamily="49" charset="-122"/>
              </a:rPr>
              <a:t>#define  </a:t>
            </a:r>
            <a:r>
              <a:rPr lang="en-US" altLang="zh-CN" sz="2400" dirty="0" err="1" smtClean="0">
                <a:solidFill>
                  <a:schemeClr val="tx1"/>
                </a:solidFill>
                <a:latin typeface="楷体_GB2312" pitchFamily="49" charset="-122"/>
                <a:ea typeface="楷体_GB2312" pitchFamily="49" charset="-122"/>
              </a:rPr>
              <a:t>rPDATF</a:t>
            </a:r>
            <a:r>
              <a:rPr lang="en-US" altLang="zh-CN" sz="2400" dirty="0" smtClean="0">
                <a:solidFill>
                  <a:schemeClr val="tx1"/>
                </a:solidFill>
                <a:latin typeface="楷体_GB2312" pitchFamily="49" charset="-122"/>
                <a:ea typeface="楷体_GB2312" pitchFamily="49" charset="-122"/>
              </a:rPr>
              <a:t>   (*(volatile unsigned*)0x01D20044)</a:t>
            </a:r>
          </a:p>
          <a:p>
            <a:pPr marL="0" indent="0" defTabSz="914400" eaLnBrk="1" hangingPunct="1">
              <a:buFont typeface="Wingdings" pitchFamily="2" charset="2"/>
              <a:buNone/>
              <a:defRPr/>
            </a:pPr>
            <a:r>
              <a:rPr lang="en-US" altLang="zh-CN" sz="2400" dirty="0" smtClean="0">
                <a:solidFill>
                  <a:schemeClr val="tx1"/>
                </a:solidFill>
                <a:latin typeface="楷体_GB2312" pitchFamily="49" charset="-122"/>
                <a:ea typeface="楷体_GB2312" pitchFamily="49" charset="-122"/>
              </a:rPr>
              <a:t>#define  </a:t>
            </a:r>
            <a:r>
              <a:rPr lang="en-US" altLang="zh-CN" sz="2400" dirty="0" err="1" smtClean="0">
                <a:solidFill>
                  <a:schemeClr val="tx1"/>
                </a:solidFill>
                <a:latin typeface="楷体_GB2312" pitchFamily="49" charset="-122"/>
                <a:ea typeface="楷体_GB2312" pitchFamily="49" charset="-122"/>
              </a:rPr>
              <a:t>rPUPF</a:t>
            </a:r>
            <a:r>
              <a:rPr lang="en-US" altLang="zh-CN" sz="2400" dirty="0" smtClean="0">
                <a:solidFill>
                  <a:schemeClr val="tx1"/>
                </a:solidFill>
                <a:latin typeface="楷体_GB2312" pitchFamily="49" charset="-122"/>
                <a:ea typeface="楷体_GB2312" pitchFamily="49" charset="-122"/>
              </a:rPr>
              <a:t>    (*(volatile unsigned*)0x01D20048)</a:t>
            </a:r>
            <a:endParaRPr lang="zh-CN" altLang="en-US" sz="2200" dirty="0" smtClean="0">
              <a:solidFill>
                <a:schemeClr val="tx1"/>
              </a:solidFill>
              <a:latin typeface="楷体_GB2312" pitchFamily="49" charset="-122"/>
              <a:ea typeface="楷体_GB2312" pitchFamily="49" charset="-122"/>
            </a:endParaRPr>
          </a:p>
        </p:txBody>
      </p:sp>
    </p:spTree>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smtClean="0">
                <a:ea typeface="宋体" charset="-122"/>
              </a:rPr>
              <a:t> </a:t>
            </a:r>
          </a:p>
        </p:txBody>
      </p:sp>
      <p:sp>
        <p:nvSpPr>
          <p:cNvPr id="26628" name="Rectangle 3"/>
          <p:cNvSpPr>
            <a:spLocks noGrp="1" noChangeArrowheads="1"/>
          </p:cNvSpPr>
          <p:nvPr>
            <p:ph type="body" idx="1"/>
          </p:nvPr>
        </p:nvSpPr>
        <p:spPr>
          <a:xfrm>
            <a:off x="457200" y="1701801"/>
            <a:ext cx="7758113" cy="2057400"/>
          </a:xfrm>
        </p:spPr>
        <p:txBody>
          <a:bodyPr/>
          <a:lstStyle/>
          <a:p>
            <a:pPr>
              <a:lnSpc>
                <a:spcPct val="150000"/>
              </a:lnSpc>
            </a:pPr>
            <a:r>
              <a:rPr lang="zh-CN" altLang="en-US" dirty="0" smtClean="0">
                <a:solidFill>
                  <a:schemeClr val="tx1"/>
                </a:solidFill>
                <a:latin typeface="Times New Roman" pitchFamily="18" charset="0"/>
                <a:ea typeface="黑体" pitchFamily="2" charset="-122"/>
                <a:cs typeface="Times New Roman" pitchFamily="18" charset="0"/>
              </a:rPr>
              <a:t>例：利用</a:t>
            </a:r>
            <a:r>
              <a:rPr lang="en-US" altLang="zh-CN" dirty="0" smtClean="0">
                <a:solidFill>
                  <a:schemeClr val="tx1"/>
                </a:solidFill>
                <a:latin typeface="Times New Roman" pitchFamily="18" charset="0"/>
                <a:ea typeface="黑体" pitchFamily="2" charset="-122"/>
                <a:cs typeface="Times New Roman" pitchFamily="18" charset="0"/>
              </a:rPr>
              <a:t>S3C2410X</a:t>
            </a:r>
            <a:r>
              <a:rPr lang="zh-CN" altLang="en-US" dirty="0" smtClean="0">
                <a:solidFill>
                  <a:schemeClr val="tx1"/>
                </a:solidFill>
                <a:latin typeface="Times New Roman" pitchFamily="18" charset="0"/>
                <a:ea typeface="黑体" pitchFamily="2" charset="-122"/>
                <a:cs typeface="Times New Roman" pitchFamily="18" charset="0"/>
              </a:rPr>
              <a:t>的</a:t>
            </a:r>
            <a:r>
              <a:rPr lang="en-US" altLang="zh-CN" dirty="0" smtClean="0">
                <a:solidFill>
                  <a:schemeClr val="tx1"/>
                </a:solidFill>
                <a:latin typeface="Times New Roman" pitchFamily="18" charset="0"/>
                <a:ea typeface="黑体" pitchFamily="2" charset="-122"/>
                <a:cs typeface="Times New Roman" pitchFamily="18" charset="0"/>
              </a:rPr>
              <a:t>GPF4</a:t>
            </a:r>
            <a:r>
              <a:rPr lang="zh-CN" altLang="en-US" dirty="0" smtClean="0">
                <a:solidFill>
                  <a:schemeClr val="tx1"/>
                </a:solidFill>
                <a:latin typeface="Times New Roman" pitchFamily="18" charset="0"/>
                <a:ea typeface="黑体" pitchFamily="2" charset="-122"/>
                <a:cs typeface="Times New Roman" pitchFamily="18" charset="0"/>
              </a:rPr>
              <a:t>、</a:t>
            </a:r>
            <a:r>
              <a:rPr lang="en-US" altLang="zh-CN" dirty="0" smtClean="0">
                <a:solidFill>
                  <a:schemeClr val="tx1"/>
                </a:solidFill>
                <a:latin typeface="Times New Roman" pitchFamily="18" charset="0"/>
                <a:ea typeface="黑体" pitchFamily="2" charset="-122"/>
                <a:cs typeface="Times New Roman" pitchFamily="18" charset="0"/>
              </a:rPr>
              <a:t>GPF5</a:t>
            </a:r>
            <a:r>
              <a:rPr lang="zh-CN" altLang="en-US" dirty="0" smtClean="0">
                <a:solidFill>
                  <a:schemeClr val="tx1"/>
                </a:solidFill>
                <a:latin typeface="Times New Roman" pitchFamily="18" charset="0"/>
                <a:ea typeface="黑体" pitchFamily="2" charset="-122"/>
                <a:cs typeface="Times New Roman" pitchFamily="18" charset="0"/>
              </a:rPr>
              <a:t>、</a:t>
            </a:r>
            <a:r>
              <a:rPr lang="en-US" altLang="zh-CN" dirty="0" smtClean="0">
                <a:solidFill>
                  <a:schemeClr val="tx1"/>
                </a:solidFill>
                <a:latin typeface="Times New Roman" pitchFamily="18" charset="0"/>
                <a:ea typeface="黑体" pitchFamily="2" charset="-122"/>
                <a:cs typeface="Times New Roman" pitchFamily="18" charset="0"/>
              </a:rPr>
              <a:t>GPF6</a:t>
            </a:r>
            <a:r>
              <a:rPr lang="zh-CN" altLang="en-US" dirty="0" smtClean="0">
                <a:solidFill>
                  <a:schemeClr val="tx1"/>
                </a:solidFill>
                <a:latin typeface="Times New Roman" pitchFamily="18" charset="0"/>
                <a:ea typeface="黑体" pitchFamily="2" charset="-122"/>
                <a:cs typeface="Times New Roman" pitchFamily="18" charset="0"/>
              </a:rPr>
              <a:t>、</a:t>
            </a:r>
            <a:r>
              <a:rPr lang="en-US" altLang="zh-CN" dirty="0" smtClean="0">
                <a:solidFill>
                  <a:schemeClr val="tx1"/>
                </a:solidFill>
                <a:latin typeface="Times New Roman" pitchFamily="18" charset="0"/>
                <a:ea typeface="黑体" pitchFamily="2" charset="-122"/>
                <a:cs typeface="Times New Roman" pitchFamily="18" charset="0"/>
              </a:rPr>
              <a:t>GPF7</a:t>
            </a:r>
            <a:r>
              <a:rPr lang="zh-CN" altLang="en-US" dirty="0" smtClean="0">
                <a:solidFill>
                  <a:schemeClr val="tx1"/>
                </a:solidFill>
                <a:latin typeface="Times New Roman" pitchFamily="18" charset="0"/>
                <a:ea typeface="黑体" pitchFamily="2" charset="-122"/>
                <a:cs typeface="Times New Roman" pitchFamily="18" charset="0"/>
              </a:rPr>
              <a:t>四个</a:t>
            </a:r>
            <a:r>
              <a:rPr lang="en-US" altLang="zh-CN" dirty="0" smtClean="0">
                <a:solidFill>
                  <a:schemeClr val="tx1"/>
                </a:solidFill>
                <a:latin typeface="Times New Roman" pitchFamily="18" charset="0"/>
                <a:ea typeface="黑体" pitchFamily="2" charset="-122"/>
                <a:cs typeface="Times New Roman" pitchFamily="18" charset="0"/>
              </a:rPr>
              <a:t>I/O</a:t>
            </a:r>
            <a:r>
              <a:rPr lang="zh-CN" altLang="en-US" dirty="0" smtClean="0">
                <a:solidFill>
                  <a:schemeClr val="tx1"/>
                </a:solidFill>
                <a:latin typeface="Times New Roman" pitchFamily="18" charset="0"/>
                <a:ea typeface="黑体" pitchFamily="2" charset="-122"/>
                <a:cs typeface="Times New Roman" pitchFamily="18" charset="0"/>
              </a:rPr>
              <a:t>管脚控制</a:t>
            </a:r>
            <a:r>
              <a:rPr lang="en-US" altLang="zh-CN" dirty="0" smtClean="0">
                <a:solidFill>
                  <a:schemeClr val="tx1"/>
                </a:solidFill>
                <a:latin typeface="Times New Roman" pitchFamily="18" charset="0"/>
                <a:ea typeface="黑体" pitchFamily="2" charset="-122"/>
                <a:cs typeface="Times New Roman" pitchFamily="18" charset="0"/>
              </a:rPr>
              <a:t>4</a:t>
            </a:r>
            <a:r>
              <a:rPr lang="zh-CN" altLang="en-US" dirty="0" smtClean="0">
                <a:solidFill>
                  <a:schemeClr val="tx1"/>
                </a:solidFill>
                <a:latin typeface="Times New Roman" pitchFamily="18" charset="0"/>
                <a:ea typeface="黑体" pitchFamily="2" charset="-122"/>
                <a:cs typeface="Times New Roman" pitchFamily="18" charset="0"/>
              </a:rPr>
              <a:t>个</a:t>
            </a:r>
            <a:r>
              <a:rPr lang="en-US" altLang="zh-CN" dirty="0" smtClean="0">
                <a:solidFill>
                  <a:schemeClr val="tx1"/>
                </a:solidFill>
                <a:latin typeface="Times New Roman" pitchFamily="18" charset="0"/>
                <a:ea typeface="黑体" pitchFamily="2" charset="-122"/>
                <a:cs typeface="Times New Roman" pitchFamily="18" charset="0"/>
              </a:rPr>
              <a:t>LED</a:t>
            </a:r>
            <a:r>
              <a:rPr lang="zh-CN" altLang="en-US" dirty="0" smtClean="0">
                <a:solidFill>
                  <a:schemeClr val="tx1"/>
                </a:solidFill>
                <a:latin typeface="Times New Roman" pitchFamily="18" charset="0"/>
                <a:ea typeface="黑体" pitchFamily="2" charset="-122"/>
                <a:cs typeface="Times New Roman" pitchFamily="18" charset="0"/>
              </a:rPr>
              <a:t>发光二极管，使其有规律的闪烁。</a:t>
            </a:r>
          </a:p>
        </p:txBody>
      </p:sp>
      <p:sp>
        <p:nvSpPr>
          <p:cNvPr id="14340" name="Rectangle 4"/>
          <p:cNvSpPr>
            <a:spLocks noChangeArrowheads="1"/>
          </p:cNvSpPr>
          <p:nvPr/>
        </p:nvSpPr>
        <p:spPr bwMode="auto">
          <a:xfrm>
            <a:off x="457200" y="279400"/>
            <a:ext cx="8229600" cy="838200"/>
          </a:xfrm>
          <a:prstGeom prst="rect">
            <a:avLst/>
          </a:prstGeom>
          <a:noFill/>
          <a:ln w="9525">
            <a:noFill/>
            <a:miter lim="800000"/>
            <a:headEnd/>
            <a:tailEnd/>
          </a:ln>
        </p:spPr>
        <p:txBody>
          <a:bodyPr/>
          <a:lstStyle/>
          <a:p>
            <a:pPr marL="273050" indent="-273050" algn="ctr" eaLnBrk="0" hangingPunct="0">
              <a:spcBef>
                <a:spcPts val="600"/>
              </a:spcBef>
              <a:buClr>
                <a:schemeClr val="accent1"/>
              </a:buClr>
              <a:buSzPct val="76000"/>
              <a:buFont typeface="Wingdings 3" pitchFamily="18" charset="2"/>
              <a:buNone/>
              <a:defRPr/>
            </a:pPr>
            <a:r>
              <a:rPr lang="zh-CN" altLang="zh-CN" sz="3200" dirty="0" smtClean="0">
                <a:solidFill>
                  <a:srgbClr val="FF0000"/>
                </a:solidFill>
                <a:effectLst>
                  <a:outerShdw blurRad="38100" dist="38100" dir="2700000" algn="tl">
                    <a:srgbClr val="000000">
                      <a:alpha val="43137"/>
                    </a:srgbClr>
                  </a:outerShdw>
                </a:effectLst>
                <a:ea typeface="华文中宋" pitchFamily="2" charset="-122"/>
              </a:rPr>
              <a:t>GPIO</a:t>
            </a:r>
            <a:r>
              <a:rPr lang="zh-CN" altLang="en-US" sz="3200" dirty="0">
                <a:solidFill>
                  <a:srgbClr val="FF0000"/>
                </a:solidFill>
                <a:effectLst>
                  <a:outerShdw blurRad="38100" dist="38100" dir="2700000" algn="tl">
                    <a:srgbClr val="000000">
                      <a:alpha val="43137"/>
                    </a:srgbClr>
                  </a:outerShdw>
                </a:effectLst>
                <a:ea typeface="华文中宋" pitchFamily="2" charset="-122"/>
              </a:rPr>
              <a:t>的应用</a:t>
            </a:r>
          </a:p>
        </p:txBody>
      </p:sp>
      <p:sp>
        <p:nvSpPr>
          <p:cNvPr id="6" name="Rectangle 3"/>
          <p:cNvSpPr txBox="1">
            <a:spLocks noChangeArrowheads="1"/>
          </p:cNvSpPr>
          <p:nvPr/>
        </p:nvSpPr>
        <p:spPr bwMode="auto">
          <a:xfrm>
            <a:off x="457200" y="3087689"/>
            <a:ext cx="8231188" cy="258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2pPr>
            <a:lvl3pPr marL="1017588" indent="-2032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3pPr>
            <a:lvl4pPr marL="16002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4pPr>
            <a:lvl5pPr marL="20574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5pPr>
            <a:lvl6pPr marL="25146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6pPr>
            <a:lvl7pPr marL="29718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7pPr>
            <a:lvl8pPr marL="34290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8pPr>
            <a:lvl9pPr marL="3886200" indent="-228600" algn="l" defTabSz="677863" rtl="0" eaLnBrk="0" fontAlgn="base" hangingPunct="0">
              <a:spcBef>
                <a:spcPct val="50000"/>
              </a:spcBef>
              <a:spcAft>
                <a:spcPct val="0"/>
              </a:spcAft>
              <a:buSzPct val="75000"/>
              <a:buFont typeface="Wingdings" pitchFamily="2" charset="2"/>
              <a:buChar char="l"/>
              <a:defRPr kumimoji="1" sz="2000" b="1">
                <a:solidFill>
                  <a:srgbClr val="000066"/>
                </a:solidFill>
                <a:latin typeface="+mn-lt"/>
                <a:ea typeface="+mn-ea"/>
              </a:defRPr>
            </a:lvl9pPr>
          </a:lstStyle>
          <a:p>
            <a:r>
              <a:rPr lang="zh-CN" altLang="en-US" b="0" dirty="0" smtClean="0">
                <a:solidFill>
                  <a:schemeClr val="tx1"/>
                </a:solidFill>
                <a:latin typeface="Times New Roman" pitchFamily="18" charset="0"/>
                <a:ea typeface="黑体" pitchFamily="2" charset="-122"/>
                <a:cs typeface="Times New Roman" pitchFamily="18" charset="0"/>
              </a:rPr>
              <a:t>电路连接</a:t>
            </a:r>
          </a:p>
          <a:p>
            <a:pPr lvl="1"/>
            <a:r>
              <a:rPr lang="en-US" altLang="zh-CN" b="0" dirty="0" smtClean="0">
                <a:solidFill>
                  <a:schemeClr val="tx1"/>
                </a:solidFill>
                <a:latin typeface="Times New Roman" pitchFamily="18" charset="0"/>
                <a:ea typeface="黑体" pitchFamily="2" charset="-122"/>
                <a:cs typeface="Times New Roman" pitchFamily="18" charset="0"/>
              </a:rPr>
              <a:t>LED_1</a:t>
            </a:r>
            <a:r>
              <a:rPr lang="zh-CN" altLang="en-US" b="0" dirty="0" smtClean="0">
                <a:solidFill>
                  <a:schemeClr val="tx1"/>
                </a:solidFill>
                <a:latin typeface="Times New Roman" pitchFamily="18" charset="0"/>
                <a:ea typeface="黑体" pitchFamily="2" charset="-122"/>
                <a:cs typeface="Times New Roman" pitchFamily="18" charset="0"/>
              </a:rPr>
              <a:t>～</a:t>
            </a:r>
            <a:r>
              <a:rPr lang="en-US" altLang="zh-CN" b="0" dirty="0" smtClean="0">
                <a:solidFill>
                  <a:schemeClr val="tx1"/>
                </a:solidFill>
                <a:latin typeface="Times New Roman" pitchFamily="18" charset="0"/>
                <a:ea typeface="黑体" pitchFamily="2" charset="-122"/>
                <a:cs typeface="Times New Roman" pitchFamily="18" charset="0"/>
              </a:rPr>
              <a:t>LED_4</a:t>
            </a:r>
            <a:r>
              <a:rPr lang="zh-CN" altLang="en-US" b="0" dirty="0" smtClean="0">
                <a:solidFill>
                  <a:schemeClr val="tx1"/>
                </a:solidFill>
                <a:latin typeface="Times New Roman" pitchFamily="18" charset="0"/>
                <a:ea typeface="黑体" pitchFamily="2" charset="-122"/>
                <a:cs typeface="Times New Roman" pitchFamily="18" charset="0"/>
              </a:rPr>
              <a:t>分别与</a:t>
            </a:r>
            <a:r>
              <a:rPr lang="en-US" altLang="zh-CN" b="0" dirty="0" smtClean="0">
                <a:solidFill>
                  <a:schemeClr val="tx1"/>
                </a:solidFill>
                <a:latin typeface="Times New Roman" pitchFamily="18" charset="0"/>
                <a:ea typeface="黑体" pitchFamily="2" charset="-122"/>
                <a:cs typeface="Times New Roman" pitchFamily="18" charset="0"/>
              </a:rPr>
              <a:t>GPF7</a:t>
            </a:r>
            <a:r>
              <a:rPr lang="zh-CN" altLang="en-US" b="0" dirty="0" smtClean="0">
                <a:solidFill>
                  <a:schemeClr val="tx1"/>
                </a:solidFill>
                <a:latin typeface="Times New Roman" pitchFamily="18" charset="0"/>
                <a:ea typeface="黑体" pitchFamily="2" charset="-122"/>
                <a:cs typeface="Times New Roman" pitchFamily="18" charset="0"/>
              </a:rPr>
              <a:t>～</a:t>
            </a:r>
            <a:r>
              <a:rPr lang="en-US" altLang="zh-CN" b="0" dirty="0" smtClean="0">
                <a:solidFill>
                  <a:schemeClr val="tx1"/>
                </a:solidFill>
                <a:latin typeface="Times New Roman" pitchFamily="18" charset="0"/>
                <a:ea typeface="黑体" pitchFamily="2" charset="-122"/>
                <a:cs typeface="Times New Roman" pitchFamily="18" charset="0"/>
              </a:rPr>
              <a:t>GPF4</a:t>
            </a:r>
            <a:r>
              <a:rPr lang="zh-CN" altLang="en-US" b="0" dirty="0" smtClean="0">
                <a:solidFill>
                  <a:schemeClr val="tx1"/>
                </a:solidFill>
                <a:latin typeface="Times New Roman" pitchFamily="18" charset="0"/>
                <a:ea typeface="黑体" pitchFamily="2" charset="-122"/>
                <a:cs typeface="Times New Roman" pitchFamily="18" charset="0"/>
              </a:rPr>
              <a:t>相连</a:t>
            </a:r>
          </a:p>
          <a:p>
            <a:pPr lvl="1"/>
            <a:r>
              <a:rPr lang="zh-CN" altLang="en-US" b="0" dirty="0" smtClean="0">
                <a:solidFill>
                  <a:schemeClr val="tx1"/>
                </a:solidFill>
                <a:latin typeface="Times New Roman" pitchFamily="18" charset="0"/>
                <a:ea typeface="黑体" pitchFamily="2" charset="-122"/>
                <a:cs typeface="Times New Roman" pitchFamily="18" charset="0"/>
              </a:rPr>
              <a:t>通过</a:t>
            </a:r>
            <a:r>
              <a:rPr lang="en-US" altLang="zh-CN" b="0" dirty="0" smtClean="0">
                <a:solidFill>
                  <a:schemeClr val="tx1"/>
                </a:solidFill>
                <a:latin typeface="Times New Roman" pitchFamily="18" charset="0"/>
                <a:ea typeface="黑体" pitchFamily="2" charset="-122"/>
                <a:cs typeface="Times New Roman" pitchFamily="18" charset="0"/>
              </a:rPr>
              <a:t>GPF7</a:t>
            </a:r>
            <a:r>
              <a:rPr lang="zh-CN" altLang="en-US" b="0" dirty="0" smtClean="0">
                <a:solidFill>
                  <a:schemeClr val="tx1"/>
                </a:solidFill>
                <a:latin typeface="Times New Roman" pitchFamily="18" charset="0"/>
                <a:ea typeface="黑体" pitchFamily="2" charset="-122"/>
                <a:cs typeface="Times New Roman" pitchFamily="18" charset="0"/>
              </a:rPr>
              <a:t>～</a:t>
            </a:r>
            <a:r>
              <a:rPr lang="en-US" altLang="zh-CN" b="0" dirty="0" smtClean="0">
                <a:solidFill>
                  <a:schemeClr val="tx1"/>
                </a:solidFill>
                <a:latin typeface="Times New Roman" pitchFamily="18" charset="0"/>
                <a:ea typeface="黑体" pitchFamily="2" charset="-122"/>
                <a:cs typeface="Times New Roman" pitchFamily="18" charset="0"/>
              </a:rPr>
              <a:t>GPF4</a:t>
            </a:r>
            <a:r>
              <a:rPr lang="zh-CN" altLang="en-US" b="0" dirty="0" smtClean="0">
                <a:solidFill>
                  <a:schemeClr val="tx1"/>
                </a:solidFill>
                <a:latin typeface="Times New Roman" pitchFamily="18" charset="0"/>
                <a:ea typeface="黑体" pitchFamily="2" charset="-122"/>
                <a:cs typeface="Times New Roman" pitchFamily="18" charset="0"/>
              </a:rPr>
              <a:t>引脚的高低电平来控制发光二极管的亮与灭。</a:t>
            </a:r>
          </a:p>
          <a:p>
            <a:pPr lvl="1"/>
            <a:r>
              <a:rPr lang="zh-CN" altLang="en-US" b="0" dirty="0" smtClean="0">
                <a:solidFill>
                  <a:schemeClr val="tx1"/>
                </a:solidFill>
                <a:latin typeface="Times New Roman" pitchFamily="18" charset="0"/>
                <a:ea typeface="黑体" pitchFamily="2" charset="-122"/>
                <a:cs typeface="Times New Roman" pitchFamily="18" charset="0"/>
              </a:rPr>
              <a:t>当这几个引脚输出高电平的时候发光二极管熄灭，</a:t>
            </a:r>
          </a:p>
          <a:p>
            <a:pPr lvl="1"/>
            <a:r>
              <a:rPr lang="zh-CN" altLang="en-US" b="0" dirty="0" smtClean="0">
                <a:solidFill>
                  <a:schemeClr val="tx1"/>
                </a:solidFill>
                <a:latin typeface="Times New Roman" pitchFamily="18" charset="0"/>
                <a:ea typeface="黑体" pitchFamily="2" charset="-122"/>
                <a:cs typeface="Times New Roman" pitchFamily="18" charset="0"/>
              </a:rPr>
              <a:t>当这几个引脚输出低电平的时候发光二极管点亮。</a:t>
            </a:r>
          </a:p>
        </p:txBody>
      </p:sp>
    </p:spTree>
    <p:extLst>
      <p:ext uri="{BB962C8B-B14F-4D97-AF65-F5344CB8AC3E}">
        <p14:creationId xmlns:p14="http://schemas.microsoft.com/office/powerpoint/2010/main" val="98809064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smtClean="0">
                <a:ea typeface="宋体" charset="-122"/>
              </a:rPr>
              <a:t> </a:t>
            </a:r>
          </a:p>
        </p:txBody>
      </p:sp>
      <p:sp>
        <p:nvSpPr>
          <p:cNvPr id="28676" name="Rectangle 3"/>
          <p:cNvSpPr>
            <a:spLocks noGrp="1" noChangeArrowheads="1"/>
          </p:cNvSpPr>
          <p:nvPr>
            <p:ph type="body" idx="1"/>
          </p:nvPr>
        </p:nvSpPr>
        <p:spPr>
          <a:xfrm>
            <a:off x="344488" y="1009651"/>
            <a:ext cx="8229600" cy="3206750"/>
          </a:xfrm>
        </p:spPr>
        <p:txBody>
          <a:bodyPr/>
          <a:lstStyle/>
          <a:p>
            <a:pPr algn="just">
              <a:lnSpc>
                <a:spcPct val="120000"/>
              </a:lnSpc>
              <a:spcAft>
                <a:spcPts val="1200"/>
              </a:spcAft>
            </a:pPr>
            <a:r>
              <a:rPr lang="zh-CN" altLang="en-US" b="0" dirty="0" smtClean="0">
                <a:solidFill>
                  <a:schemeClr val="tx1"/>
                </a:solidFill>
                <a:latin typeface="Times New Roman" pitchFamily="18" charset="0"/>
                <a:ea typeface="黑体" pitchFamily="2" charset="-122"/>
                <a:cs typeface="Times New Roman" pitchFamily="18" charset="0"/>
              </a:rPr>
              <a:t>寄存器设置</a:t>
            </a:r>
          </a:p>
          <a:p>
            <a:pPr lvl="1" algn="just">
              <a:lnSpc>
                <a:spcPct val="120000"/>
              </a:lnSpc>
              <a:spcAft>
                <a:spcPts val="1200"/>
              </a:spcAft>
            </a:pPr>
            <a:r>
              <a:rPr lang="en-US" altLang="zh-CN" b="0" dirty="0" smtClean="0">
                <a:solidFill>
                  <a:schemeClr val="tx1"/>
                </a:solidFill>
                <a:latin typeface="Times New Roman" pitchFamily="18" charset="0"/>
                <a:ea typeface="黑体" pitchFamily="2" charset="-122"/>
                <a:cs typeface="Times New Roman" pitchFamily="18" charset="0"/>
              </a:rPr>
              <a:t>GPFCON</a:t>
            </a:r>
            <a:r>
              <a:rPr lang="zh-CN" altLang="en-US" b="0" dirty="0" smtClean="0">
                <a:solidFill>
                  <a:schemeClr val="tx1"/>
                </a:solidFill>
                <a:latin typeface="Times New Roman" pitchFamily="18" charset="0"/>
                <a:ea typeface="黑体" pitchFamily="2" charset="-122"/>
                <a:cs typeface="Times New Roman" pitchFamily="18" charset="0"/>
              </a:rPr>
              <a:t>寄存器将</a:t>
            </a:r>
            <a:r>
              <a:rPr lang="en-US" altLang="zh-CN" b="0" dirty="0" smtClean="0">
                <a:solidFill>
                  <a:schemeClr val="tx1"/>
                </a:solidFill>
                <a:latin typeface="Times New Roman" pitchFamily="18" charset="0"/>
                <a:ea typeface="黑体" pitchFamily="2" charset="-122"/>
                <a:cs typeface="Times New Roman" pitchFamily="18" charset="0"/>
              </a:rPr>
              <a:t>GPF4</a:t>
            </a:r>
            <a:r>
              <a:rPr lang="zh-CN" altLang="en-US" b="0" dirty="0" smtClean="0">
                <a:solidFill>
                  <a:schemeClr val="tx1"/>
                </a:solidFill>
                <a:latin typeface="Times New Roman" pitchFamily="18" charset="0"/>
                <a:ea typeface="黑体" pitchFamily="2" charset="-122"/>
                <a:cs typeface="Times New Roman" pitchFamily="18" charset="0"/>
              </a:rPr>
              <a:t>、</a:t>
            </a:r>
            <a:r>
              <a:rPr lang="en-US" altLang="zh-CN" b="0" dirty="0" smtClean="0">
                <a:solidFill>
                  <a:schemeClr val="tx1"/>
                </a:solidFill>
                <a:latin typeface="Times New Roman" pitchFamily="18" charset="0"/>
                <a:ea typeface="黑体" pitchFamily="2" charset="-122"/>
                <a:cs typeface="Times New Roman" pitchFamily="18" charset="0"/>
              </a:rPr>
              <a:t>GPF5</a:t>
            </a:r>
            <a:r>
              <a:rPr lang="zh-CN" altLang="en-US" b="0" dirty="0" smtClean="0">
                <a:solidFill>
                  <a:schemeClr val="tx1"/>
                </a:solidFill>
                <a:latin typeface="Times New Roman" pitchFamily="18" charset="0"/>
                <a:ea typeface="黑体" pitchFamily="2" charset="-122"/>
                <a:cs typeface="Times New Roman" pitchFamily="18" charset="0"/>
              </a:rPr>
              <a:t>、</a:t>
            </a:r>
            <a:r>
              <a:rPr lang="en-US" altLang="zh-CN" b="0" dirty="0" smtClean="0">
                <a:solidFill>
                  <a:schemeClr val="tx1"/>
                </a:solidFill>
                <a:latin typeface="Times New Roman" pitchFamily="18" charset="0"/>
                <a:ea typeface="黑体" pitchFamily="2" charset="-122"/>
                <a:cs typeface="Times New Roman" pitchFamily="18" charset="0"/>
              </a:rPr>
              <a:t>GPF6</a:t>
            </a:r>
            <a:r>
              <a:rPr lang="zh-CN" altLang="en-US" b="0" dirty="0" smtClean="0">
                <a:solidFill>
                  <a:schemeClr val="tx1"/>
                </a:solidFill>
                <a:latin typeface="Times New Roman" pitchFamily="18" charset="0"/>
                <a:ea typeface="黑体" pitchFamily="2" charset="-122"/>
                <a:cs typeface="Times New Roman" pitchFamily="18" charset="0"/>
              </a:rPr>
              <a:t>、</a:t>
            </a:r>
            <a:r>
              <a:rPr lang="en-US" altLang="zh-CN" b="0" dirty="0" smtClean="0">
                <a:solidFill>
                  <a:schemeClr val="tx1"/>
                </a:solidFill>
                <a:latin typeface="Times New Roman" pitchFamily="18" charset="0"/>
                <a:ea typeface="黑体" pitchFamily="2" charset="-122"/>
                <a:cs typeface="Times New Roman" pitchFamily="18" charset="0"/>
              </a:rPr>
              <a:t>GPF7</a:t>
            </a:r>
            <a:r>
              <a:rPr lang="zh-CN" altLang="en-US" b="0" dirty="0" smtClean="0">
                <a:solidFill>
                  <a:schemeClr val="tx1"/>
                </a:solidFill>
                <a:latin typeface="Times New Roman" pitchFamily="18" charset="0"/>
                <a:ea typeface="黑体" pitchFamily="2" charset="-122"/>
                <a:cs typeface="Times New Roman" pitchFamily="18" charset="0"/>
              </a:rPr>
              <a:t>设置为输出属性。</a:t>
            </a:r>
          </a:p>
          <a:p>
            <a:pPr lvl="1" algn="just">
              <a:lnSpc>
                <a:spcPct val="120000"/>
              </a:lnSpc>
              <a:spcAft>
                <a:spcPts val="1200"/>
              </a:spcAft>
            </a:pPr>
            <a:r>
              <a:rPr lang="zh-CN" altLang="en-US" b="0" dirty="0" smtClean="0">
                <a:solidFill>
                  <a:schemeClr val="tx1"/>
                </a:solidFill>
                <a:latin typeface="Times New Roman" pitchFamily="18" charset="0"/>
                <a:ea typeface="黑体" pitchFamily="2" charset="-122"/>
                <a:cs typeface="Times New Roman" pitchFamily="18" charset="0"/>
              </a:rPr>
              <a:t>通过设置</a:t>
            </a:r>
            <a:r>
              <a:rPr lang="en-US" altLang="zh-CN" b="0" dirty="0" smtClean="0">
                <a:solidFill>
                  <a:schemeClr val="tx1"/>
                </a:solidFill>
                <a:latin typeface="Times New Roman" pitchFamily="18" charset="0"/>
                <a:ea typeface="黑体" pitchFamily="2" charset="-122"/>
                <a:cs typeface="Times New Roman" pitchFamily="18" charset="0"/>
              </a:rPr>
              <a:t>GPFDAT</a:t>
            </a:r>
            <a:r>
              <a:rPr lang="zh-CN" altLang="en-US" b="0" dirty="0" smtClean="0">
                <a:solidFill>
                  <a:schemeClr val="tx1"/>
                </a:solidFill>
                <a:latin typeface="Times New Roman" pitchFamily="18" charset="0"/>
                <a:ea typeface="黑体" pitchFamily="2" charset="-122"/>
                <a:cs typeface="Times New Roman" pitchFamily="18" charset="0"/>
              </a:rPr>
              <a:t>寄存器实现点亮与熄灭</a:t>
            </a:r>
            <a:r>
              <a:rPr lang="en-US" altLang="zh-CN" b="0" dirty="0" smtClean="0">
                <a:solidFill>
                  <a:schemeClr val="tx1"/>
                </a:solidFill>
                <a:latin typeface="Times New Roman" pitchFamily="18" charset="0"/>
                <a:ea typeface="黑体" pitchFamily="2" charset="-122"/>
                <a:cs typeface="Times New Roman" pitchFamily="18" charset="0"/>
              </a:rPr>
              <a:t>LED</a:t>
            </a:r>
            <a:r>
              <a:rPr lang="zh-CN" altLang="en-US" b="0" dirty="0" smtClean="0">
                <a:solidFill>
                  <a:schemeClr val="tx1"/>
                </a:solidFill>
                <a:latin typeface="Times New Roman" pitchFamily="18" charset="0"/>
                <a:ea typeface="黑体" pitchFamily="2" charset="-122"/>
                <a:cs typeface="Times New Roman" pitchFamily="18" charset="0"/>
              </a:rPr>
              <a:t>。配置为“</a:t>
            </a:r>
            <a:r>
              <a:rPr lang="en-US" altLang="zh-CN" b="0" dirty="0" smtClean="0">
                <a:solidFill>
                  <a:schemeClr val="tx1"/>
                </a:solidFill>
                <a:latin typeface="Times New Roman" pitchFamily="18" charset="0"/>
                <a:ea typeface="黑体" pitchFamily="2" charset="-122"/>
                <a:cs typeface="Times New Roman" pitchFamily="18" charset="0"/>
              </a:rPr>
              <a:t>0”</a:t>
            </a:r>
            <a:r>
              <a:rPr lang="zh-CN" altLang="en-US" b="0" dirty="0" smtClean="0">
                <a:solidFill>
                  <a:schemeClr val="tx1"/>
                </a:solidFill>
                <a:latin typeface="Times New Roman" pitchFamily="18" charset="0"/>
                <a:ea typeface="黑体" pitchFamily="2" charset="-122"/>
                <a:cs typeface="Times New Roman" pitchFamily="18" charset="0"/>
              </a:rPr>
              <a:t>－点亮，配置“</a:t>
            </a:r>
            <a:r>
              <a:rPr lang="en-US" altLang="zh-CN" b="0" dirty="0" smtClean="0">
                <a:solidFill>
                  <a:schemeClr val="tx1"/>
                </a:solidFill>
                <a:latin typeface="Times New Roman" pitchFamily="18" charset="0"/>
                <a:ea typeface="黑体" pitchFamily="2" charset="-122"/>
                <a:cs typeface="Times New Roman" pitchFamily="18" charset="0"/>
              </a:rPr>
              <a:t>1”</a:t>
            </a:r>
            <a:r>
              <a:rPr lang="zh-CN" altLang="en-US" b="0" dirty="0" smtClean="0">
                <a:solidFill>
                  <a:schemeClr val="tx1"/>
                </a:solidFill>
                <a:latin typeface="Times New Roman" pitchFamily="18" charset="0"/>
                <a:ea typeface="黑体" pitchFamily="2" charset="-122"/>
                <a:cs typeface="Times New Roman" pitchFamily="18" charset="0"/>
              </a:rPr>
              <a:t>－关闭</a:t>
            </a:r>
            <a:r>
              <a:rPr lang="en-US" altLang="zh-CN" b="0" dirty="0" smtClean="0">
                <a:solidFill>
                  <a:schemeClr val="tx1"/>
                </a:solidFill>
                <a:latin typeface="Times New Roman" pitchFamily="18" charset="0"/>
                <a:ea typeface="黑体" pitchFamily="2" charset="-122"/>
                <a:cs typeface="Times New Roman" pitchFamily="18" charset="0"/>
              </a:rPr>
              <a:t>4</a:t>
            </a:r>
            <a:r>
              <a:rPr lang="zh-CN" altLang="en-US" b="0" dirty="0" smtClean="0">
                <a:solidFill>
                  <a:schemeClr val="tx1"/>
                </a:solidFill>
                <a:latin typeface="Times New Roman" pitchFamily="18" charset="0"/>
                <a:ea typeface="黑体" pitchFamily="2" charset="-122"/>
                <a:cs typeface="Times New Roman" pitchFamily="18" charset="0"/>
              </a:rPr>
              <a:t>。</a:t>
            </a:r>
          </a:p>
          <a:p>
            <a:pPr lvl="1" algn="just">
              <a:lnSpc>
                <a:spcPct val="120000"/>
              </a:lnSpc>
              <a:spcAft>
                <a:spcPts val="1200"/>
              </a:spcAft>
            </a:pPr>
            <a:r>
              <a:rPr lang="zh-CN" altLang="en-US" b="0" dirty="0" smtClean="0">
                <a:solidFill>
                  <a:schemeClr val="tx1"/>
                </a:solidFill>
                <a:latin typeface="Times New Roman" pitchFamily="18" charset="0"/>
                <a:ea typeface="黑体" pitchFamily="2" charset="-122"/>
                <a:cs typeface="Times New Roman" pitchFamily="18" charset="0"/>
              </a:rPr>
              <a:t>对于本例来说，</a:t>
            </a:r>
            <a:r>
              <a:rPr lang="en-US" altLang="zh-CN" b="0" dirty="0" smtClean="0">
                <a:solidFill>
                  <a:schemeClr val="tx1"/>
                </a:solidFill>
                <a:latin typeface="Times New Roman" pitchFamily="18" charset="0"/>
                <a:ea typeface="黑体" pitchFamily="2" charset="-122"/>
                <a:cs typeface="Times New Roman" pitchFamily="18" charset="0"/>
              </a:rPr>
              <a:t>GPFUP</a:t>
            </a:r>
            <a:r>
              <a:rPr lang="zh-CN" altLang="en-US" b="0" dirty="0" smtClean="0">
                <a:solidFill>
                  <a:schemeClr val="tx1"/>
                </a:solidFill>
                <a:latin typeface="Times New Roman" pitchFamily="18" charset="0"/>
                <a:ea typeface="黑体" pitchFamily="2" charset="-122"/>
                <a:cs typeface="Times New Roman" pitchFamily="18" charset="0"/>
              </a:rPr>
              <a:t>可以不用设置。</a:t>
            </a:r>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4303712"/>
            <a:ext cx="8525483"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2998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idx="1"/>
          </p:nvPr>
        </p:nvSpPr>
        <p:spPr>
          <a:xfrm>
            <a:off x="457200" y="1122362"/>
            <a:ext cx="8229600" cy="5126037"/>
          </a:xfrm>
        </p:spPr>
        <p:txBody>
          <a:bodyPr/>
          <a:lstStyle/>
          <a:p>
            <a:pPr>
              <a:spcAft>
                <a:spcPts val="1800"/>
              </a:spcAft>
            </a:pPr>
            <a:r>
              <a:rPr lang="zh-CN" altLang="en-US" b="0" dirty="0" smtClean="0">
                <a:solidFill>
                  <a:schemeClr val="tx1"/>
                </a:solidFill>
                <a:latin typeface="Times New Roman" pitchFamily="18" charset="0"/>
                <a:ea typeface="黑体" pitchFamily="2" charset="-122"/>
                <a:cs typeface="Times New Roman" pitchFamily="18" charset="0"/>
              </a:rPr>
              <a:t>程序的编写</a:t>
            </a:r>
          </a:p>
          <a:p>
            <a:pPr marL="406400" lvl="1" indent="0">
              <a:lnSpc>
                <a:spcPct val="150000"/>
              </a:lnSpc>
              <a:buNone/>
            </a:pPr>
            <a:r>
              <a:rPr lang="en-US" altLang="zh-CN" b="0" dirty="0" smtClean="0">
                <a:solidFill>
                  <a:schemeClr val="tx1"/>
                </a:solidFill>
                <a:latin typeface="Times New Roman" pitchFamily="18" charset="0"/>
                <a:ea typeface="黑体" pitchFamily="2" charset="-122"/>
                <a:cs typeface="Times New Roman" pitchFamily="18" charset="0"/>
              </a:rPr>
              <a:t>1</a:t>
            </a:r>
            <a:r>
              <a:rPr lang="zh-CN" altLang="en-US" b="0" dirty="0" smtClean="0">
                <a:solidFill>
                  <a:schemeClr val="tx1"/>
                </a:solidFill>
                <a:latin typeface="Times New Roman" pitchFamily="18" charset="0"/>
                <a:ea typeface="黑体" pitchFamily="2" charset="-122"/>
                <a:cs typeface="Times New Roman" pitchFamily="18" charset="0"/>
              </a:rPr>
              <a:t>、相关寄存器定义</a:t>
            </a:r>
          </a:p>
          <a:p>
            <a:pPr marL="814388" lvl="2" indent="0">
              <a:lnSpc>
                <a:spcPct val="150000"/>
              </a:lnSpc>
              <a:buNone/>
            </a:pPr>
            <a:r>
              <a:rPr lang="en-US" altLang="zh-CN" sz="2000" b="0" dirty="0" smtClean="0">
                <a:solidFill>
                  <a:schemeClr val="tx1"/>
                </a:solidFill>
                <a:latin typeface="Times New Roman" pitchFamily="18" charset="0"/>
                <a:ea typeface="黑体" pitchFamily="2" charset="-122"/>
                <a:cs typeface="Times New Roman" pitchFamily="18" charset="0"/>
              </a:rPr>
              <a:t>#define </a:t>
            </a:r>
            <a:r>
              <a:rPr lang="en-US" altLang="zh-CN" sz="2000" b="0" dirty="0" err="1" smtClean="0">
                <a:solidFill>
                  <a:schemeClr val="tx1"/>
                </a:solidFill>
                <a:latin typeface="Times New Roman" pitchFamily="18" charset="0"/>
                <a:ea typeface="黑体" pitchFamily="2" charset="-122"/>
                <a:cs typeface="Times New Roman" pitchFamily="18" charset="0"/>
              </a:rPr>
              <a:t>rGPFCON</a:t>
            </a:r>
            <a:r>
              <a:rPr lang="en-US" altLang="zh-CN" sz="2000" b="0" dirty="0" smtClean="0">
                <a:solidFill>
                  <a:schemeClr val="tx1"/>
                </a:solidFill>
                <a:latin typeface="Times New Roman" pitchFamily="18" charset="0"/>
                <a:ea typeface="黑体" pitchFamily="2" charset="-122"/>
                <a:cs typeface="Times New Roman" pitchFamily="18" charset="0"/>
              </a:rPr>
              <a:t>    (*(volatile unsigned *)0x56000050) </a:t>
            </a:r>
          </a:p>
          <a:p>
            <a:pPr marL="814388" lvl="2" indent="0">
              <a:lnSpc>
                <a:spcPct val="150000"/>
              </a:lnSpc>
              <a:buNone/>
            </a:pPr>
            <a:r>
              <a:rPr lang="en-US" altLang="zh-CN" sz="2000" b="0" dirty="0" smtClean="0">
                <a:solidFill>
                  <a:schemeClr val="tx1"/>
                </a:solidFill>
                <a:latin typeface="Times New Roman" pitchFamily="18" charset="0"/>
                <a:ea typeface="黑体" pitchFamily="2" charset="-122"/>
                <a:cs typeface="Times New Roman" pitchFamily="18" charset="0"/>
              </a:rPr>
              <a:t>                                  //</a:t>
            </a:r>
            <a:r>
              <a:rPr lang="zh-CN" altLang="en-US" sz="2000" b="0" dirty="0" smtClean="0">
                <a:solidFill>
                  <a:schemeClr val="tx1"/>
                </a:solidFill>
                <a:latin typeface="Times New Roman" pitchFamily="18" charset="0"/>
                <a:ea typeface="黑体" pitchFamily="2" charset="-122"/>
                <a:cs typeface="Times New Roman" pitchFamily="18" charset="0"/>
              </a:rPr>
              <a:t>端口</a:t>
            </a:r>
            <a:r>
              <a:rPr lang="en-US" altLang="zh-CN" sz="2000" b="0" dirty="0" smtClean="0">
                <a:solidFill>
                  <a:schemeClr val="tx1"/>
                </a:solidFill>
                <a:latin typeface="Times New Roman" pitchFamily="18" charset="0"/>
                <a:ea typeface="黑体" pitchFamily="2" charset="-122"/>
                <a:cs typeface="Times New Roman" pitchFamily="18" charset="0"/>
              </a:rPr>
              <a:t>F</a:t>
            </a:r>
            <a:r>
              <a:rPr lang="zh-CN" altLang="en-US" sz="2000" b="0" dirty="0" smtClean="0">
                <a:solidFill>
                  <a:schemeClr val="tx1"/>
                </a:solidFill>
                <a:latin typeface="Times New Roman" pitchFamily="18" charset="0"/>
                <a:ea typeface="黑体" pitchFamily="2" charset="-122"/>
                <a:cs typeface="Times New Roman" pitchFamily="18" charset="0"/>
              </a:rPr>
              <a:t>的控制寄存器</a:t>
            </a:r>
          </a:p>
          <a:p>
            <a:pPr marL="814388" lvl="2" indent="0">
              <a:lnSpc>
                <a:spcPct val="150000"/>
              </a:lnSpc>
              <a:buNone/>
            </a:pPr>
            <a:r>
              <a:rPr lang="en-US" altLang="zh-CN" sz="2000" b="0" dirty="0" smtClean="0">
                <a:solidFill>
                  <a:schemeClr val="tx1"/>
                </a:solidFill>
                <a:latin typeface="Times New Roman" pitchFamily="18" charset="0"/>
                <a:ea typeface="黑体" pitchFamily="2" charset="-122"/>
                <a:cs typeface="Times New Roman" pitchFamily="18" charset="0"/>
              </a:rPr>
              <a:t>#define </a:t>
            </a:r>
            <a:r>
              <a:rPr lang="en-US" altLang="zh-CN" sz="2000" b="0" dirty="0" err="1" smtClean="0">
                <a:solidFill>
                  <a:schemeClr val="tx1"/>
                </a:solidFill>
                <a:latin typeface="Times New Roman" pitchFamily="18" charset="0"/>
                <a:ea typeface="黑体" pitchFamily="2" charset="-122"/>
                <a:cs typeface="Times New Roman" pitchFamily="18" charset="0"/>
              </a:rPr>
              <a:t>rGPFDAT</a:t>
            </a:r>
            <a:r>
              <a:rPr lang="en-US" altLang="zh-CN" sz="2000" b="0" dirty="0" smtClean="0">
                <a:solidFill>
                  <a:schemeClr val="tx1"/>
                </a:solidFill>
                <a:latin typeface="Times New Roman" pitchFamily="18" charset="0"/>
                <a:ea typeface="黑体" pitchFamily="2" charset="-122"/>
                <a:cs typeface="Times New Roman" pitchFamily="18" charset="0"/>
              </a:rPr>
              <a:t>    (*(volatile unsigned *)0x56000054) </a:t>
            </a:r>
          </a:p>
          <a:p>
            <a:pPr marL="814388" lvl="2" indent="0">
              <a:lnSpc>
                <a:spcPct val="150000"/>
              </a:lnSpc>
              <a:buNone/>
            </a:pPr>
            <a:r>
              <a:rPr lang="en-US" altLang="zh-CN" sz="2000" b="0" dirty="0" smtClean="0">
                <a:solidFill>
                  <a:schemeClr val="tx1"/>
                </a:solidFill>
                <a:latin typeface="Times New Roman" pitchFamily="18" charset="0"/>
                <a:ea typeface="黑体" pitchFamily="2" charset="-122"/>
                <a:cs typeface="Times New Roman" pitchFamily="18" charset="0"/>
              </a:rPr>
              <a:t>                                  //</a:t>
            </a:r>
            <a:r>
              <a:rPr lang="zh-CN" altLang="en-US" sz="2000" b="0" dirty="0" smtClean="0">
                <a:solidFill>
                  <a:schemeClr val="tx1"/>
                </a:solidFill>
                <a:latin typeface="Times New Roman" pitchFamily="18" charset="0"/>
                <a:ea typeface="黑体" pitchFamily="2" charset="-122"/>
                <a:cs typeface="Times New Roman" pitchFamily="18" charset="0"/>
              </a:rPr>
              <a:t>端口</a:t>
            </a:r>
            <a:r>
              <a:rPr lang="en-US" altLang="zh-CN" sz="2000" b="0" dirty="0" smtClean="0">
                <a:solidFill>
                  <a:schemeClr val="tx1"/>
                </a:solidFill>
                <a:latin typeface="Times New Roman" pitchFamily="18" charset="0"/>
                <a:ea typeface="黑体" pitchFamily="2" charset="-122"/>
                <a:cs typeface="Times New Roman" pitchFamily="18" charset="0"/>
              </a:rPr>
              <a:t>F</a:t>
            </a:r>
            <a:r>
              <a:rPr lang="zh-CN" altLang="en-US" sz="2000" b="0" dirty="0" smtClean="0">
                <a:solidFill>
                  <a:schemeClr val="tx1"/>
                </a:solidFill>
                <a:latin typeface="Times New Roman" pitchFamily="18" charset="0"/>
                <a:ea typeface="黑体" pitchFamily="2" charset="-122"/>
                <a:cs typeface="Times New Roman" pitchFamily="18" charset="0"/>
              </a:rPr>
              <a:t>的数据寄存器</a:t>
            </a:r>
          </a:p>
          <a:p>
            <a:pPr marL="814388" lvl="2" indent="0">
              <a:lnSpc>
                <a:spcPct val="150000"/>
              </a:lnSpc>
              <a:buNone/>
            </a:pPr>
            <a:r>
              <a:rPr lang="en-US" altLang="zh-CN" sz="2000" b="0" dirty="0" smtClean="0">
                <a:solidFill>
                  <a:schemeClr val="tx1"/>
                </a:solidFill>
                <a:latin typeface="Times New Roman" pitchFamily="18" charset="0"/>
                <a:ea typeface="黑体" pitchFamily="2" charset="-122"/>
                <a:cs typeface="Times New Roman" pitchFamily="18" charset="0"/>
              </a:rPr>
              <a:t>#define </a:t>
            </a:r>
            <a:r>
              <a:rPr lang="en-US" altLang="zh-CN" sz="2000" b="0" dirty="0" err="1" smtClean="0">
                <a:solidFill>
                  <a:schemeClr val="tx1"/>
                </a:solidFill>
                <a:latin typeface="Times New Roman" pitchFamily="18" charset="0"/>
                <a:ea typeface="黑体" pitchFamily="2" charset="-122"/>
                <a:cs typeface="Times New Roman" pitchFamily="18" charset="0"/>
              </a:rPr>
              <a:t>rGPFUP</a:t>
            </a:r>
            <a:r>
              <a:rPr lang="en-US" altLang="zh-CN" sz="2000" b="0" dirty="0" smtClean="0">
                <a:solidFill>
                  <a:schemeClr val="tx1"/>
                </a:solidFill>
                <a:latin typeface="Times New Roman" pitchFamily="18" charset="0"/>
                <a:ea typeface="黑体" pitchFamily="2" charset="-122"/>
                <a:cs typeface="Times New Roman" pitchFamily="18" charset="0"/>
              </a:rPr>
              <a:t>       (*(volatile unsigned *)0x56000058) </a:t>
            </a:r>
          </a:p>
          <a:p>
            <a:pPr marL="814388" lvl="2" indent="0">
              <a:lnSpc>
                <a:spcPct val="150000"/>
              </a:lnSpc>
              <a:buNone/>
            </a:pPr>
            <a:r>
              <a:rPr lang="en-US" altLang="zh-CN" sz="2000" b="0" dirty="0" smtClean="0">
                <a:solidFill>
                  <a:schemeClr val="tx1"/>
                </a:solidFill>
                <a:latin typeface="Times New Roman" pitchFamily="18" charset="0"/>
                <a:ea typeface="黑体" pitchFamily="2" charset="-122"/>
                <a:cs typeface="Times New Roman" pitchFamily="18" charset="0"/>
              </a:rPr>
              <a:t>                                  //</a:t>
            </a:r>
            <a:r>
              <a:rPr lang="zh-CN" altLang="en-US" sz="2000" b="0" dirty="0" smtClean="0">
                <a:solidFill>
                  <a:schemeClr val="tx1"/>
                </a:solidFill>
                <a:latin typeface="Times New Roman" pitchFamily="18" charset="0"/>
                <a:ea typeface="黑体" pitchFamily="2" charset="-122"/>
                <a:cs typeface="Times New Roman" pitchFamily="18" charset="0"/>
              </a:rPr>
              <a:t>端口</a:t>
            </a:r>
            <a:r>
              <a:rPr lang="en-US" altLang="zh-CN" sz="2000" b="0" dirty="0" smtClean="0">
                <a:solidFill>
                  <a:schemeClr val="tx1"/>
                </a:solidFill>
                <a:latin typeface="Times New Roman" pitchFamily="18" charset="0"/>
                <a:ea typeface="黑体" pitchFamily="2" charset="-122"/>
                <a:cs typeface="Times New Roman" pitchFamily="18" charset="0"/>
              </a:rPr>
              <a:t>F</a:t>
            </a:r>
            <a:r>
              <a:rPr lang="zh-CN" altLang="en-US" sz="2000" b="0" dirty="0" smtClean="0">
                <a:solidFill>
                  <a:schemeClr val="tx1"/>
                </a:solidFill>
                <a:latin typeface="Times New Roman" pitchFamily="18" charset="0"/>
                <a:ea typeface="黑体" pitchFamily="2" charset="-122"/>
                <a:cs typeface="Times New Roman" pitchFamily="18" charset="0"/>
              </a:rPr>
              <a:t>的上拉控制寄存器</a:t>
            </a:r>
          </a:p>
        </p:txBody>
      </p:sp>
    </p:spTree>
    <p:extLst>
      <p:ext uri="{BB962C8B-B14F-4D97-AF65-F5344CB8AC3E}">
        <p14:creationId xmlns:p14="http://schemas.microsoft.com/office/powerpoint/2010/main" val="410600210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zh-CN" altLang="en-US" smtClean="0">
                <a:ea typeface="宋体" charset="-122"/>
              </a:rPr>
              <a:t> </a:t>
            </a:r>
          </a:p>
        </p:txBody>
      </p:sp>
      <p:sp>
        <p:nvSpPr>
          <p:cNvPr id="30724" name="Rectangle 3"/>
          <p:cNvSpPr>
            <a:spLocks noGrp="1" noChangeArrowheads="1"/>
          </p:cNvSpPr>
          <p:nvPr>
            <p:ph type="body" idx="1"/>
          </p:nvPr>
        </p:nvSpPr>
        <p:spPr>
          <a:xfrm>
            <a:off x="457200" y="1185862"/>
            <a:ext cx="8229600" cy="5126037"/>
          </a:xfrm>
        </p:spPr>
        <p:txBody>
          <a:bodyPr/>
          <a:lstStyle/>
          <a:p>
            <a:pPr marL="406400" lvl="1" indent="0">
              <a:buNone/>
            </a:pPr>
            <a:r>
              <a:rPr lang="en-US" altLang="zh-CN" b="0" dirty="0" smtClean="0">
                <a:solidFill>
                  <a:schemeClr val="tx1"/>
                </a:solidFill>
                <a:latin typeface="Times New Roman" pitchFamily="18" charset="0"/>
                <a:ea typeface="黑体" pitchFamily="2" charset="-122"/>
                <a:cs typeface="Times New Roman" pitchFamily="18" charset="0"/>
              </a:rPr>
              <a:t>2</a:t>
            </a:r>
            <a:r>
              <a:rPr lang="zh-CN" altLang="en-US" b="0" dirty="0" smtClean="0">
                <a:solidFill>
                  <a:schemeClr val="tx1"/>
                </a:solidFill>
                <a:latin typeface="Times New Roman" pitchFamily="18" charset="0"/>
                <a:ea typeface="黑体" pitchFamily="2" charset="-122"/>
                <a:cs typeface="Times New Roman" pitchFamily="18" charset="0"/>
              </a:rPr>
              <a:t>、端口初始化</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void </a:t>
            </a:r>
            <a:r>
              <a:rPr lang="en-US" altLang="zh-CN" b="0" dirty="0" err="1" smtClean="0">
                <a:solidFill>
                  <a:schemeClr val="tx1"/>
                </a:solidFill>
                <a:latin typeface="Times New Roman" pitchFamily="18" charset="0"/>
                <a:ea typeface="黑体" pitchFamily="2" charset="-122"/>
                <a:cs typeface="Times New Roman" pitchFamily="18" charset="0"/>
              </a:rPr>
              <a:t>port_init</a:t>
            </a:r>
            <a:r>
              <a:rPr lang="en-US" altLang="zh-CN" b="0" dirty="0" smtClean="0">
                <a:solidFill>
                  <a:schemeClr val="tx1"/>
                </a:solidFill>
                <a:latin typeface="Times New Roman" pitchFamily="18" charset="0"/>
                <a:ea typeface="黑体" pitchFamily="2" charset="-122"/>
                <a:cs typeface="Times New Roman" pitchFamily="18" charset="0"/>
              </a:rPr>
              <a:t>(void)</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PORT F GROUP</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a:t>
            </a:r>
            <a:r>
              <a:rPr lang="zh-CN" altLang="en-US" sz="1600" b="0" dirty="0" smtClean="0">
                <a:solidFill>
                  <a:schemeClr val="tx1"/>
                </a:solidFill>
                <a:latin typeface="Times New Roman" pitchFamily="18" charset="0"/>
                <a:ea typeface="黑体" pitchFamily="2" charset="-122"/>
                <a:cs typeface="Times New Roman" pitchFamily="18" charset="0"/>
              </a:rPr>
              <a:t>端口</a:t>
            </a:r>
            <a:r>
              <a:rPr lang="en-US" altLang="zh-CN" sz="1600" b="0" dirty="0" smtClean="0">
                <a:solidFill>
                  <a:schemeClr val="tx1"/>
                </a:solidFill>
                <a:latin typeface="Times New Roman" pitchFamily="18" charset="0"/>
                <a:ea typeface="黑体" pitchFamily="2" charset="-122"/>
                <a:cs typeface="Times New Roman" pitchFamily="18" charset="0"/>
              </a:rPr>
              <a:t>:  GPF7    GPF6   GPF5    GPF4    GPF3     GPF2       GPF1     GPF0</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a:t>
            </a:r>
            <a:r>
              <a:rPr lang="zh-CN" altLang="en-US" sz="1600" b="0" dirty="0" smtClean="0">
                <a:solidFill>
                  <a:schemeClr val="tx1"/>
                </a:solidFill>
                <a:latin typeface="Times New Roman" pitchFamily="18" charset="0"/>
                <a:ea typeface="黑体" pitchFamily="2" charset="-122"/>
                <a:cs typeface="Times New Roman" pitchFamily="18" charset="0"/>
              </a:rPr>
              <a:t>信号</a:t>
            </a:r>
            <a:r>
              <a:rPr lang="en-US" altLang="zh-CN" sz="1600" b="0" dirty="0" smtClean="0">
                <a:solidFill>
                  <a:schemeClr val="tx1"/>
                </a:solidFill>
                <a:latin typeface="Times New Roman" pitchFamily="18" charset="0"/>
                <a:ea typeface="黑体" pitchFamily="2" charset="-122"/>
                <a:cs typeface="Times New Roman" pitchFamily="18" charset="0"/>
              </a:rPr>
              <a:t>:  LED_1 LED_2 LED_3 LED_4 PS2_INT CPLD_INT1 KEY_INT BUT_INT1</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a:t>
            </a:r>
            <a:r>
              <a:rPr lang="zh-CN" altLang="en-US" sz="1600" b="0" dirty="0" smtClean="0">
                <a:solidFill>
                  <a:schemeClr val="tx1"/>
                </a:solidFill>
                <a:latin typeface="Times New Roman" pitchFamily="18" charset="0"/>
                <a:ea typeface="黑体" pitchFamily="2" charset="-122"/>
                <a:cs typeface="Times New Roman" pitchFamily="18" charset="0"/>
              </a:rPr>
              <a:t>设置属性</a:t>
            </a:r>
            <a:r>
              <a:rPr lang="en-US" altLang="zh-CN" sz="1600" b="0" dirty="0" smtClean="0">
                <a:solidFill>
                  <a:schemeClr val="tx1"/>
                </a:solidFill>
                <a:latin typeface="Times New Roman" pitchFamily="18" charset="0"/>
                <a:ea typeface="黑体" pitchFamily="2" charset="-122"/>
                <a:cs typeface="Times New Roman" pitchFamily="18" charset="0"/>
              </a:rPr>
              <a:t>: Output </a:t>
            </a:r>
            <a:r>
              <a:rPr lang="en-US" altLang="zh-CN" sz="1600" b="0" dirty="0" err="1" smtClean="0">
                <a:solidFill>
                  <a:schemeClr val="tx1"/>
                </a:solidFill>
                <a:latin typeface="Times New Roman" pitchFamily="18" charset="0"/>
                <a:ea typeface="黑体" pitchFamily="2" charset="-122"/>
                <a:cs typeface="Times New Roman" pitchFamily="18" charset="0"/>
              </a:rPr>
              <a:t>Output</a:t>
            </a: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Output</a:t>
            </a: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Output</a:t>
            </a:r>
            <a:r>
              <a:rPr lang="en-US" altLang="zh-CN" sz="1600" b="0" dirty="0" smtClean="0">
                <a:solidFill>
                  <a:schemeClr val="tx1"/>
                </a:solidFill>
                <a:latin typeface="Times New Roman" pitchFamily="18" charset="0"/>
                <a:ea typeface="黑体" pitchFamily="2" charset="-122"/>
                <a:cs typeface="Times New Roman" pitchFamily="18" charset="0"/>
              </a:rPr>
              <a:t>  EINT3   EINT2      EINT1   EINT0</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a:t>
            </a:r>
            <a:r>
              <a:rPr lang="zh-CN" altLang="en-US" sz="1600" b="0" dirty="0" smtClean="0">
                <a:solidFill>
                  <a:schemeClr val="tx1"/>
                </a:solidFill>
                <a:latin typeface="Times New Roman" pitchFamily="18" charset="0"/>
                <a:ea typeface="黑体" pitchFamily="2" charset="-122"/>
                <a:cs typeface="Times New Roman" pitchFamily="18" charset="0"/>
              </a:rPr>
              <a:t>二进制值</a:t>
            </a:r>
            <a:r>
              <a:rPr lang="en-US" altLang="zh-CN" sz="1600" b="0" dirty="0" smtClean="0">
                <a:solidFill>
                  <a:schemeClr val="tx1"/>
                </a:solidFill>
                <a:latin typeface="Times New Roman" pitchFamily="18" charset="0"/>
                <a:ea typeface="黑体" pitchFamily="2" charset="-122"/>
                <a:cs typeface="Times New Roman" pitchFamily="18" charset="0"/>
              </a:rPr>
              <a:t>: 01       01,    01      01,      10      10,         10       10</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    </a:t>
            </a:r>
            <a:r>
              <a:rPr lang="en-US" altLang="zh-CN" b="0" dirty="0" err="1" smtClean="0">
                <a:solidFill>
                  <a:schemeClr val="tx1"/>
                </a:solidFill>
                <a:latin typeface="Times New Roman" pitchFamily="18" charset="0"/>
                <a:ea typeface="黑体" pitchFamily="2" charset="-122"/>
                <a:cs typeface="Times New Roman" pitchFamily="18" charset="0"/>
              </a:rPr>
              <a:t>rGPFCON</a:t>
            </a:r>
            <a:r>
              <a:rPr lang="en-US" altLang="zh-CN" b="0" dirty="0" smtClean="0">
                <a:solidFill>
                  <a:schemeClr val="tx1"/>
                </a:solidFill>
                <a:latin typeface="Times New Roman" pitchFamily="18" charset="0"/>
                <a:ea typeface="黑体" pitchFamily="2" charset="-122"/>
                <a:cs typeface="Times New Roman" pitchFamily="18" charset="0"/>
              </a:rPr>
              <a:t> = 0x55aa;</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    </a:t>
            </a:r>
            <a:r>
              <a:rPr lang="en-US" altLang="zh-CN" b="0" dirty="0" err="1" smtClean="0">
                <a:solidFill>
                  <a:schemeClr val="tx1"/>
                </a:solidFill>
                <a:latin typeface="Times New Roman" pitchFamily="18" charset="0"/>
                <a:ea typeface="黑体" pitchFamily="2" charset="-122"/>
                <a:cs typeface="Times New Roman" pitchFamily="18" charset="0"/>
              </a:rPr>
              <a:t>rGPFUP</a:t>
            </a:r>
            <a:r>
              <a:rPr lang="en-US" altLang="zh-CN" b="0" dirty="0" smtClean="0">
                <a:solidFill>
                  <a:schemeClr val="tx1"/>
                </a:solidFill>
                <a:latin typeface="Times New Roman" pitchFamily="18" charset="0"/>
                <a:ea typeface="黑体" pitchFamily="2" charset="-122"/>
                <a:cs typeface="Times New Roman" pitchFamily="18" charset="0"/>
              </a:rPr>
              <a:t>  = 0xff;     // GPF</a:t>
            </a:r>
            <a:r>
              <a:rPr lang="zh-CN" altLang="en-US" b="0" dirty="0" smtClean="0">
                <a:solidFill>
                  <a:schemeClr val="tx1"/>
                </a:solidFill>
                <a:latin typeface="Times New Roman" pitchFamily="18" charset="0"/>
                <a:ea typeface="黑体" pitchFamily="2" charset="-122"/>
                <a:cs typeface="Times New Roman" pitchFamily="18" charset="0"/>
              </a:rPr>
              <a:t>所有端口都不加上拉电阻</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a:t>
            </a:r>
          </a:p>
        </p:txBody>
      </p:sp>
    </p:spTree>
    <p:extLst>
      <p:ext uri="{BB962C8B-B14F-4D97-AF65-F5344CB8AC3E}">
        <p14:creationId xmlns:p14="http://schemas.microsoft.com/office/powerpoint/2010/main" val="1591045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body" idx="1"/>
          </p:nvPr>
        </p:nvSpPr>
        <p:spPr>
          <a:xfrm>
            <a:off x="457200" y="1128713"/>
            <a:ext cx="8382000" cy="2566987"/>
          </a:xfrm>
        </p:spPr>
        <p:txBody>
          <a:bodyPr/>
          <a:lstStyle/>
          <a:p>
            <a:pPr>
              <a:buFontTx/>
              <a:buNone/>
              <a:defRPr/>
            </a:pPr>
            <a:endParaRPr lang="en-US" altLang="zh-CN" sz="2800" b="1" dirty="0" smtClean="0">
              <a:ea typeface="华文中宋" pitchFamily="2" charset="-122"/>
            </a:endParaRPr>
          </a:p>
          <a:p>
            <a:pPr>
              <a:lnSpc>
                <a:spcPct val="150000"/>
              </a:lnSpc>
              <a:buFontTx/>
              <a:buNone/>
              <a:defRPr/>
            </a:pPr>
            <a:r>
              <a:rPr lang="en-US" altLang="zh-CN" sz="2800" b="1" dirty="0">
                <a:ea typeface="华文中宋" pitchFamily="2" charset="-122"/>
              </a:rPr>
              <a:t> </a:t>
            </a:r>
            <a:r>
              <a:rPr lang="en-US" altLang="zh-CN" sz="2800" b="1" dirty="0" smtClean="0">
                <a:ea typeface="华文中宋" pitchFamily="2" charset="-122"/>
              </a:rPr>
              <a:t>      </a:t>
            </a:r>
            <a:r>
              <a:rPr lang="zh-CN" altLang="en-US" b="1" dirty="0" smtClean="0">
                <a:ea typeface="华文中宋" pitchFamily="2" charset="-122"/>
              </a:rPr>
              <a:t>系统可由多</a:t>
            </a:r>
            <a:r>
              <a:rPr lang="zh-CN" altLang="en-US" b="1" dirty="0">
                <a:ea typeface="华文中宋" pitchFamily="2" charset="-122"/>
              </a:rPr>
              <a:t>个</a:t>
            </a:r>
            <a:r>
              <a:rPr lang="en-US" altLang="zh-CN" b="1" dirty="0">
                <a:ea typeface="华文中宋" pitchFamily="2" charset="-122"/>
              </a:rPr>
              <a:t>SPI</a:t>
            </a:r>
            <a:r>
              <a:rPr lang="zh-CN" altLang="en-US" b="1" dirty="0">
                <a:ea typeface="华文中宋" pitchFamily="2" charset="-122"/>
              </a:rPr>
              <a:t>设备组成，任何一个设备都可以为主</a:t>
            </a:r>
            <a:r>
              <a:rPr lang="en-US" altLang="zh-CN" b="1" dirty="0">
                <a:ea typeface="华文中宋" pitchFamily="2" charset="-122"/>
              </a:rPr>
              <a:t>SPI</a:t>
            </a:r>
            <a:r>
              <a:rPr lang="zh-CN" altLang="en-US" b="1" dirty="0">
                <a:ea typeface="华文中宋" pitchFamily="2" charset="-122"/>
              </a:rPr>
              <a:t>，但是任一时刻只能有一个主</a:t>
            </a:r>
            <a:r>
              <a:rPr lang="en-US" altLang="zh-CN" b="1" dirty="0">
                <a:ea typeface="华文中宋" pitchFamily="2" charset="-122"/>
              </a:rPr>
              <a:t>SPI</a:t>
            </a:r>
            <a:r>
              <a:rPr lang="zh-CN" altLang="en-US" b="1" dirty="0">
                <a:ea typeface="华文中宋" pitchFamily="2" charset="-122"/>
              </a:rPr>
              <a:t>设备</a:t>
            </a:r>
            <a:r>
              <a:rPr lang="zh-CN" altLang="en-US" b="1" dirty="0" smtClean="0">
                <a:ea typeface="华文中宋" pitchFamily="2" charset="-122"/>
              </a:rPr>
              <a:t>。</a:t>
            </a:r>
            <a:endParaRPr lang="zh-CN" altLang="en-US" sz="2800" b="1" dirty="0">
              <a:ea typeface="华文中宋" pitchFamily="2" charset="-122"/>
            </a:endParaRPr>
          </a:p>
        </p:txBody>
      </p:sp>
      <p:grpSp>
        <p:nvGrpSpPr>
          <p:cNvPr id="29699" name="Group 37"/>
          <p:cNvGrpSpPr>
            <a:grpSpLocks/>
          </p:cNvGrpSpPr>
          <p:nvPr/>
        </p:nvGrpSpPr>
        <p:grpSpPr bwMode="auto">
          <a:xfrm>
            <a:off x="1511300" y="3355975"/>
            <a:ext cx="6156325" cy="2665413"/>
            <a:chOff x="1111" y="1502"/>
            <a:chExt cx="3878" cy="1679"/>
          </a:xfrm>
        </p:grpSpPr>
        <p:sp>
          <p:nvSpPr>
            <p:cNvPr id="29700" name="Rectangle 3"/>
            <p:cNvSpPr>
              <a:spLocks noChangeArrowheads="1"/>
            </p:cNvSpPr>
            <p:nvPr/>
          </p:nvSpPr>
          <p:spPr bwMode="auto">
            <a:xfrm>
              <a:off x="1111" y="1706"/>
              <a:ext cx="453" cy="129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FF"/>
                  </a:solidFill>
                  <a:ea typeface="华文中宋" pitchFamily="2" charset="-122"/>
                </a:rPr>
                <a:t>主</a:t>
              </a:r>
            </a:p>
            <a:p>
              <a:pPr algn="ctr"/>
              <a:r>
                <a:rPr lang="en-US" altLang="zh-CN" sz="2000">
                  <a:solidFill>
                    <a:srgbClr val="3333FF"/>
                  </a:solidFill>
                  <a:ea typeface="华文中宋" pitchFamily="2" charset="-122"/>
                </a:rPr>
                <a:t>SPI</a:t>
              </a:r>
            </a:p>
            <a:p>
              <a:pPr algn="ctr"/>
              <a:r>
                <a:rPr lang="zh-CN" altLang="en-US" sz="2000">
                  <a:solidFill>
                    <a:srgbClr val="3333FF"/>
                  </a:solidFill>
                  <a:ea typeface="华文中宋" pitchFamily="2" charset="-122"/>
                </a:rPr>
                <a:t>设</a:t>
              </a:r>
            </a:p>
            <a:p>
              <a:pPr algn="ctr"/>
              <a:r>
                <a:rPr lang="zh-CN" altLang="en-US" sz="2000">
                  <a:solidFill>
                    <a:srgbClr val="3333FF"/>
                  </a:solidFill>
                  <a:ea typeface="华文中宋" pitchFamily="2" charset="-122"/>
                </a:rPr>
                <a:t>备</a:t>
              </a:r>
            </a:p>
          </p:txBody>
        </p:sp>
        <p:sp>
          <p:nvSpPr>
            <p:cNvPr id="29701" name="Line 5"/>
            <p:cNvSpPr>
              <a:spLocks noChangeShapeType="1"/>
            </p:cNvSpPr>
            <p:nvPr/>
          </p:nvSpPr>
          <p:spPr bwMode="auto">
            <a:xfrm>
              <a:off x="1564" y="1797"/>
              <a:ext cx="3334"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2" name="Line 6"/>
            <p:cNvSpPr>
              <a:spLocks noChangeShapeType="1"/>
            </p:cNvSpPr>
            <p:nvPr/>
          </p:nvSpPr>
          <p:spPr bwMode="auto">
            <a:xfrm>
              <a:off x="1564" y="1933"/>
              <a:ext cx="3334" cy="0"/>
            </a:xfrm>
            <a:prstGeom prst="line">
              <a:avLst/>
            </a:prstGeom>
            <a:noFill/>
            <a:ln w="28575">
              <a:solidFill>
                <a:srgbClr val="000099"/>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3" name="Line 7"/>
            <p:cNvSpPr>
              <a:spLocks noChangeShapeType="1"/>
            </p:cNvSpPr>
            <p:nvPr/>
          </p:nvSpPr>
          <p:spPr bwMode="auto">
            <a:xfrm>
              <a:off x="1564" y="2069"/>
              <a:ext cx="3334" cy="0"/>
            </a:xfrm>
            <a:prstGeom prst="line">
              <a:avLst/>
            </a:prstGeom>
            <a:noFill/>
            <a:ln w="28575">
              <a:solidFill>
                <a:srgbClr val="FF0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4" name="AutoShape 14"/>
            <p:cNvSpPr>
              <a:spLocks noChangeArrowheads="1"/>
            </p:cNvSpPr>
            <p:nvPr/>
          </p:nvSpPr>
          <p:spPr bwMode="auto">
            <a:xfrm>
              <a:off x="1564" y="2727"/>
              <a:ext cx="3425" cy="159"/>
            </a:xfrm>
            <a:prstGeom prst="leftRightArrow">
              <a:avLst>
                <a:gd name="adj1" fmla="val 49685"/>
                <a:gd name="adj2" fmla="val 13582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FF"/>
                </a:solidFill>
              </a:endParaRPr>
            </a:p>
          </p:txBody>
        </p:sp>
        <p:sp>
          <p:nvSpPr>
            <p:cNvPr id="29705" name="Rectangle 4"/>
            <p:cNvSpPr>
              <a:spLocks noChangeArrowheads="1"/>
            </p:cNvSpPr>
            <p:nvPr/>
          </p:nvSpPr>
          <p:spPr bwMode="auto">
            <a:xfrm>
              <a:off x="1700" y="2228"/>
              <a:ext cx="703" cy="3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FF"/>
                  </a:solidFill>
                  <a:ea typeface="华文中宋" pitchFamily="2" charset="-122"/>
                </a:rPr>
                <a:t>从</a:t>
              </a:r>
              <a:r>
                <a:rPr lang="en-US" altLang="zh-CN" sz="2000">
                  <a:solidFill>
                    <a:srgbClr val="3333FF"/>
                  </a:solidFill>
                  <a:ea typeface="华文中宋" pitchFamily="2" charset="-122"/>
                </a:rPr>
                <a:t>SPI 1</a:t>
              </a:r>
            </a:p>
          </p:txBody>
        </p:sp>
        <p:sp>
          <p:nvSpPr>
            <p:cNvPr id="29706" name="Line 9"/>
            <p:cNvSpPr>
              <a:spLocks noChangeShapeType="1"/>
            </p:cNvSpPr>
            <p:nvPr/>
          </p:nvSpPr>
          <p:spPr bwMode="auto">
            <a:xfrm>
              <a:off x="1836" y="1797"/>
              <a:ext cx="0" cy="431"/>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7" name="Line 10"/>
            <p:cNvSpPr>
              <a:spLocks noChangeShapeType="1"/>
            </p:cNvSpPr>
            <p:nvPr/>
          </p:nvSpPr>
          <p:spPr bwMode="auto">
            <a:xfrm>
              <a:off x="2063" y="1933"/>
              <a:ext cx="0" cy="295"/>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8" name="Line 11"/>
            <p:cNvSpPr>
              <a:spLocks noChangeShapeType="1"/>
            </p:cNvSpPr>
            <p:nvPr/>
          </p:nvSpPr>
          <p:spPr bwMode="auto">
            <a:xfrm flipV="1">
              <a:off x="2290" y="2069"/>
              <a:ext cx="0" cy="159"/>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9" name="Line 15"/>
            <p:cNvSpPr>
              <a:spLocks noChangeShapeType="1"/>
            </p:cNvSpPr>
            <p:nvPr/>
          </p:nvSpPr>
          <p:spPr bwMode="auto">
            <a:xfrm flipV="1">
              <a:off x="2063" y="2568"/>
              <a:ext cx="0" cy="204"/>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Rectangle 18"/>
            <p:cNvSpPr>
              <a:spLocks noChangeArrowheads="1"/>
            </p:cNvSpPr>
            <p:nvPr/>
          </p:nvSpPr>
          <p:spPr bwMode="auto">
            <a:xfrm>
              <a:off x="2539" y="2228"/>
              <a:ext cx="703" cy="3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FF"/>
                  </a:solidFill>
                  <a:ea typeface="华文中宋" pitchFamily="2" charset="-122"/>
                </a:rPr>
                <a:t>从</a:t>
              </a:r>
              <a:r>
                <a:rPr lang="en-US" altLang="zh-CN" sz="2000">
                  <a:solidFill>
                    <a:srgbClr val="3333FF"/>
                  </a:solidFill>
                  <a:ea typeface="华文中宋" pitchFamily="2" charset="-122"/>
                </a:rPr>
                <a:t>SPI 2</a:t>
              </a:r>
            </a:p>
          </p:txBody>
        </p:sp>
        <p:sp>
          <p:nvSpPr>
            <p:cNvPr id="29711" name="Line 19"/>
            <p:cNvSpPr>
              <a:spLocks noChangeShapeType="1"/>
            </p:cNvSpPr>
            <p:nvPr/>
          </p:nvSpPr>
          <p:spPr bwMode="auto">
            <a:xfrm>
              <a:off x="2675" y="1797"/>
              <a:ext cx="0" cy="431"/>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Line 20"/>
            <p:cNvSpPr>
              <a:spLocks noChangeShapeType="1"/>
            </p:cNvSpPr>
            <p:nvPr/>
          </p:nvSpPr>
          <p:spPr bwMode="auto">
            <a:xfrm>
              <a:off x="2902" y="1933"/>
              <a:ext cx="0" cy="295"/>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3" name="Line 21"/>
            <p:cNvSpPr>
              <a:spLocks noChangeShapeType="1"/>
            </p:cNvSpPr>
            <p:nvPr/>
          </p:nvSpPr>
          <p:spPr bwMode="auto">
            <a:xfrm flipV="1">
              <a:off x="3129" y="2069"/>
              <a:ext cx="0" cy="159"/>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4" name="Line 22"/>
            <p:cNvSpPr>
              <a:spLocks noChangeShapeType="1"/>
            </p:cNvSpPr>
            <p:nvPr/>
          </p:nvSpPr>
          <p:spPr bwMode="auto">
            <a:xfrm flipV="1">
              <a:off x="2902" y="2568"/>
              <a:ext cx="0" cy="204"/>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5" name="Rectangle 24"/>
            <p:cNvSpPr>
              <a:spLocks noChangeArrowheads="1"/>
            </p:cNvSpPr>
            <p:nvPr/>
          </p:nvSpPr>
          <p:spPr bwMode="auto">
            <a:xfrm>
              <a:off x="3968" y="2228"/>
              <a:ext cx="703" cy="3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FF"/>
                  </a:solidFill>
                  <a:ea typeface="华文中宋" pitchFamily="2" charset="-122"/>
                </a:rPr>
                <a:t>从</a:t>
              </a:r>
              <a:r>
                <a:rPr lang="en-US" altLang="zh-CN" sz="2000">
                  <a:solidFill>
                    <a:srgbClr val="3333FF"/>
                  </a:solidFill>
                  <a:ea typeface="华文中宋" pitchFamily="2" charset="-122"/>
                </a:rPr>
                <a:t>SPI n</a:t>
              </a:r>
            </a:p>
          </p:txBody>
        </p:sp>
        <p:sp>
          <p:nvSpPr>
            <p:cNvPr id="29716" name="Line 25"/>
            <p:cNvSpPr>
              <a:spLocks noChangeShapeType="1"/>
            </p:cNvSpPr>
            <p:nvPr/>
          </p:nvSpPr>
          <p:spPr bwMode="auto">
            <a:xfrm>
              <a:off x="4104" y="1797"/>
              <a:ext cx="0" cy="431"/>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7" name="Line 26"/>
            <p:cNvSpPr>
              <a:spLocks noChangeShapeType="1"/>
            </p:cNvSpPr>
            <p:nvPr/>
          </p:nvSpPr>
          <p:spPr bwMode="auto">
            <a:xfrm>
              <a:off x="4331" y="1933"/>
              <a:ext cx="0" cy="295"/>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8" name="Line 27"/>
            <p:cNvSpPr>
              <a:spLocks noChangeShapeType="1"/>
            </p:cNvSpPr>
            <p:nvPr/>
          </p:nvSpPr>
          <p:spPr bwMode="auto">
            <a:xfrm flipV="1">
              <a:off x="4558" y="2069"/>
              <a:ext cx="0" cy="159"/>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9" name="Line 28"/>
            <p:cNvSpPr>
              <a:spLocks noChangeShapeType="1"/>
            </p:cNvSpPr>
            <p:nvPr/>
          </p:nvSpPr>
          <p:spPr bwMode="auto">
            <a:xfrm flipV="1">
              <a:off x="4331" y="2568"/>
              <a:ext cx="0" cy="204"/>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0" name="Text Box 29"/>
            <p:cNvSpPr txBox="1">
              <a:spLocks noChangeArrowheads="1"/>
            </p:cNvSpPr>
            <p:nvPr/>
          </p:nvSpPr>
          <p:spPr bwMode="auto">
            <a:xfrm>
              <a:off x="3356" y="2183"/>
              <a:ext cx="5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eaLnBrk="1" hangingPunct="1"/>
              <a:r>
                <a:rPr lang="en-US" altLang="zh-CN" sz="2000">
                  <a:solidFill>
                    <a:srgbClr val="3333FF"/>
                  </a:solidFill>
                </a:rPr>
                <a:t>……</a:t>
              </a:r>
            </a:p>
          </p:txBody>
        </p:sp>
        <p:sp>
          <p:nvSpPr>
            <p:cNvPr id="29721" name="AutoShape 31"/>
            <p:cNvSpPr>
              <a:spLocks noChangeArrowheads="1"/>
            </p:cNvSpPr>
            <p:nvPr/>
          </p:nvSpPr>
          <p:spPr bwMode="auto">
            <a:xfrm>
              <a:off x="1768" y="1502"/>
              <a:ext cx="454" cy="204"/>
            </a:xfrm>
            <a:prstGeom prst="wedgeRoundRectCallout">
              <a:avLst>
                <a:gd name="adj1" fmla="val 100662"/>
                <a:gd name="adj2" fmla="val 8774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en-US" altLang="zh-CN" sz="2000">
                  <a:solidFill>
                    <a:srgbClr val="3333FF"/>
                  </a:solidFill>
                  <a:ea typeface="华文中宋" pitchFamily="2" charset="-122"/>
                </a:rPr>
                <a:t>SCK</a:t>
              </a:r>
            </a:p>
          </p:txBody>
        </p:sp>
        <p:sp>
          <p:nvSpPr>
            <p:cNvPr id="29722" name="AutoShape 32"/>
            <p:cNvSpPr>
              <a:spLocks noChangeArrowheads="1"/>
            </p:cNvSpPr>
            <p:nvPr/>
          </p:nvSpPr>
          <p:spPr bwMode="auto">
            <a:xfrm>
              <a:off x="4400" y="1502"/>
              <a:ext cx="545" cy="204"/>
            </a:xfrm>
            <a:prstGeom prst="wedgeRoundRectCallout">
              <a:avLst>
                <a:gd name="adj1" fmla="val -19356"/>
                <a:gd name="adj2" fmla="val 15392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en-US" altLang="zh-CN" sz="2000">
                  <a:solidFill>
                    <a:srgbClr val="3333FF"/>
                  </a:solidFill>
                  <a:ea typeface="华文中宋" pitchFamily="2" charset="-122"/>
                </a:rPr>
                <a:t>MOSI</a:t>
              </a:r>
            </a:p>
          </p:txBody>
        </p:sp>
        <p:sp>
          <p:nvSpPr>
            <p:cNvPr id="29723" name="AutoShape 33"/>
            <p:cNvSpPr>
              <a:spLocks noChangeArrowheads="1"/>
            </p:cNvSpPr>
            <p:nvPr/>
          </p:nvSpPr>
          <p:spPr bwMode="auto">
            <a:xfrm>
              <a:off x="2948" y="1502"/>
              <a:ext cx="499" cy="205"/>
            </a:xfrm>
            <a:prstGeom prst="wedgeRoundRectCallout">
              <a:avLst>
                <a:gd name="adj1" fmla="val 103306"/>
                <a:gd name="adj2" fmla="val 21536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en-US" altLang="zh-CN" sz="2000">
                  <a:solidFill>
                    <a:srgbClr val="3333FF"/>
                  </a:solidFill>
                  <a:ea typeface="华文中宋" pitchFamily="2" charset="-122"/>
                </a:rPr>
                <a:t>MISO</a:t>
              </a:r>
            </a:p>
          </p:txBody>
        </p:sp>
        <p:sp>
          <p:nvSpPr>
            <p:cNvPr id="29724" name="AutoShape 34"/>
            <p:cNvSpPr>
              <a:spLocks noChangeArrowheads="1"/>
            </p:cNvSpPr>
            <p:nvPr/>
          </p:nvSpPr>
          <p:spPr bwMode="auto">
            <a:xfrm>
              <a:off x="3379" y="2976"/>
              <a:ext cx="454" cy="205"/>
            </a:xfrm>
            <a:prstGeom prst="wedgeRoundRectCallout">
              <a:avLst>
                <a:gd name="adj1" fmla="val -116519"/>
                <a:gd name="adj2" fmla="val -10268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en-US" altLang="zh-CN" sz="2000">
                  <a:solidFill>
                    <a:srgbClr val="3333FF"/>
                  </a:solidFill>
                  <a:ea typeface="华文中宋" pitchFamily="2" charset="-122"/>
                </a:rPr>
                <a:t>nSS</a:t>
              </a:r>
            </a:p>
          </p:txBody>
        </p:sp>
      </p:grpSp>
      <p:sp>
        <p:nvSpPr>
          <p:cNvPr id="29" name="Rectangle 2"/>
          <p:cNvSpPr>
            <a:spLocks noGrp="1" noChangeArrowheads="1"/>
          </p:cNvSpPr>
          <p:nvPr>
            <p:ph type="title"/>
          </p:nvPr>
        </p:nvSpPr>
        <p:spPr>
          <a:xfrm>
            <a:off x="431800" y="325438"/>
            <a:ext cx="7772400" cy="762000"/>
          </a:xfrm>
        </p:spPr>
        <p:txBody>
          <a:bodyPr/>
          <a:lstStyle/>
          <a:p>
            <a:pPr algn="l"/>
            <a:r>
              <a:rPr lang="zh-CN" altLang="en-US" dirty="0" smtClean="0">
                <a:solidFill>
                  <a:srgbClr val="FFFF00"/>
                </a:solidFill>
              </a:rPr>
              <a:t>例：</a:t>
            </a:r>
            <a:r>
              <a:rPr lang="en-US" altLang="zh-CN" dirty="0" smtClean="0">
                <a:solidFill>
                  <a:srgbClr val="FFFF00"/>
                </a:solidFill>
              </a:rPr>
              <a:t>S3C2410</a:t>
            </a:r>
            <a:r>
              <a:rPr lang="zh-CN" altLang="en-US" dirty="0" smtClean="0">
                <a:solidFill>
                  <a:srgbClr val="FFFF00"/>
                </a:solidFill>
              </a:rPr>
              <a:t>的</a:t>
            </a:r>
            <a:r>
              <a:rPr lang="en-US" altLang="zh-CN" dirty="0" smtClean="0">
                <a:solidFill>
                  <a:srgbClr val="FFFF00"/>
                </a:solidFill>
              </a:rPr>
              <a:t>SPI</a:t>
            </a:r>
            <a:r>
              <a:rPr lang="zh-CN" altLang="en-US" dirty="0" smtClean="0">
                <a:solidFill>
                  <a:srgbClr val="FFFF00"/>
                </a:solidFill>
              </a:rPr>
              <a:t>总线</a:t>
            </a:r>
          </a:p>
        </p:txBody>
      </p:sp>
      <p:sp>
        <p:nvSpPr>
          <p:cNvPr id="30" name="矩形 29"/>
          <p:cNvSpPr/>
          <p:nvPr/>
        </p:nvSpPr>
        <p:spPr>
          <a:xfrm>
            <a:off x="2538243" y="1041400"/>
            <a:ext cx="3284874" cy="535531"/>
          </a:xfrm>
          <a:prstGeom prst="rect">
            <a:avLst/>
          </a:prstGeom>
        </p:spPr>
        <p:txBody>
          <a:bodyPr wrap="none">
            <a:spAutoFit/>
          </a:bodyPr>
          <a:lstStyle/>
          <a:p>
            <a:pPr algn="ctr">
              <a:lnSpc>
                <a:spcPct val="90000"/>
              </a:lnSpc>
              <a:defRPr/>
            </a:pPr>
            <a:r>
              <a:rPr lang="en-US" altLang="zh-CN" b="1" dirty="0">
                <a:solidFill>
                  <a:srgbClr val="FF0000"/>
                </a:solidFill>
                <a:effectLst>
                  <a:outerShdw blurRad="38100" dist="38100" dir="2700000" algn="tl">
                    <a:srgbClr val="000000">
                      <a:alpha val="43137"/>
                    </a:srgbClr>
                  </a:outerShdw>
                </a:effectLst>
                <a:ea typeface="华文中宋" pitchFamily="2" charset="-122"/>
              </a:rPr>
              <a:t>SPI</a:t>
            </a:r>
            <a:r>
              <a:rPr lang="zh-CN" altLang="en-US" b="1" dirty="0">
                <a:solidFill>
                  <a:srgbClr val="FF0000"/>
                </a:solidFill>
                <a:effectLst>
                  <a:outerShdw blurRad="38100" dist="38100" dir="2700000" algn="tl">
                    <a:srgbClr val="000000">
                      <a:alpha val="43137"/>
                    </a:srgbClr>
                  </a:outerShdw>
                </a:effectLst>
                <a:ea typeface="华文中宋" pitchFamily="2" charset="-122"/>
              </a:rPr>
              <a:t>设备系统</a:t>
            </a:r>
            <a:r>
              <a:rPr lang="zh-CN" altLang="en-US" b="1" dirty="0" smtClean="0">
                <a:solidFill>
                  <a:srgbClr val="FF0000"/>
                </a:solidFill>
                <a:effectLst>
                  <a:outerShdw blurRad="38100" dist="38100" dir="2700000" algn="tl">
                    <a:srgbClr val="000000">
                      <a:alpha val="43137"/>
                    </a:srgbClr>
                  </a:outerShdw>
                </a:effectLst>
                <a:ea typeface="华文中宋" pitchFamily="2" charset="-122"/>
              </a:rPr>
              <a:t>组成</a:t>
            </a:r>
            <a:endParaRPr lang="zh-CN" altLang="en-US" b="1" dirty="0">
              <a:solidFill>
                <a:srgbClr val="FF0000"/>
              </a:solidFill>
              <a:effectLst>
                <a:outerShdw blurRad="38100" dist="38100" dir="2700000" algn="tl">
                  <a:srgbClr val="000000">
                    <a:alpha val="43137"/>
                  </a:srgbClr>
                </a:outerShdw>
              </a:effectLst>
              <a:ea typeface="华文中宋" pitchFamily="2" charset="-122"/>
            </a:endParaRPr>
          </a:p>
        </p:txBody>
      </p:sp>
    </p:spTree>
    <p:extLst>
      <p:ext uri="{BB962C8B-B14F-4D97-AF65-F5344CB8AC3E}">
        <p14:creationId xmlns:p14="http://schemas.microsoft.com/office/powerpoint/2010/main" val="2374779587"/>
      </p:ext>
    </p:extLst>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smtClean="0">
                <a:ea typeface="宋体" charset="-122"/>
              </a:rPr>
              <a:t> </a:t>
            </a:r>
          </a:p>
        </p:txBody>
      </p:sp>
      <p:sp>
        <p:nvSpPr>
          <p:cNvPr id="31748" name="Rectangle 3"/>
          <p:cNvSpPr>
            <a:spLocks noGrp="1" noChangeArrowheads="1"/>
          </p:cNvSpPr>
          <p:nvPr>
            <p:ph type="body" idx="1"/>
          </p:nvPr>
        </p:nvSpPr>
        <p:spPr>
          <a:xfrm>
            <a:off x="457200" y="1119188"/>
            <a:ext cx="8229600" cy="5334000"/>
          </a:xfrm>
        </p:spPr>
        <p:txBody>
          <a:bodyPr/>
          <a:lstStyle/>
          <a:p>
            <a:pPr marL="406400" lvl="1" indent="0">
              <a:buNone/>
            </a:pPr>
            <a:r>
              <a:rPr lang="en-US" altLang="zh-CN" b="0" dirty="0" smtClean="0">
                <a:solidFill>
                  <a:schemeClr val="tx1"/>
                </a:solidFill>
                <a:latin typeface="Times New Roman" pitchFamily="18" charset="0"/>
                <a:ea typeface="黑体" pitchFamily="2" charset="-122"/>
                <a:cs typeface="Times New Roman" pitchFamily="18" charset="0"/>
              </a:rPr>
              <a:t>3</a:t>
            </a:r>
            <a:r>
              <a:rPr lang="zh-CN" altLang="en-US" b="0" dirty="0" smtClean="0">
                <a:solidFill>
                  <a:schemeClr val="tx1"/>
                </a:solidFill>
                <a:latin typeface="Times New Roman" pitchFamily="18" charset="0"/>
                <a:ea typeface="黑体" pitchFamily="2" charset="-122"/>
                <a:cs typeface="Times New Roman" pitchFamily="18" charset="0"/>
              </a:rPr>
              <a:t>、开启</a:t>
            </a:r>
            <a:r>
              <a:rPr lang="en-US" altLang="zh-CN" b="0" dirty="0" smtClean="0">
                <a:solidFill>
                  <a:schemeClr val="tx1"/>
                </a:solidFill>
                <a:latin typeface="Times New Roman" pitchFamily="18" charset="0"/>
                <a:ea typeface="黑体" pitchFamily="2" charset="-122"/>
                <a:cs typeface="Times New Roman" pitchFamily="18" charset="0"/>
              </a:rPr>
              <a:t>LED</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void </a:t>
            </a:r>
            <a:r>
              <a:rPr lang="en-US" altLang="zh-CN" sz="1600" b="0" dirty="0" err="1" smtClean="0">
                <a:solidFill>
                  <a:schemeClr val="tx1"/>
                </a:solidFill>
                <a:latin typeface="Times New Roman" pitchFamily="18" charset="0"/>
                <a:ea typeface="黑体" pitchFamily="2" charset="-122"/>
                <a:cs typeface="Times New Roman" pitchFamily="18" charset="0"/>
              </a:rPr>
              <a:t>led_on</a:t>
            </a:r>
            <a:r>
              <a:rPr lang="en-US" altLang="zh-CN" sz="1600" b="0" dirty="0" smtClean="0">
                <a:solidFill>
                  <a:schemeClr val="tx1"/>
                </a:solidFill>
                <a:latin typeface="Times New Roman" pitchFamily="18" charset="0"/>
                <a:ea typeface="黑体" pitchFamily="2" charset="-122"/>
                <a:cs typeface="Times New Roman" pitchFamily="18" charset="0"/>
              </a:rPr>
              <a:t>(void)</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int</a:t>
            </a: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i,nOut</a:t>
            </a:r>
            <a:r>
              <a:rPr lang="en-US" altLang="zh-CN" sz="1600" b="0" dirty="0" smtClean="0">
                <a:solidFill>
                  <a:schemeClr val="tx1"/>
                </a:solidFill>
                <a:latin typeface="Times New Roman" pitchFamily="18" charset="0"/>
                <a:ea typeface="黑体" pitchFamily="2" charset="-122"/>
                <a:cs typeface="Times New Roman" pitchFamily="18" charset="0"/>
              </a:rPr>
              <a:t>; </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=0xF0;</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rGPFDAT</a:t>
            </a:r>
            <a:r>
              <a:rPr lang="en-US" altLang="zh-CN" sz="1600" b="0" dirty="0" smtClean="0">
                <a:solidFill>
                  <a:schemeClr val="tx1"/>
                </a:solidFill>
                <a:latin typeface="Times New Roman" pitchFamily="18" charset="0"/>
                <a:ea typeface="黑体" pitchFamily="2" charset="-122"/>
                <a:cs typeface="Times New Roman" pitchFamily="18" charset="0"/>
              </a:rPr>
              <a:t>=</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 &amp; 0x70;   //</a:t>
            </a:r>
            <a:r>
              <a:rPr lang="zh-CN" altLang="en-US" sz="1600" b="0" dirty="0" smtClean="0">
                <a:solidFill>
                  <a:schemeClr val="tx1"/>
                </a:solidFill>
                <a:latin typeface="Times New Roman" pitchFamily="18" charset="0"/>
                <a:ea typeface="黑体" pitchFamily="2" charset="-122"/>
                <a:cs typeface="Times New Roman" pitchFamily="18" charset="0"/>
              </a:rPr>
              <a:t>点亮</a:t>
            </a:r>
            <a:r>
              <a:rPr lang="en-US" altLang="zh-CN" sz="1600" b="0" dirty="0" smtClean="0">
                <a:solidFill>
                  <a:schemeClr val="tx1"/>
                </a:solidFill>
                <a:latin typeface="Times New Roman" pitchFamily="18" charset="0"/>
                <a:ea typeface="黑体" pitchFamily="2" charset="-122"/>
                <a:cs typeface="Times New Roman" pitchFamily="18" charset="0"/>
              </a:rPr>
              <a:t>LED1</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for(</a:t>
            </a:r>
            <a:r>
              <a:rPr lang="en-US" altLang="zh-CN" sz="1600" b="0" dirty="0" err="1" smtClean="0">
                <a:solidFill>
                  <a:schemeClr val="tx1"/>
                </a:solidFill>
                <a:latin typeface="Times New Roman" pitchFamily="18" charset="0"/>
                <a:ea typeface="黑体" pitchFamily="2" charset="-122"/>
                <a:cs typeface="Times New Roman" pitchFamily="18" charset="0"/>
              </a:rPr>
              <a:t>i</a:t>
            </a:r>
            <a:r>
              <a:rPr lang="en-US" altLang="zh-CN" sz="1600" b="0" dirty="0" smtClean="0">
                <a:solidFill>
                  <a:schemeClr val="tx1"/>
                </a:solidFill>
                <a:latin typeface="Times New Roman" pitchFamily="18" charset="0"/>
                <a:ea typeface="黑体" pitchFamily="2" charset="-122"/>
                <a:cs typeface="Times New Roman" pitchFamily="18" charset="0"/>
              </a:rPr>
              <a:t>=0;i&lt;100000;i++);</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rGPFDAT</a:t>
            </a:r>
            <a:r>
              <a:rPr lang="en-US" altLang="zh-CN" sz="1600" b="0" dirty="0" smtClean="0">
                <a:solidFill>
                  <a:schemeClr val="tx1"/>
                </a:solidFill>
                <a:latin typeface="Times New Roman" pitchFamily="18" charset="0"/>
                <a:ea typeface="黑体" pitchFamily="2" charset="-122"/>
                <a:cs typeface="Times New Roman" pitchFamily="18" charset="0"/>
              </a:rPr>
              <a:t>=</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 &amp; 0x30;   //</a:t>
            </a:r>
            <a:r>
              <a:rPr lang="zh-CN" altLang="en-US" sz="1600" b="0" dirty="0" smtClean="0">
                <a:solidFill>
                  <a:schemeClr val="tx1"/>
                </a:solidFill>
                <a:latin typeface="Times New Roman" pitchFamily="18" charset="0"/>
                <a:ea typeface="黑体" pitchFamily="2" charset="-122"/>
                <a:cs typeface="Times New Roman" pitchFamily="18" charset="0"/>
              </a:rPr>
              <a:t>点亮</a:t>
            </a:r>
            <a:r>
              <a:rPr lang="en-US" altLang="zh-CN" sz="1600" b="0" dirty="0" smtClean="0">
                <a:solidFill>
                  <a:schemeClr val="tx1"/>
                </a:solidFill>
                <a:latin typeface="Times New Roman" pitchFamily="18" charset="0"/>
                <a:ea typeface="黑体" pitchFamily="2" charset="-122"/>
                <a:cs typeface="Times New Roman" pitchFamily="18" charset="0"/>
              </a:rPr>
              <a:t>LED1 LED2</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for(</a:t>
            </a:r>
            <a:r>
              <a:rPr lang="en-US" altLang="zh-CN" sz="1600" b="0" dirty="0" err="1" smtClean="0">
                <a:solidFill>
                  <a:schemeClr val="tx1"/>
                </a:solidFill>
                <a:latin typeface="Times New Roman" pitchFamily="18" charset="0"/>
                <a:ea typeface="黑体" pitchFamily="2" charset="-122"/>
                <a:cs typeface="Times New Roman" pitchFamily="18" charset="0"/>
              </a:rPr>
              <a:t>i</a:t>
            </a:r>
            <a:r>
              <a:rPr lang="en-US" altLang="zh-CN" sz="1600" b="0" dirty="0" smtClean="0">
                <a:solidFill>
                  <a:schemeClr val="tx1"/>
                </a:solidFill>
                <a:latin typeface="Times New Roman" pitchFamily="18" charset="0"/>
                <a:ea typeface="黑体" pitchFamily="2" charset="-122"/>
                <a:cs typeface="Times New Roman" pitchFamily="18" charset="0"/>
              </a:rPr>
              <a:t>=0;i&lt;100000;i++);</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rGPFDAT</a:t>
            </a:r>
            <a:r>
              <a:rPr lang="en-US" altLang="zh-CN" sz="1600" b="0" dirty="0" smtClean="0">
                <a:solidFill>
                  <a:schemeClr val="tx1"/>
                </a:solidFill>
                <a:latin typeface="Times New Roman" pitchFamily="18" charset="0"/>
                <a:ea typeface="黑体" pitchFamily="2" charset="-122"/>
                <a:cs typeface="Times New Roman" pitchFamily="18" charset="0"/>
              </a:rPr>
              <a:t>=</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 &amp; 0x10;   //</a:t>
            </a:r>
            <a:r>
              <a:rPr lang="zh-CN" altLang="en-US" sz="1600" b="0" dirty="0" smtClean="0">
                <a:solidFill>
                  <a:schemeClr val="tx1"/>
                </a:solidFill>
                <a:latin typeface="Times New Roman" pitchFamily="18" charset="0"/>
                <a:ea typeface="黑体" pitchFamily="2" charset="-122"/>
                <a:cs typeface="Times New Roman" pitchFamily="18" charset="0"/>
              </a:rPr>
              <a:t>点亮</a:t>
            </a:r>
            <a:r>
              <a:rPr lang="en-US" altLang="zh-CN" sz="1600" b="0" dirty="0" smtClean="0">
                <a:solidFill>
                  <a:schemeClr val="tx1"/>
                </a:solidFill>
                <a:latin typeface="Times New Roman" pitchFamily="18" charset="0"/>
                <a:ea typeface="黑体" pitchFamily="2" charset="-122"/>
                <a:cs typeface="Times New Roman" pitchFamily="18" charset="0"/>
              </a:rPr>
              <a:t>LED1 LED2 LED3</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for(</a:t>
            </a:r>
            <a:r>
              <a:rPr lang="en-US" altLang="zh-CN" sz="1600" b="0" dirty="0" err="1" smtClean="0">
                <a:solidFill>
                  <a:schemeClr val="tx1"/>
                </a:solidFill>
                <a:latin typeface="Times New Roman" pitchFamily="18" charset="0"/>
                <a:ea typeface="黑体" pitchFamily="2" charset="-122"/>
                <a:cs typeface="Times New Roman" pitchFamily="18" charset="0"/>
              </a:rPr>
              <a:t>i</a:t>
            </a:r>
            <a:r>
              <a:rPr lang="en-US" altLang="zh-CN" sz="1600" b="0" dirty="0" smtClean="0">
                <a:solidFill>
                  <a:schemeClr val="tx1"/>
                </a:solidFill>
                <a:latin typeface="Times New Roman" pitchFamily="18" charset="0"/>
                <a:ea typeface="黑体" pitchFamily="2" charset="-122"/>
                <a:cs typeface="Times New Roman" pitchFamily="18" charset="0"/>
              </a:rPr>
              <a:t>=0;i&lt;100000;i++);</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rGPFDAT</a:t>
            </a:r>
            <a:r>
              <a:rPr lang="en-US" altLang="zh-CN" sz="1600" b="0" dirty="0" smtClean="0">
                <a:solidFill>
                  <a:schemeClr val="tx1"/>
                </a:solidFill>
                <a:latin typeface="Times New Roman" pitchFamily="18" charset="0"/>
                <a:ea typeface="黑体" pitchFamily="2" charset="-122"/>
                <a:cs typeface="Times New Roman" pitchFamily="18" charset="0"/>
              </a:rPr>
              <a:t>=</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 &amp; 0x00;   //</a:t>
            </a:r>
            <a:r>
              <a:rPr lang="zh-CN" altLang="en-US" sz="1600" b="0" dirty="0" smtClean="0">
                <a:solidFill>
                  <a:schemeClr val="tx1"/>
                </a:solidFill>
                <a:latin typeface="Times New Roman" pitchFamily="18" charset="0"/>
                <a:ea typeface="黑体" pitchFamily="2" charset="-122"/>
                <a:cs typeface="Times New Roman" pitchFamily="18" charset="0"/>
              </a:rPr>
              <a:t>点亮</a:t>
            </a:r>
            <a:r>
              <a:rPr lang="en-US" altLang="zh-CN" sz="1600" b="0" dirty="0" smtClean="0">
                <a:solidFill>
                  <a:schemeClr val="tx1"/>
                </a:solidFill>
                <a:latin typeface="Times New Roman" pitchFamily="18" charset="0"/>
                <a:ea typeface="黑体" pitchFamily="2" charset="-122"/>
                <a:cs typeface="Times New Roman" pitchFamily="18" charset="0"/>
              </a:rPr>
              <a:t>LED1 LED2 LED3 LED4</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    for(</a:t>
            </a:r>
            <a:r>
              <a:rPr lang="en-US" altLang="zh-CN" sz="1600" b="0" dirty="0" err="1" smtClean="0">
                <a:solidFill>
                  <a:schemeClr val="tx1"/>
                </a:solidFill>
                <a:latin typeface="Times New Roman" pitchFamily="18" charset="0"/>
                <a:ea typeface="黑体" pitchFamily="2" charset="-122"/>
                <a:cs typeface="Times New Roman" pitchFamily="18" charset="0"/>
              </a:rPr>
              <a:t>i</a:t>
            </a:r>
            <a:r>
              <a:rPr lang="en-US" altLang="zh-CN" sz="1600" b="0" dirty="0" smtClean="0">
                <a:solidFill>
                  <a:schemeClr val="tx1"/>
                </a:solidFill>
                <a:latin typeface="Times New Roman" pitchFamily="18" charset="0"/>
                <a:ea typeface="黑体" pitchFamily="2" charset="-122"/>
                <a:cs typeface="Times New Roman" pitchFamily="18" charset="0"/>
              </a:rPr>
              <a:t>=0;i&lt;100000;i++);</a:t>
            </a:r>
          </a:p>
          <a:p>
            <a:pPr marL="814388" lvl="2" indent="0">
              <a:buNone/>
            </a:pPr>
            <a:r>
              <a:rPr lang="en-US" altLang="zh-CN" sz="1600" b="0" dirty="0" smtClean="0">
                <a:solidFill>
                  <a:schemeClr val="tx1"/>
                </a:solidFill>
                <a:latin typeface="Times New Roman" pitchFamily="18" charset="0"/>
                <a:ea typeface="黑体" pitchFamily="2" charset="-122"/>
                <a:cs typeface="Times New Roman" pitchFamily="18" charset="0"/>
              </a:rPr>
              <a:t>}</a:t>
            </a:r>
          </a:p>
          <a:p>
            <a:pPr lvl="2"/>
            <a:endParaRPr lang="zh-CN" altLang="en-US" sz="1600" b="0" dirty="0" smtClean="0">
              <a:solidFill>
                <a:schemeClr val="tx1"/>
              </a:solidFill>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180386966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smtClean="0">
                <a:ea typeface="宋体" charset="-122"/>
              </a:rPr>
              <a:t> </a:t>
            </a:r>
          </a:p>
        </p:txBody>
      </p:sp>
      <p:sp>
        <p:nvSpPr>
          <p:cNvPr id="32772" name="Rectangle 3"/>
          <p:cNvSpPr>
            <a:spLocks noGrp="1" noChangeArrowheads="1"/>
          </p:cNvSpPr>
          <p:nvPr>
            <p:ph type="body" idx="1"/>
          </p:nvPr>
        </p:nvSpPr>
        <p:spPr>
          <a:xfrm>
            <a:off x="457200" y="1089024"/>
            <a:ext cx="8229600" cy="5083175"/>
          </a:xfrm>
        </p:spPr>
        <p:txBody>
          <a:bodyPr/>
          <a:lstStyle/>
          <a:p>
            <a:pPr marL="406400" lvl="1" indent="0">
              <a:lnSpc>
                <a:spcPct val="80000"/>
              </a:lnSpc>
              <a:buNone/>
            </a:pPr>
            <a:r>
              <a:rPr lang="en-US" altLang="zh-CN" b="0" dirty="0" smtClean="0">
                <a:solidFill>
                  <a:schemeClr val="tx1"/>
                </a:solidFill>
                <a:latin typeface="Times New Roman" pitchFamily="18" charset="0"/>
                <a:ea typeface="黑体" pitchFamily="2" charset="-122"/>
                <a:cs typeface="Times New Roman" pitchFamily="18" charset="0"/>
              </a:rPr>
              <a:t>4</a:t>
            </a:r>
            <a:r>
              <a:rPr lang="zh-CN" altLang="en-US" b="0" dirty="0" smtClean="0">
                <a:solidFill>
                  <a:schemeClr val="tx1"/>
                </a:solidFill>
                <a:latin typeface="Times New Roman" pitchFamily="18" charset="0"/>
                <a:ea typeface="黑体" pitchFamily="2" charset="-122"/>
                <a:cs typeface="Times New Roman" pitchFamily="18" charset="0"/>
              </a:rPr>
              <a:t>、关闭</a:t>
            </a:r>
            <a:r>
              <a:rPr lang="en-US" altLang="zh-CN" b="0" dirty="0" smtClean="0">
                <a:solidFill>
                  <a:schemeClr val="tx1"/>
                </a:solidFill>
                <a:latin typeface="Times New Roman" pitchFamily="18" charset="0"/>
                <a:ea typeface="黑体" pitchFamily="2" charset="-122"/>
                <a:cs typeface="Times New Roman" pitchFamily="18" charset="0"/>
              </a:rPr>
              <a:t>LED</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void </a:t>
            </a:r>
            <a:r>
              <a:rPr lang="en-US" altLang="zh-CN" sz="1600" b="0" dirty="0" err="1" smtClean="0">
                <a:solidFill>
                  <a:schemeClr val="tx1"/>
                </a:solidFill>
                <a:latin typeface="Times New Roman" pitchFamily="18" charset="0"/>
                <a:ea typeface="黑体" pitchFamily="2" charset="-122"/>
                <a:cs typeface="Times New Roman" pitchFamily="18" charset="0"/>
              </a:rPr>
              <a:t>led_off</a:t>
            </a:r>
            <a:r>
              <a:rPr lang="en-US" altLang="zh-CN" sz="1600" b="0" dirty="0" smtClean="0">
                <a:solidFill>
                  <a:schemeClr val="tx1"/>
                </a:solidFill>
                <a:latin typeface="Times New Roman" pitchFamily="18" charset="0"/>
                <a:ea typeface="黑体" pitchFamily="2" charset="-122"/>
                <a:cs typeface="Times New Roman" pitchFamily="18" charset="0"/>
              </a:rPr>
              <a:t>(void)</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int</a:t>
            </a: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i,nOut</a:t>
            </a:r>
            <a:r>
              <a:rPr lang="en-US" altLang="zh-CN" sz="1600" b="0" dirty="0" smtClean="0">
                <a:solidFill>
                  <a:schemeClr val="tx1"/>
                </a:solidFill>
                <a:latin typeface="Times New Roman" pitchFamily="18" charset="0"/>
                <a:ea typeface="黑体" pitchFamily="2" charset="-122"/>
                <a:cs typeface="Times New Roman" pitchFamily="18" charset="0"/>
              </a:rPr>
              <a:t>;</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=0;</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rGPFDAT</a:t>
            </a:r>
            <a:r>
              <a:rPr lang="en-US" altLang="zh-CN" sz="1600" b="0" dirty="0" smtClean="0">
                <a:solidFill>
                  <a:schemeClr val="tx1"/>
                </a:solidFill>
                <a:latin typeface="Times New Roman" pitchFamily="18" charset="0"/>
                <a:ea typeface="黑体" pitchFamily="2" charset="-122"/>
                <a:cs typeface="Times New Roman" pitchFamily="18" charset="0"/>
              </a:rPr>
              <a:t> = 0;</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for(</a:t>
            </a:r>
            <a:r>
              <a:rPr lang="en-US" altLang="zh-CN" sz="1600" b="0" dirty="0" err="1" smtClean="0">
                <a:solidFill>
                  <a:schemeClr val="tx1"/>
                </a:solidFill>
                <a:latin typeface="Times New Roman" pitchFamily="18" charset="0"/>
                <a:ea typeface="黑体" pitchFamily="2" charset="-122"/>
                <a:cs typeface="Times New Roman" pitchFamily="18" charset="0"/>
              </a:rPr>
              <a:t>i</a:t>
            </a:r>
            <a:r>
              <a:rPr lang="en-US" altLang="zh-CN" sz="1600" b="0" dirty="0" smtClean="0">
                <a:solidFill>
                  <a:schemeClr val="tx1"/>
                </a:solidFill>
                <a:latin typeface="Times New Roman" pitchFamily="18" charset="0"/>
                <a:ea typeface="黑体" pitchFamily="2" charset="-122"/>
                <a:cs typeface="Times New Roman" pitchFamily="18" charset="0"/>
              </a:rPr>
              <a:t>=0;i&lt;100000;i++);</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rGPFDAT</a:t>
            </a:r>
            <a:r>
              <a:rPr lang="en-US" altLang="zh-CN" sz="1600" b="0" dirty="0" smtClean="0">
                <a:solidFill>
                  <a:schemeClr val="tx1"/>
                </a:solidFill>
                <a:latin typeface="Times New Roman" pitchFamily="18" charset="0"/>
                <a:ea typeface="黑体" pitchFamily="2" charset="-122"/>
                <a:cs typeface="Times New Roman" pitchFamily="18" charset="0"/>
              </a:rPr>
              <a:t> = </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 | 0x80;   //</a:t>
            </a:r>
            <a:r>
              <a:rPr lang="zh-CN" altLang="en-US" sz="1600" b="0" dirty="0" smtClean="0">
                <a:solidFill>
                  <a:schemeClr val="tx1"/>
                </a:solidFill>
                <a:latin typeface="Times New Roman" pitchFamily="18" charset="0"/>
                <a:ea typeface="黑体" pitchFamily="2" charset="-122"/>
                <a:cs typeface="Times New Roman" pitchFamily="18" charset="0"/>
              </a:rPr>
              <a:t>关闭</a:t>
            </a:r>
            <a:r>
              <a:rPr lang="en-US" altLang="zh-CN" sz="1600" b="0" dirty="0" smtClean="0">
                <a:solidFill>
                  <a:schemeClr val="tx1"/>
                </a:solidFill>
                <a:latin typeface="Times New Roman" pitchFamily="18" charset="0"/>
                <a:ea typeface="黑体" pitchFamily="2" charset="-122"/>
                <a:cs typeface="Times New Roman" pitchFamily="18" charset="0"/>
              </a:rPr>
              <a:t>LED1</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for(</a:t>
            </a:r>
            <a:r>
              <a:rPr lang="en-US" altLang="zh-CN" sz="1600" b="0" dirty="0" err="1" smtClean="0">
                <a:solidFill>
                  <a:schemeClr val="tx1"/>
                </a:solidFill>
                <a:latin typeface="Times New Roman" pitchFamily="18" charset="0"/>
                <a:ea typeface="黑体" pitchFamily="2" charset="-122"/>
                <a:cs typeface="Times New Roman" pitchFamily="18" charset="0"/>
              </a:rPr>
              <a:t>i</a:t>
            </a:r>
            <a:r>
              <a:rPr lang="en-US" altLang="zh-CN" sz="1600" b="0" dirty="0" smtClean="0">
                <a:solidFill>
                  <a:schemeClr val="tx1"/>
                </a:solidFill>
                <a:latin typeface="Times New Roman" pitchFamily="18" charset="0"/>
                <a:ea typeface="黑体" pitchFamily="2" charset="-122"/>
                <a:cs typeface="Times New Roman" pitchFamily="18" charset="0"/>
              </a:rPr>
              <a:t>=0;i&lt;100000;i++);</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rGPFDAT</a:t>
            </a:r>
            <a:r>
              <a:rPr lang="en-US" altLang="zh-CN" sz="1600" b="0" dirty="0" smtClean="0">
                <a:solidFill>
                  <a:schemeClr val="tx1"/>
                </a:solidFill>
                <a:latin typeface="Times New Roman" pitchFamily="18" charset="0"/>
                <a:ea typeface="黑体" pitchFamily="2" charset="-122"/>
                <a:cs typeface="Times New Roman" pitchFamily="18" charset="0"/>
              </a:rPr>
              <a:t> |= </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 | 0x40; //</a:t>
            </a:r>
            <a:r>
              <a:rPr lang="zh-CN" altLang="en-US" sz="1600" b="0" dirty="0" smtClean="0">
                <a:solidFill>
                  <a:schemeClr val="tx1"/>
                </a:solidFill>
                <a:latin typeface="Times New Roman" pitchFamily="18" charset="0"/>
                <a:ea typeface="黑体" pitchFamily="2" charset="-122"/>
                <a:cs typeface="Times New Roman" pitchFamily="18" charset="0"/>
              </a:rPr>
              <a:t>关闭</a:t>
            </a:r>
            <a:r>
              <a:rPr lang="en-US" altLang="zh-CN" sz="1600" b="0" dirty="0" smtClean="0">
                <a:solidFill>
                  <a:schemeClr val="tx1"/>
                </a:solidFill>
                <a:latin typeface="Times New Roman" pitchFamily="18" charset="0"/>
                <a:ea typeface="黑体" pitchFamily="2" charset="-122"/>
                <a:cs typeface="Times New Roman" pitchFamily="18" charset="0"/>
              </a:rPr>
              <a:t>LED2</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for(</a:t>
            </a:r>
            <a:r>
              <a:rPr lang="en-US" altLang="zh-CN" sz="1600" b="0" dirty="0" err="1" smtClean="0">
                <a:solidFill>
                  <a:schemeClr val="tx1"/>
                </a:solidFill>
                <a:latin typeface="Times New Roman" pitchFamily="18" charset="0"/>
                <a:ea typeface="黑体" pitchFamily="2" charset="-122"/>
                <a:cs typeface="Times New Roman" pitchFamily="18" charset="0"/>
              </a:rPr>
              <a:t>i</a:t>
            </a:r>
            <a:r>
              <a:rPr lang="en-US" altLang="zh-CN" sz="1600" b="0" dirty="0" smtClean="0">
                <a:solidFill>
                  <a:schemeClr val="tx1"/>
                </a:solidFill>
                <a:latin typeface="Times New Roman" pitchFamily="18" charset="0"/>
                <a:ea typeface="黑体" pitchFamily="2" charset="-122"/>
                <a:cs typeface="Times New Roman" pitchFamily="18" charset="0"/>
              </a:rPr>
              <a:t>=0;i&lt;100000;i++);</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rGPFDAT</a:t>
            </a:r>
            <a:r>
              <a:rPr lang="en-US" altLang="zh-CN" sz="1600" b="0" dirty="0" smtClean="0">
                <a:solidFill>
                  <a:schemeClr val="tx1"/>
                </a:solidFill>
                <a:latin typeface="Times New Roman" pitchFamily="18" charset="0"/>
                <a:ea typeface="黑体" pitchFamily="2" charset="-122"/>
                <a:cs typeface="Times New Roman" pitchFamily="18" charset="0"/>
              </a:rPr>
              <a:t> |= </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 | 0x20; //</a:t>
            </a:r>
            <a:r>
              <a:rPr lang="zh-CN" altLang="en-US" sz="1600" b="0" dirty="0" smtClean="0">
                <a:solidFill>
                  <a:schemeClr val="tx1"/>
                </a:solidFill>
                <a:latin typeface="Times New Roman" pitchFamily="18" charset="0"/>
                <a:ea typeface="黑体" pitchFamily="2" charset="-122"/>
                <a:cs typeface="Times New Roman" pitchFamily="18" charset="0"/>
              </a:rPr>
              <a:t>关闭</a:t>
            </a:r>
            <a:r>
              <a:rPr lang="en-US" altLang="zh-CN" sz="1600" b="0" dirty="0" smtClean="0">
                <a:solidFill>
                  <a:schemeClr val="tx1"/>
                </a:solidFill>
                <a:latin typeface="Times New Roman" pitchFamily="18" charset="0"/>
                <a:ea typeface="黑体" pitchFamily="2" charset="-122"/>
                <a:cs typeface="Times New Roman" pitchFamily="18" charset="0"/>
              </a:rPr>
              <a:t>LED3</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for(</a:t>
            </a:r>
            <a:r>
              <a:rPr lang="en-US" altLang="zh-CN" sz="1600" b="0" dirty="0" err="1" smtClean="0">
                <a:solidFill>
                  <a:schemeClr val="tx1"/>
                </a:solidFill>
                <a:latin typeface="Times New Roman" pitchFamily="18" charset="0"/>
                <a:ea typeface="黑体" pitchFamily="2" charset="-122"/>
                <a:cs typeface="Times New Roman" pitchFamily="18" charset="0"/>
              </a:rPr>
              <a:t>i</a:t>
            </a:r>
            <a:r>
              <a:rPr lang="en-US" altLang="zh-CN" sz="1600" b="0" dirty="0" smtClean="0">
                <a:solidFill>
                  <a:schemeClr val="tx1"/>
                </a:solidFill>
                <a:latin typeface="Times New Roman" pitchFamily="18" charset="0"/>
                <a:ea typeface="黑体" pitchFamily="2" charset="-122"/>
                <a:cs typeface="Times New Roman" pitchFamily="18" charset="0"/>
              </a:rPr>
              <a:t>=0;i&lt;100000;i++);</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a:t>
            </a:r>
            <a:r>
              <a:rPr lang="en-US" altLang="zh-CN" sz="1600" b="0" dirty="0" err="1" smtClean="0">
                <a:solidFill>
                  <a:schemeClr val="tx1"/>
                </a:solidFill>
                <a:latin typeface="Times New Roman" pitchFamily="18" charset="0"/>
                <a:ea typeface="黑体" pitchFamily="2" charset="-122"/>
                <a:cs typeface="Times New Roman" pitchFamily="18" charset="0"/>
              </a:rPr>
              <a:t>rGPFDAT</a:t>
            </a:r>
            <a:r>
              <a:rPr lang="en-US" altLang="zh-CN" sz="1600" b="0" dirty="0" smtClean="0">
                <a:solidFill>
                  <a:schemeClr val="tx1"/>
                </a:solidFill>
                <a:latin typeface="Times New Roman" pitchFamily="18" charset="0"/>
                <a:ea typeface="黑体" pitchFamily="2" charset="-122"/>
                <a:cs typeface="Times New Roman" pitchFamily="18" charset="0"/>
              </a:rPr>
              <a:t> |= </a:t>
            </a:r>
            <a:r>
              <a:rPr lang="en-US" altLang="zh-CN" sz="1600" b="0" dirty="0" err="1" smtClean="0">
                <a:solidFill>
                  <a:schemeClr val="tx1"/>
                </a:solidFill>
                <a:latin typeface="Times New Roman" pitchFamily="18" charset="0"/>
                <a:ea typeface="黑体" pitchFamily="2" charset="-122"/>
                <a:cs typeface="Times New Roman" pitchFamily="18" charset="0"/>
              </a:rPr>
              <a:t>nOut</a:t>
            </a:r>
            <a:r>
              <a:rPr lang="en-US" altLang="zh-CN" sz="1600" b="0" dirty="0" smtClean="0">
                <a:solidFill>
                  <a:schemeClr val="tx1"/>
                </a:solidFill>
                <a:latin typeface="Times New Roman" pitchFamily="18" charset="0"/>
                <a:ea typeface="黑体" pitchFamily="2" charset="-122"/>
                <a:cs typeface="Times New Roman" pitchFamily="18" charset="0"/>
              </a:rPr>
              <a:t> | 0x10; //</a:t>
            </a:r>
            <a:r>
              <a:rPr lang="zh-CN" altLang="en-US" sz="1600" b="0" dirty="0" smtClean="0">
                <a:solidFill>
                  <a:schemeClr val="tx1"/>
                </a:solidFill>
                <a:latin typeface="Times New Roman" pitchFamily="18" charset="0"/>
                <a:ea typeface="黑体" pitchFamily="2" charset="-122"/>
                <a:cs typeface="Times New Roman" pitchFamily="18" charset="0"/>
              </a:rPr>
              <a:t>关闭</a:t>
            </a:r>
            <a:r>
              <a:rPr lang="en-US" altLang="zh-CN" sz="1600" b="0" dirty="0" smtClean="0">
                <a:solidFill>
                  <a:schemeClr val="tx1"/>
                </a:solidFill>
                <a:latin typeface="Times New Roman" pitchFamily="18" charset="0"/>
                <a:ea typeface="黑体" pitchFamily="2" charset="-122"/>
                <a:cs typeface="Times New Roman" pitchFamily="18" charset="0"/>
              </a:rPr>
              <a:t>LED4</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    for(</a:t>
            </a:r>
            <a:r>
              <a:rPr lang="en-US" altLang="zh-CN" sz="1600" b="0" dirty="0" err="1" smtClean="0">
                <a:solidFill>
                  <a:schemeClr val="tx1"/>
                </a:solidFill>
                <a:latin typeface="Times New Roman" pitchFamily="18" charset="0"/>
                <a:ea typeface="黑体" pitchFamily="2" charset="-122"/>
                <a:cs typeface="Times New Roman" pitchFamily="18" charset="0"/>
              </a:rPr>
              <a:t>i</a:t>
            </a:r>
            <a:r>
              <a:rPr lang="en-US" altLang="zh-CN" sz="1600" b="0" dirty="0" smtClean="0">
                <a:solidFill>
                  <a:schemeClr val="tx1"/>
                </a:solidFill>
                <a:latin typeface="Times New Roman" pitchFamily="18" charset="0"/>
                <a:ea typeface="黑体" pitchFamily="2" charset="-122"/>
                <a:cs typeface="Times New Roman" pitchFamily="18" charset="0"/>
              </a:rPr>
              <a:t>=0;i&lt;100000;i++);</a:t>
            </a:r>
          </a:p>
          <a:p>
            <a:pPr marL="814388" lvl="2" indent="0">
              <a:lnSpc>
                <a:spcPct val="80000"/>
              </a:lnSpc>
              <a:buNone/>
            </a:pPr>
            <a:r>
              <a:rPr lang="en-US" altLang="zh-CN" sz="1600" b="0" dirty="0" smtClean="0">
                <a:solidFill>
                  <a:schemeClr val="tx1"/>
                </a:solidFill>
                <a:latin typeface="Times New Roman" pitchFamily="18" charset="0"/>
                <a:ea typeface="黑体" pitchFamily="2" charset="-122"/>
                <a:cs typeface="Times New Roman" pitchFamily="18" charset="0"/>
              </a:rPr>
              <a:t>}</a:t>
            </a:r>
          </a:p>
        </p:txBody>
      </p:sp>
    </p:spTree>
    <p:extLst>
      <p:ext uri="{BB962C8B-B14F-4D97-AF65-F5344CB8AC3E}">
        <p14:creationId xmlns:p14="http://schemas.microsoft.com/office/powerpoint/2010/main" val="411621091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smtClean="0">
                <a:ea typeface="宋体" charset="-122"/>
              </a:rPr>
              <a:t> </a:t>
            </a:r>
          </a:p>
        </p:txBody>
      </p:sp>
      <p:sp>
        <p:nvSpPr>
          <p:cNvPr id="33796" name="Rectangle 3"/>
          <p:cNvSpPr>
            <a:spLocks noGrp="1" noChangeArrowheads="1"/>
          </p:cNvSpPr>
          <p:nvPr>
            <p:ph type="body" idx="1"/>
          </p:nvPr>
        </p:nvSpPr>
        <p:spPr>
          <a:xfrm>
            <a:off x="457200" y="1182688"/>
            <a:ext cx="8229600" cy="4735512"/>
          </a:xfrm>
        </p:spPr>
        <p:txBody>
          <a:bodyPr/>
          <a:lstStyle/>
          <a:p>
            <a:pPr marL="406400" lvl="1" indent="0">
              <a:buNone/>
            </a:pPr>
            <a:r>
              <a:rPr lang="en-US" altLang="zh-CN" b="0" dirty="0" smtClean="0">
                <a:solidFill>
                  <a:schemeClr val="tx1"/>
                </a:solidFill>
                <a:latin typeface="Times New Roman" pitchFamily="18" charset="0"/>
                <a:ea typeface="黑体" pitchFamily="2" charset="-122"/>
                <a:cs typeface="Times New Roman" pitchFamily="18" charset="0"/>
              </a:rPr>
              <a:t>5</a:t>
            </a:r>
            <a:r>
              <a:rPr lang="zh-CN" altLang="en-US" b="0" dirty="0" smtClean="0">
                <a:solidFill>
                  <a:schemeClr val="tx1"/>
                </a:solidFill>
                <a:latin typeface="Times New Roman" pitchFamily="18" charset="0"/>
                <a:ea typeface="黑体" pitchFamily="2" charset="-122"/>
                <a:cs typeface="Times New Roman" pitchFamily="18" charset="0"/>
              </a:rPr>
              <a:t>、所有</a:t>
            </a:r>
            <a:r>
              <a:rPr lang="en-US" altLang="zh-CN" b="0" dirty="0" smtClean="0">
                <a:solidFill>
                  <a:schemeClr val="tx1"/>
                </a:solidFill>
                <a:latin typeface="Times New Roman" pitchFamily="18" charset="0"/>
                <a:ea typeface="黑体" pitchFamily="2" charset="-122"/>
                <a:cs typeface="Times New Roman" pitchFamily="18" charset="0"/>
              </a:rPr>
              <a:t>LED</a:t>
            </a:r>
            <a:r>
              <a:rPr lang="zh-CN" altLang="en-US" b="0" dirty="0" smtClean="0">
                <a:solidFill>
                  <a:schemeClr val="tx1"/>
                </a:solidFill>
                <a:latin typeface="Times New Roman" pitchFamily="18" charset="0"/>
                <a:ea typeface="黑体" pitchFamily="2" charset="-122"/>
                <a:cs typeface="Times New Roman" pitchFamily="18" charset="0"/>
              </a:rPr>
              <a:t>交替亮灭</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void </a:t>
            </a:r>
            <a:r>
              <a:rPr lang="en-US" altLang="zh-CN" b="0" dirty="0" err="1" smtClean="0">
                <a:solidFill>
                  <a:schemeClr val="tx1"/>
                </a:solidFill>
                <a:latin typeface="Times New Roman" pitchFamily="18" charset="0"/>
                <a:ea typeface="黑体" pitchFamily="2" charset="-122"/>
                <a:cs typeface="Times New Roman" pitchFamily="18" charset="0"/>
              </a:rPr>
              <a:t>led_on_off</a:t>
            </a:r>
            <a:r>
              <a:rPr lang="en-US" altLang="zh-CN" b="0" dirty="0" smtClean="0">
                <a:solidFill>
                  <a:schemeClr val="tx1"/>
                </a:solidFill>
                <a:latin typeface="Times New Roman" pitchFamily="18" charset="0"/>
                <a:ea typeface="黑体" pitchFamily="2" charset="-122"/>
                <a:cs typeface="Times New Roman" pitchFamily="18" charset="0"/>
              </a:rPr>
              <a:t>(void)</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    </a:t>
            </a:r>
            <a:r>
              <a:rPr lang="en-US" altLang="zh-CN" b="0" dirty="0" err="1" smtClean="0">
                <a:solidFill>
                  <a:schemeClr val="tx1"/>
                </a:solidFill>
                <a:latin typeface="Times New Roman" pitchFamily="18" charset="0"/>
                <a:ea typeface="黑体" pitchFamily="2" charset="-122"/>
                <a:cs typeface="Times New Roman" pitchFamily="18" charset="0"/>
              </a:rPr>
              <a:t>int</a:t>
            </a:r>
            <a:r>
              <a:rPr lang="en-US" altLang="zh-CN" b="0" dirty="0" smtClean="0">
                <a:solidFill>
                  <a:schemeClr val="tx1"/>
                </a:solidFill>
                <a:latin typeface="Times New Roman" pitchFamily="18" charset="0"/>
                <a:ea typeface="黑体" pitchFamily="2" charset="-122"/>
                <a:cs typeface="Times New Roman" pitchFamily="18" charset="0"/>
              </a:rPr>
              <a:t> </a:t>
            </a:r>
            <a:r>
              <a:rPr lang="en-US" altLang="zh-CN" b="0" dirty="0" err="1" smtClean="0">
                <a:solidFill>
                  <a:schemeClr val="tx1"/>
                </a:solidFill>
                <a:latin typeface="Times New Roman" pitchFamily="18" charset="0"/>
                <a:ea typeface="黑体" pitchFamily="2" charset="-122"/>
                <a:cs typeface="Times New Roman" pitchFamily="18" charset="0"/>
              </a:rPr>
              <a:t>i</a:t>
            </a:r>
            <a:r>
              <a:rPr lang="en-US" altLang="zh-CN" b="0" dirty="0" smtClean="0">
                <a:solidFill>
                  <a:schemeClr val="tx1"/>
                </a:solidFill>
                <a:latin typeface="Times New Roman" pitchFamily="18" charset="0"/>
                <a:ea typeface="黑体" pitchFamily="2" charset="-122"/>
                <a:cs typeface="Times New Roman" pitchFamily="18" charset="0"/>
              </a:rPr>
              <a:t>;</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    </a:t>
            </a:r>
            <a:r>
              <a:rPr lang="en-US" altLang="zh-CN" b="0" dirty="0" err="1" smtClean="0">
                <a:solidFill>
                  <a:schemeClr val="tx1"/>
                </a:solidFill>
                <a:latin typeface="Times New Roman" pitchFamily="18" charset="0"/>
                <a:ea typeface="黑体" pitchFamily="2" charset="-122"/>
                <a:cs typeface="Times New Roman" pitchFamily="18" charset="0"/>
              </a:rPr>
              <a:t>rGPFDAT</a:t>
            </a:r>
            <a:r>
              <a:rPr lang="en-US" altLang="zh-CN" b="0" dirty="0" smtClean="0">
                <a:solidFill>
                  <a:schemeClr val="tx1"/>
                </a:solidFill>
                <a:latin typeface="Times New Roman" pitchFamily="18" charset="0"/>
                <a:ea typeface="黑体" pitchFamily="2" charset="-122"/>
                <a:cs typeface="Times New Roman" pitchFamily="18" charset="0"/>
              </a:rPr>
              <a:t>=0;               //</a:t>
            </a:r>
            <a:r>
              <a:rPr lang="zh-CN" altLang="en-US" b="0" dirty="0" smtClean="0">
                <a:solidFill>
                  <a:schemeClr val="tx1"/>
                </a:solidFill>
                <a:latin typeface="Times New Roman" pitchFamily="18" charset="0"/>
                <a:ea typeface="黑体" pitchFamily="2" charset="-122"/>
                <a:cs typeface="Times New Roman" pitchFamily="18" charset="0"/>
              </a:rPr>
              <a:t>所有</a:t>
            </a:r>
            <a:r>
              <a:rPr lang="en-US" altLang="zh-CN" b="0" dirty="0" smtClean="0">
                <a:solidFill>
                  <a:schemeClr val="tx1"/>
                </a:solidFill>
                <a:latin typeface="Times New Roman" pitchFamily="18" charset="0"/>
                <a:ea typeface="黑体" pitchFamily="2" charset="-122"/>
                <a:cs typeface="Times New Roman" pitchFamily="18" charset="0"/>
              </a:rPr>
              <a:t>LED</a:t>
            </a:r>
            <a:r>
              <a:rPr lang="zh-CN" altLang="en-US" b="0" dirty="0" smtClean="0">
                <a:solidFill>
                  <a:schemeClr val="tx1"/>
                </a:solidFill>
                <a:latin typeface="Times New Roman" pitchFamily="18" charset="0"/>
                <a:ea typeface="黑体" pitchFamily="2" charset="-122"/>
                <a:cs typeface="Times New Roman" pitchFamily="18" charset="0"/>
              </a:rPr>
              <a:t>全亮</a:t>
            </a:r>
          </a:p>
          <a:p>
            <a:pPr marL="814388" lvl="2" indent="0">
              <a:buNone/>
            </a:pPr>
            <a:r>
              <a:rPr lang="zh-CN" altLang="en-US" b="0" dirty="0" smtClean="0">
                <a:solidFill>
                  <a:schemeClr val="tx1"/>
                </a:solidFill>
                <a:latin typeface="Times New Roman" pitchFamily="18" charset="0"/>
                <a:ea typeface="黑体" pitchFamily="2" charset="-122"/>
                <a:cs typeface="Times New Roman" pitchFamily="18" charset="0"/>
              </a:rPr>
              <a:t>    </a:t>
            </a:r>
            <a:r>
              <a:rPr lang="en-US" altLang="zh-CN" b="0" dirty="0" smtClean="0">
                <a:solidFill>
                  <a:schemeClr val="tx1"/>
                </a:solidFill>
                <a:latin typeface="Times New Roman" pitchFamily="18" charset="0"/>
                <a:ea typeface="黑体" pitchFamily="2" charset="-122"/>
                <a:cs typeface="Times New Roman" pitchFamily="18" charset="0"/>
              </a:rPr>
              <a:t>for(</a:t>
            </a:r>
            <a:r>
              <a:rPr lang="en-US" altLang="zh-CN" b="0" dirty="0" err="1" smtClean="0">
                <a:solidFill>
                  <a:schemeClr val="tx1"/>
                </a:solidFill>
                <a:latin typeface="Times New Roman" pitchFamily="18" charset="0"/>
                <a:ea typeface="黑体" pitchFamily="2" charset="-122"/>
                <a:cs typeface="Times New Roman" pitchFamily="18" charset="0"/>
              </a:rPr>
              <a:t>i</a:t>
            </a:r>
            <a:r>
              <a:rPr lang="en-US" altLang="zh-CN" b="0" dirty="0" smtClean="0">
                <a:solidFill>
                  <a:schemeClr val="tx1"/>
                </a:solidFill>
                <a:latin typeface="Times New Roman" pitchFamily="18" charset="0"/>
                <a:ea typeface="黑体" pitchFamily="2" charset="-122"/>
                <a:cs typeface="Times New Roman" pitchFamily="18" charset="0"/>
              </a:rPr>
              <a:t>=0;i&lt;100000;i++);</a:t>
            </a:r>
          </a:p>
          <a:p>
            <a:pPr marL="814388" lvl="2" indent="0">
              <a:buNone/>
            </a:pPr>
            <a:r>
              <a:rPr lang="en-US" altLang="zh-CN" b="0" dirty="0" smtClean="0">
                <a:solidFill>
                  <a:schemeClr val="tx1"/>
                </a:solidFill>
                <a:latin typeface="Times New Roman" pitchFamily="18" charset="0"/>
                <a:ea typeface="黑体" pitchFamily="2" charset="-122"/>
                <a:cs typeface="Times New Roman" pitchFamily="18" charset="0"/>
              </a:rPr>
              <a:t>    </a:t>
            </a:r>
            <a:r>
              <a:rPr lang="en-US" altLang="zh-CN" b="0" dirty="0" err="1" smtClean="0">
                <a:solidFill>
                  <a:schemeClr val="tx1"/>
                </a:solidFill>
                <a:latin typeface="Times New Roman" pitchFamily="18" charset="0"/>
                <a:ea typeface="黑体" pitchFamily="2" charset="-122"/>
                <a:cs typeface="Times New Roman" pitchFamily="18" charset="0"/>
              </a:rPr>
              <a:t>rGPFDAT</a:t>
            </a:r>
            <a:r>
              <a:rPr lang="en-US" altLang="zh-CN" b="0" dirty="0" smtClean="0">
                <a:solidFill>
                  <a:schemeClr val="tx1"/>
                </a:solidFill>
                <a:latin typeface="Times New Roman" pitchFamily="18" charset="0"/>
                <a:ea typeface="黑体" pitchFamily="2" charset="-122"/>
                <a:cs typeface="Times New Roman" pitchFamily="18" charset="0"/>
              </a:rPr>
              <a:t>=0xF0;           //</a:t>
            </a:r>
            <a:r>
              <a:rPr lang="zh-CN" altLang="en-US" b="0" dirty="0" smtClean="0">
                <a:solidFill>
                  <a:schemeClr val="tx1"/>
                </a:solidFill>
                <a:latin typeface="Times New Roman" pitchFamily="18" charset="0"/>
                <a:ea typeface="黑体" pitchFamily="2" charset="-122"/>
                <a:cs typeface="Times New Roman" pitchFamily="18" charset="0"/>
              </a:rPr>
              <a:t>所有</a:t>
            </a:r>
            <a:r>
              <a:rPr lang="en-US" altLang="zh-CN" b="0" dirty="0" smtClean="0">
                <a:solidFill>
                  <a:schemeClr val="tx1"/>
                </a:solidFill>
                <a:latin typeface="Times New Roman" pitchFamily="18" charset="0"/>
                <a:ea typeface="黑体" pitchFamily="2" charset="-122"/>
                <a:cs typeface="Times New Roman" pitchFamily="18" charset="0"/>
              </a:rPr>
              <a:t>LED</a:t>
            </a:r>
            <a:r>
              <a:rPr lang="zh-CN" altLang="en-US" b="0" dirty="0" smtClean="0">
                <a:solidFill>
                  <a:schemeClr val="tx1"/>
                </a:solidFill>
                <a:latin typeface="Times New Roman" pitchFamily="18" charset="0"/>
                <a:ea typeface="黑体" pitchFamily="2" charset="-122"/>
                <a:cs typeface="Times New Roman" pitchFamily="18" charset="0"/>
              </a:rPr>
              <a:t>全灭</a:t>
            </a:r>
          </a:p>
          <a:p>
            <a:pPr marL="814388" lvl="2" indent="0">
              <a:buNone/>
            </a:pPr>
            <a:r>
              <a:rPr lang="zh-CN" altLang="en-US" b="0" dirty="0" smtClean="0">
                <a:solidFill>
                  <a:schemeClr val="tx1"/>
                </a:solidFill>
                <a:latin typeface="Times New Roman" pitchFamily="18" charset="0"/>
                <a:ea typeface="黑体" pitchFamily="2" charset="-122"/>
                <a:cs typeface="Times New Roman" pitchFamily="18" charset="0"/>
              </a:rPr>
              <a:t>    </a:t>
            </a:r>
            <a:r>
              <a:rPr lang="en-US" altLang="zh-CN" b="0" dirty="0" smtClean="0">
                <a:solidFill>
                  <a:schemeClr val="tx1"/>
                </a:solidFill>
                <a:latin typeface="Times New Roman" pitchFamily="18" charset="0"/>
                <a:ea typeface="黑体" pitchFamily="2" charset="-122"/>
                <a:cs typeface="Times New Roman" pitchFamily="18" charset="0"/>
              </a:rPr>
              <a:t>for(</a:t>
            </a:r>
            <a:r>
              <a:rPr lang="en-US" altLang="zh-CN" b="0" dirty="0" err="1" smtClean="0">
                <a:solidFill>
                  <a:schemeClr val="tx1"/>
                </a:solidFill>
                <a:latin typeface="Times New Roman" pitchFamily="18" charset="0"/>
                <a:ea typeface="黑体" pitchFamily="2" charset="-122"/>
                <a:cs typeface="Times New Roman" pitchFamily="18" charset="0"/>
              </a:rPr>
              <a:t>i</a:t>
            </a:r>
            <a:r>
              <a:rPr lang="en-US" altLang="zh-CN" b="0" dirty="0" smtClean="0">
                <a:solidFill>
                  <a:schemeClr val="tx1"/>
                </a:solidFill>
                <a:latin typeface="Times New Roman" pitchFamily="18" charset="0"/>
                <a:ea typeface="黑体" pitchFamily="2" charset="-122"/>
                <a:cs typeface="Times New Roman" pitchFamily="18" charset="0"/>
              </a:rPr>
              <a:t>=0;i&lt;100000;i++);</a:t>
            </a:r>
          </a:p>
          <a:p>
            <a:pPr lvl="2">
              <a:buFont typeface="Wingdings" pitchFamily="2" charset="2"/>
              <a:buNone/>
            </a:pPr>
            <a:r>
              <a:rPr lang="en-US" altLang="zh-CN" b="0" dirty="0" smtClean="0">
                <a:solidFill>
                  <a:schemeClr val="tx1"/>
                </a:solidFill>
                <a:latin typeface="Times New Roman" pitchFamily="18" charset="0"/>
                <a:ea typeface="黑体" pitchFamily="2" charset="-122"/>
                <a:cs typeface="Times New Roman" pitchFamily="18" charset="0"/>
              </a:rPr>
              <a:t>}</a:t>
            </a:r>
          </a:p>
        </p:txBody>
      </p:sp>
    </p:spTree>
    <p:extLst>
      <p:ext uri="{BB962C8B-B14F-4D97-AF65-F5344CB8AC3E}">
        <p14:creationId xmlns:p14="http://schemas.microsoft.com/office/powerpoint/2010/main" val="381994302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9550"/>
            <a:ext cx="8229600" cy="838200"/>
          </a:xfrm>
        </p:spPr>
        <p:txBody>
          <a:bodyPr/>
          <a:lstStyle/>
          <a:p>
            <a:pPr algn="ctr">
              <a:defRPr/>
            </a:pPr>
            <a:r>
              <a:rPr lang="zh-CN" altLang="en-US" sz="4000" dirty="0" smtClean="0">
                <a:solidFill>
                  <a:srgbClr val="FF0000"/>
                </a:solidFill>
                <a:effectLst>
                  <a:outerShdw blurRad="38100" dist="38100" dir="2700000" algn="tl">
                    <a:srgbClr val="000000">
                      <a:alpha val="43137"/>
                    </a:srgbClr>
                  </a:outerShdw>
                </a:effectLst>
                <a:latin typeface="黑体" pitchFamily="2" charset="-122"/>
                <a:ea typeface="黑体" pitchFamily="2" charset="-122"/>
              </a:rPr>
              <a:t>课后思考</a:t>
            </a:r>
            <a:endParaRPr lang="zh-CN" altLang="en-US" sz="4000" dirty="0">
              <a:solidFill>
                <a:srgbClr val="FF0000"/>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819" name="内容占位符 2"/>
          <p:cNvSpPr>
            <a:spLocks noGrp="1"/>
          </p:cNvSpPr>
          <p:nvPr>
            <p:ph idx="1"/>
          </p:nvPr>
        </p:nvSpPr>
        <p:spPr>
          <a:xfrm>
            <a:off x="428625" y="1485900"/>
            <a:ext cx="8229600" cy="4068763"/>
          </a:xfrm>
        </p:spPr>
        <p:txBody>
          <a:bodyPr/>
          <a:lstStyle/>
          <a:p>
            <a:pPr>
              <a:spcAft>
                <a:spcPts val="1800"/>
              </a:spcAft>
              <a:buFont typeface="Wingdings" pitchFamily="2" charset="2"/>
              <a:buChar char="Ø"/>
            </a:pPr>
            <a:r>
              <a:rPr lang="zh-CN" altLang="en-US" b="0" dirty="0" smtClean="0">
                <a:solidFill>
                  <a:schemeClr val="tx1"/>
                </a:solidFill>
                <a:latin typeface="Times New Roman" pitchFamily="18" charset="0"/>
                <a:ea typeface="黑体" pitchFamily="2" charset="-122"/>
                <a:cs typeface="Times New Roman" pitchFamily="18" charset="0"/>
              </a:rPr>
              <a:t>利用</a:t>
            </a:r>
            <a:r>
              <a:rPr lang="en-US" altLang="zh-CN" b="0" dirty="0" smtClean="0">
                <a:solidFill>
                  <a:schemeClr val="tx1"/>
                </a:solidFill>
                <a:latin typeface="Times New Roman" pitchFamily="18" charset="0"/>
                <a:ea typeface="黑体" pitchFamily="2" charset="-122"/>
                <a:cs typeface="Times New Roman" pitchFamily="18" charset="0"/>
              </a:rPr>
              <a:t>S3C2410</a:t>
            </a:r>
            <a:r>
              <a:rPr lang="zh-CN" altLang="en-US" b="0" dirty="0" smtClean="0">
                <a:solidFill>
                  <a:schemeClr val="tx1"/>
                </a:solidFill>
                <a:latin typeface="Times New Roman" pitchFamily="18" charset="0"/>
                <a:ea typeface="黑体" pitchFamily="2" charset="-122"/>
                <a:cs typeface="Times New Roman" pitchFamily="18" charset="0"/>
              </a:rPr>
              <a:t>的</a:t>
            </a:r>
            <a:r>
              <a:rPr lang="en-US" altLang="zh-CN" b="0" dirty="0" smtClean="0">
                <a:solidFill>
                  <a:schemeClr val="tx1"/>
                </a:solidFill>
                <a:latin typeface="Times New Roman" pitchFamily="18" charset="0"/>
                <a:ea typeface="黑体" pitchFamily="2" charset="-122"/>
                <a:cs typeface="Times New Roman" pitchFamily="18" charset="0"/>
              </a:rPr>
              <a:t>GPIO</a:t>
            </a:r>
            <a:r>
              <a:rPr lang="zh-CN" altLang="en-US" b="0" dirty="0" smtClean="0">
                <a:solidFill>
                  <a:schemeClr val="tx1"/>
                </a:solidFill>
                <a:latin typeface="Times New Roman" pitchFamily="18" charset="0"/>
                <a:ea typeface="黑体" pitchFamily="2" charset="-122"/>
                <a:cs typeface="Times New Roman" pitchFamily="18" charset="0"/>
              </a:rPr>
              <a:t>口设计8 位</a:t>
            </a:r>
            <a:r>
              <a:rPr lang="en-US" altLang="zh-CN" b="0" dirty="0" smtClean="0">
                <a:solidFill>
                  <a:schemeClr val="tx1"/>
                </a:solidFill>
                <a:latin typeface="Times New Roman" pitchFamily="18" charset="0"/>
                <a:ea typeface="黑体" pitchFamily="2" charset="-122"/>
                <a:cs typeface="Times New Roman" pitchFamily="18" charset="0"/>
              </a:rPr>
              <a:t>LED</a:t>
            </a:r>
            <a:r>
              <a:rPr lang="zh-CN" altLang="en-US" b="0" dirty="0" smtClean="0">
                <a:solidFill>
                  <a:schemeClr val="tx1"/>
                </a:solidFill>
                <a:latin typeface="Times New Roman" pitchFamily="18" charset="0"/>
                <a:ea typeface="黑体" pitchFamily="2" charset="-122"/>
                <a:cs typeface="Times New Roman" pitchFamily="18" charset="0"/>
              </a:rPr>
              <a:t>流水灯</a:t>
            </a:r>
            <a:endParaRPr lang="en-US" altLang="zh-CN" b="0" dirty="0" smtClean="0">
              <a:solidFill>
                <a:schemeClr val="tx1"/>
              </a:solidFill>
              <a:latin typeface="Times New Roman" pitchFamily="18" charset="0"/>
              <a:ea typeface="黑体" pitchFamily="2" charset="-122"/>
              <a:cs typeface="Times New Roman" pitchFamily="18" charset="0"/>
            </a:endParaRPr>
          </a:p>
          <a:p>
            <a:pPr>
              <a:spcAft>
                <a:spcPts val="1800"/>
              </a:spcAft>
              <a:buFont typeface="Wingdings" pitchFamily="2" charset="2"/>
              <a:buChar char="Ø"/>
            </a:pPr>
            <a:r>
              <a:rPr lang="zh-CN" altLang="en-US" b="0" dirty="0" smtClean="0">
                <a:solidFill>
                  <a:schemeClr val="tx1"/>
                </a:solidFill>
                <a:latin typeface="Times New Roman" pitchFamily="18" charset="0"/>
                <a:ea typeface="黑体" pitchFamily="2" charset="-122"/>
                <a:cs typeface="Times New Roman" pitchFamily="18" charset="0"/>
              </a:rPr>
              <a:t>利用</a:t>
            </a:r>
            <a:r>
              <a:rPr lang="en-US" altLang="zh-CN" b="0" dirty="0" smtClean="0">
                <a:solidFill>
                  <a:schemeClr val="tx1"/>
                </a:solidFill>
                <a:latin typeface="Times New Roman" pitchFamily="18" charset="0"/>
                <a:ea typeface="黑体" pitchFamily="2" charset="-122"/>
                <a:cs typeface="Times New Roman" pitchFamily="18" charset="0"/>
              </a:rPr>
              <a:t>S3C2410</a:t>
            </a:r>
            <a:r>
              <a:rPr lang="zh-CN" altLang="en-US" b="0" dirty="0" smtClean="0">
                <a:solidFill>
                  <a:schemeClr val="tx1"/>
                </a:solidFill>
                <a:latin typeface="Times New Roman" pitchFamily="18" charset="0"/>
                <a:ea typeface="黑体" pitchFamily="2" charset="-122"/>
                <a:cs typeface="Times New Roman" pitchFamily="18" charset="0"/>
              </a:rPr>
              <a:t>的</a:t>
            </a:r>
            <a:r>
              <a:rPr lang="en-US" altLang="zh-CN" b="0" dirty="0" smtClean="0">
                <a:solidFill>
                  <a:schemeClr val="tx1"/>
                </a:solidFill>
                <a:latin typeface="Times New Roman" pitchFamily="18" charset="0"/>
                <a:ea typeface="黑体" pitchFamily="2" charset="-122"/>
                <a:cs typeface="Times New Roman" pitchFamily="18" charset="0"/>
              </a:rPr>
              <a:t>GPIO</a:t>
            </a:r>
            <a:r>
              <a:rPr lang="zh-CN" altLang="en-US" b="0" dirty="0" smtClean="0">
                <a:solidFill>
                  <a:schemeClr val="tx1"/>
                </a:solidFill>
                <a:latin typeface="Times New Roman" pitchFamily="18" charset="0"/>
                <a:ea typeface="黑体" pitchFamily="2" charset="-122"/>
                <a:cs typeface="Times New Roman" pitchFamily="18" charset="0"/>
              </a:rPr>
              <a:t>口设计</a:t>
            </a:r>
            <a:r>
              <a:rPr lang="en-US" altLang="zh-CN" b="0" dirty="0" smtClean="0">
                <a:solidFill>
                  <a:schemeClr val="tx1"/>
                </a:solidFill>
                <a:latin typeface="Times New Roman" pitchFamily="18" charset="0"/>
                <a:ea typeface="黑体" pitchFamily="2" charset="-122"/>
                <a:cs typeface="Times New Roman" pitchFamily="18" charset="0"/>
              </a:rPr>
              <a:t>8</a:t>
            </a:r>
            <a:r>
              <a:rPr lang="zh-CN" altLang="en-US" b="0" dirty="0" smtClean="0">
                <a:solidFill>
                  <a:schemeClr val="tx1"/>
                </a:solidFill>
                <a:latin typeface="Times New Roman" pitchFamily="18" charset="0"/>
                <a:ea typeface="黑体" pitchFamily="2" charset="-122"/>
                <a:cs typeface="Times New Roman" pitchFamily="18" charset="0"/>
              </a:rPr>
              <a:t>个</a:t>
            </a:r>
            <a:r>
              <a:rPr lang="en-US" altLang="zh-CN" b="0" dirty="0" smtClean="0">
                <a:solidFill>
                  <a:schemeClr val="tx1"/>
                </a:solidFill>
                <a:latin typeface="Times New Roman" pitchFamily="18" charset="0"/>
                <a:ea typeface="黑体" pitchFamily="2" charset="-122"/>
                <a:cs typeface="Times New Roman" pitchFamily="18" charset="0"/>
              </a:rPr>
              <a:t>LED</a:t>
            </a:r>
            <a:r>
              <a:rPr lang="zh-CN" altLang="en-US" b="0" dirty="0" smtClean="0">
                <a:solidFill>
                  <a:schemeClr val="tx1"/>
                </a:solidFill>
                <a:latin typeface="Times New Roman" pitchFamily="18" charset="0"/>
                <a:ea typeface="黑体" pitchFamily="2" charset="-122"/>
                <a:cs typeface="Times New Roman" pitchFamily="18" charset="0"/>
              </a:rPr>
              <a:t>流水灯，并通过三个按键（</a:t>
            </a:r>
            <a:r>
              <a:rPr lang="en-US" altLang="zh-CN" b="0" dirty="0" smtClean="0">
                <a:solidFill>
                  <a:schemeClr val="tx1"/>
                </a:solidFill>
                <a:latin typeface="Times New Roman" pitchFamily="18" charset="0"/>
                <a:ea typeface="黑体" pitchFamily="2" charset="-122"/>
                <a:cs typeface="Times New Roman" pitchFamily="18" charset="0"/>
              </a:rPr>
              <a:t>K1-K3</a:t>
            </a:r>
            <a:r>
              <a:rPr lang="zh-CN" altLang="en-US" b="0" dirty="0" smtClean="0">
                <a:solidFill>
                  <a:schemeClr val="tx1"/>
                </a:solidFill>
                <a:latin typeface="Times New Roman" pitchFamily="18" charset="0"/>
                <a:ea typeface="黑体" pitchFamily="2" charset="-122"/>
                <a:cs typeface="Times New Roman" pitchFamily="18" charset="0"/>
              </a:rPr>
              <a:t>）来控制流水灯：</a:t>
            </a:r>
            <a:r>
              <a:rPr lang="en-US" altLang="zh-CN" b="0" dirty="0" smtClean="0">
                <a:solidFill>
                  <a:schemeClr val="tx1"/>
                </a:solidFill>
                <a:latin typeface="Times New Roman" pitchFamily="18" charset="0"/>
                <a:ea typeface="黑体" pitchFamily="2" charset="-122"/>
                <a:cs typeface="Times New Roman" pitchFamily="18" charset="0"/>
              </a:rPr>
              <a:t>K1</a:t>
            </a:r>
            <a:r>
              <a:rPr lang="zh-CN" altLang="en-US" b="0" dirty="0" smtClean="0">
                <a:solidFill>
                  <a:schemeClr val="tx1"/>
                </a:solidFill>
                <a:latin typeface="Times New Roman" pitchFamily="18" charset="0"/>
                <a:ea typeface="黑体" pitchFamily="2" charset="-122"/>
                <a:cs typeface="Times New Roman" pitchFamily="18" charset="0"/>
              </a:rPr>
              <a:t>为模式控制（控制流水显示方式），</a:t>
            </a:r>
            <a:r>
              <a:rPr lang="en-US" altLang="zh-CN" b="0" dirty="0" smtClean="0">
                <a:solidFill>
                  <a:schemeClr val="tx1"/>
                </a:solidFill>
                <a:latin typeface="Times New Roman" pitchFamily="18" charset="0"/>
                <a:ea typeface="黑体" pitchFamily="2" charset="-122"/>
                <a:cs typeface="Times New Roman" pitchFamily="18" charset="0"/>
              </a:rPr>
              <a:t>K2</a:t>
            </a:r>
            <a:r>
              <a:rPr lang="zh-CN" altLang="en-US" b="0" dirty="0" smtClean="0">
                <a:solidFill>
                  <a:schemeClr val="tx1"/>
                </a:solidFill>
                <a:latin typeface="Times New Roman" pitchFamily="18" charset="0"/>
                <a:ea typeface="黑体" pitchFamily="2" charset="-122"/>
                <a:cs typeface="Times New Roman" pitchFamily="18" charset="0"/>
              </a:rPr>
              <a:t>为加速控制，</a:t>
            </a:r>
            <a:r>
              <a:rPr lang="en-US" altLang="zh-CN" b="0" dirty="0" smtClean="0">
                <a:solidFill>
                  <a:schemeClr val="tx1"/>
                </a:solidFill>
                <a:latin typeface="Times New Roman" pitchFamily="18" charset="0"/>
                <a:ea typeface="黑体" pitchFamily="2" charset="-122"/>
                <a:cs typeface="Times New Roman" pitchFamily="18" charset="0"/>
              </a:rPr>
              <a:t>K3</a:t>
            </a:r>
            <a:r>
              <a:rPr lang="zh-CN" altLang="en-US" b="0" dirty="0" smtClean="0">
                <a:solidFill>
                  <a:schemeClr val="tx1"/>
                </a:solidFill>
                <a:latin typeface="Times New Roman" pitchFamily="18" charset="0"/>
                <a:ea typeface="黑体" pitchFamily="2" charset="-122"/>
                <a:cs typeface="Times New Roman" pitchFamily="18" charset="0"/>
              </a:rPr>
              <a:t>为减速控制。</a:t>
            </a:r>
            <a:endParaRPr lang="en-US" altLang="zh-CN" b="0" dirty="0" smtClean="0">
              <a:solidFill>
                <a:schemeClr val="tx1"/>
              </a:solidFill>
              <a:latin typeface="Times New Roman" pitchFamily="18" charset="0"/>
              <a:ea typeface="黑体" pitchFamily="2" charset="-122"/>
              <a:cs typeface="Times New Roman" pitchFamily="18" charset="0"/>
            </a:endParaRPr>
          </a:p>
          <a:p>
            <a:pPr>
              <a:spcAft>
                <a:spcPts val="1800"/>
              </a:spcAft>
              <a:buFont typeface="Wingdings" pitchFamily="2" charset="2"/>
              <a:buChar char="Ø"/>
            </a:pPr>
            <a:r>
              <a:rPr lang="zh-CN" altLang="en-US" b="0" dirty="0" smtClean="0">
                <a:solidFill>
                  <a:schemeClr val="tx1"/>
                </a:solidFill>
                <a:latin typeface="Times New Roman" pitchFamily="18" charset="0"/>
                <a:ea typeface="黑体" pitchFamily="2" charset="-122"/>
                <a:cs typeface="Times New Roman" pitchFamily="18" charset="0"/>
              </a:rPr>
              <a:t>利用</a:t>
            </a:r>
            <a:r>
              <a:rPr lang="en-US" altLang="zh-CN" b="0" dirty="0" smtClean="0">
                <a:solidFill>
                  <a:schemeClr val="tx1"/>
                </a:solidFill>
                <a:latin typeface="Times New Roman" pitchFamily="18" charset="0"/>
                <a:ea typeface="黑体" pitchFamily="2" charset="-122"/>
                <a:cs typeface="Times New Roman" pitchFamily="18" charset="0"/>
              </a:rPr>
              <a:t>S3C2410</a:t>
            </a:r>
            <a:r>
              <a:rPr lang="zh-CN" altLang="en-US" b="0" dirty="0" smtClean="0">
                <a:solidFill>
                  <a:schemeClr val="tx1"/>
                </a:solidFill>
                <a:latin typeface="Times New Roman" pitchFamily="18" charset="0"/>
                <a:ea typeface="黑体" pitchFamily="2" charset="-122"/>
                <a:cs typeface="Times New Roman" pitchFamily="18" charset="0"/>
              </a:rPr>
              <a:t>的</a:t>
            </a:r>
            <a:r>
              <a:rPr lang="en-US" altLang="zh-CN" b="0" dirty="0" smtClean="0">
                <a:solidFill>
                  <a:schemeClr val="tx1"/>
                </a:solidFill>
                <a:latin typeface="Times New Roman" pitchFamily="18" charset="0"/>
                <a:ea typeface="黑体" pitchFamily="2" charset="-122"/>
                <a:cs typeface="Times New Roman" pitchFamily="18" charset="0"/>
              </a:rPr>
              <a:t>GPIO</a:t>
            </a:r>
            <a:r>
              <a:rPr lang="zh-CN" altLang="en-US" b="0" dirty="0" smtClean="0">
                <a:solidFill>
                  <a:schemeClr val="tx1"/>
                </a:solidFill>
                <a:latin typeface="Times New Roman" pitchFamily="18" charset="0"/>
                <a:ea typeface="黑体" pitchFamily="2" charset="-122"/>
                <a:cs typeface="Times New Roman" pitchFamily="18" charset="0"/>
              </a:rPr>
              <a:t>口设计汽车尾灯控制器</a:t>
            </a:r>
            <a:endParaRPr lang="en-US" altLang="zh-CN" b="0" dirty="0" smtClean="0">
              <a:solidFill>
                <a:schemeClr val="tx1"/>
              </a:solidFill>
              <a:latin typeface="Times New Roman" pitchFamily="18" charset="0"/>
              <a:ea typeface="黑体" pitchFamily="2" charset="-122"/>
              <a:cs typeface="Times New Roman" pitchFamily="18" charset="0"/>
            </a:endParaRPr>
          </a:p>
          <a:p>
            <a:pPr>
              <a:spcAft>
                <a:spcPts val="1800"/>
              </a:spcAft>
              <a:buFont typeface="Wingdings" pitchFamily="2" charset="2"/>
              <a:buChar char="Ø"/>
            </a:pPr>
            <a:r>
              <a:rPr lang="zh-CN" altLang="en-US" b="0" dirty="0" smtClean="0">
                <a:solidFill>
                  <a:schemeClr val="tx1"/>
                </a:solidFill>
                <a:latin typeface="Times New Roman" pitchFamily="18" charset="0"/>
                <a:ea typeface="黑体" pitchFamily="2" charset="-122"/>
                <a:cs typeface="Times New Roman" pitchFamily="18" charset="0"/>
              </a:rPr>
              <a:t>利用</a:t>
            </a:r>
            <a:r>
              <a:rPr lang="en-US" altLang="zh-CN" b="0" dirty="0" smtClean="0">
                <a:solidFill>
                  <a:schemeClr val="tx1"/>
                </a:solidFill>
                <a:latin typeface="Times New Roman" pitchFamily="18" charset="0"/>
                <a:ea typeface="黑体" pitchFamily="2" charset="-122"/>
                <a:cs typeface="Times New Roman" pitchFamily="18" charset="0"/>
              </a:rPr>
              <a:t>S3C2410</a:t>
            </a:r>
            <a:r>
              <a:rPr lang="zh-CN" altLang="en-US" b="0" dirty="0" smtClean="0">
                <a:solidFill>
                  <a:schemeClr val="tx1"/>
                </a:solidFill>
                <a:latin typeface="Times New Roman" pitchFamily="18" charset="0"/>
                <a:ea typeface="黑体" pitchFamily="2" charset="-122"/>
                <a:cs typeface="Times New Roman" pitchFamily="18" charset="0"/>
              </a:rPr>
              <a:t>的</a:t>
            </a:r>
            <a:r>
              <a:rPr lang="en-US" altLang="zh-CN" b="0" dirty="0" smtClean="0">
                <a:solidFill>
                  <a:schemeClr val="tx1"/>
                </a:solidFill>
                <a:latin typeface="Times New Roman" pitchFamily="18" charset="0"/>
                <a:ea typeface="黑体" pitchFamily="2" charset="-122"/>
                <a:cs typeface="Times New Roman" pitchFamily="18" charset="0"/>
              </a:rPr>
              <a:t>GPIO</a:t>
            </a:r>
            <a:r>
              <a:rPr lang="zh-CN" altLang="en-US" b="0" dirty="0" smtClean="0">
                <a:solidFill>
                  <a:schemeClr val="tx1"/>
                </a:solidFill>
                <a:latin typeface="Times New Roman" pitchFamily="18" charset="0"/>
                <a:ea typeface="黑体" pitchFamily="2" charset="-122"/>
                <a:cs typeface="Times New Roman" pitchFamily="18" charset="0"/>
              </a:rPr>
              <a:t>口设计交通灯控制器</a:t>
            </a:r>
          </a:p>
        </p:txBody>
      </p:sp>
      <p:sp>
        <p:nvSpPr>
          <p:cNvPr id="34820" name="灯片编号占位符 3"/>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FF3300"/>
                </a:solidFill>
                <a:latin typeface="Arial" charset="0"/>
                <a:ea typeface="宋体" charset="-122"/>
              </a:defRPr>
            </a:lvl1pPr>
            <a:lvl2pPr marL="742950" indent="-285750" eaLnBrk="0" hangingPunct="0">
              <a:defRPr sz="3600" b="1">
                <a:solidFill>
                  <a:srgbClr val="FF3300"/>
                </a:solidFill>
                <a:latin typeface="Arial" charset="0"/>
                <a:ea typeface="宋体" charset="-122"/>
              </a:defRPr>
            </a:lvl2pPr>
            <a:lvl3pPr marL="1143000" indent="-228600" eaLnBrk="0" hangingPunct="0">
              <a:defRPr sz="3600" b="1">
                <a:solidFill>
                  <a:srgbClr val="FF3300"/>
                </a:solidFill>
                <a:latin typeface="Arial" charset="0"/>
                <a:ea typeface="宋体" charset="-122"/>
              </a:defRPr>
            </a:lvl3pPr>
            <a:lvl4pPr marL="1600200" indent="-228600" eaLnBrk="0" hangingPunct="0">
              <a:defRPr sz="3600" b="1">
                <a:solidFill>
                  <a:srgbClr val="FF3300"/>
                </a:solidFill>
                <a:latin typeface="Arial" charset="0"/>
                <a:ea typeface="宋体" charset="-122"/>
              </a:defRPr>
            </a:lvl4pPr>
            <a:lvl5pPr marL="2057400" indent="-228600" eaLnBrk="0" hangingPunct="0">
              <a:defRPr sz="3600" b="1">
                <a:solidFill>
                  <a:srgbClr val="FF3300"/>
                </a:solidFill>
                <a:latin typeface="Arial" charset="0"/>
                <a:ea typeface="宋体" charset="-122"/>
              </a:defRPr>
            </a:lvl5pPr>
            <a:lvl6pPr marL="2514600" indent="-228600" eaLnBrk="0" fontAlgn="base" hangingPunct="0">
              <a:spcBef>
                <a:spcPct val="0"/>
              </a:spcBef>
              <a:spcAft>
                <a:spcPct val="0"/>
              </a:spcAft>
              <a:defRPr sz="3600" b="1">
                <a:solidFill>
                  <a:srgbClr val="FF3300"/>
                </a:solidFill>
                <a:latin typeface="Arial" charset="0"/>
                <a:ea typeface="宋体" charset="-122"/>
              </a:defRPr>
            </a:lvl6pPr>
            <a:lvl7pPr marL="2971800" indent="-228600" eaLnBrk="0" fontAlgn="base" hangingPunct="0">
              <a:spcBef>
                <a:spcPct val="0"/>
              </a:spcBef>
              <a:spcAft>
                <a:spcPct val="0"/>
              </a:spcAft>
              <a:defRPr sz="3600" b="1">
                <a:solidFill>
                  <a:srgbClr val="FF3300"/>
                </a:solidFill>
                <a:latin typeface="Arial" charset="0"/>
                <a:ea typeface="宋体" charset="-122"/>
              </a:defRPr>
            </a:lvl7pPr>
            <a:lvl8pPr marL="3429000" indent="-228600" eaLnBrk="0" fontAlgn="base" hangingPunct="0">
              <a:spcBef>
                <a:spcPct val="0"/>
              </a:spcBef>
              <a:spcAft>
                <a:spcPct val="0"/>
              </a:spcAft>
              <a:defRPr sz="3600" b="1">
                <a:solidFill>
                  <a:srgbClr val="FF3300"/>
                </a:solidFill>
                <a:latin typeface="Arial" charset="0"/>
                <a:ea typeface="宋体" charset="-122"/>
              </a:defRPr>
            </a:lvl8pPr>
            <a:lvl9pPr marL="3886200" indent="-228600" eaLnBrk="0" fontAlgn="base" hangingPunct="0">
              <a:spcBef>
                <a:spcPct val="0"/>
              </a:spcBef>
              <a:spcAft>
                <a:spcPct val="0"/>
              </a:spcAft>
              <a:defRPr sz="3600" b="1">
                <a:solidFill>
                  <a:srgbClr val="FF3300"/>
                </a:solidFill>
                <a:latin typeface="Arial" charset="0"/>
                <a:ea typeface="宋体" charset="-122"/>
              </a:defRPr>
            </a:lvl9pPr>
          </a:lstStyle>
          <a:p>
            <a:pPr eaLnBrk="1" hangingPunct="1"/>
            <a:fld id="{C9684BBD-A265-4811-8612-EA688F9951C8}" type="slidenum">
              <a:rPr lang="en-US" altLang="zh-CN" sz="1400" b="0" smtClean="0">
                <a:solidFill>
                  <a:schemeClr val="tx1"/>
                </a:solidFill>
              </a:rPr>
              <a:pPr eaLnBrk="1" hangingPunct="1"/>
              <a:t>63</a:t>
            </a:fld>
            <a:endParaRPr lang="en-US" altLang="zh-CN" sz="1400" b="0" smtClean="0">
              <a:solidFill>
                <a:schemeClr val="tx1"/>
              </a:solidFill>
            </a:endParaRPr>
          </a:p>
        </p:txBody>
      </p:sp>
    </p:spTree>
    <p:extLst>
      <p:ext uri="{BB962C8B-B14F-4D97-AF65-F5344CB8AC3E}">
        <p14:creationId xmlns:p14="http://schemas.microsoft.com/office/powerpoint/2010/main" val="1901160226"/>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body" idx="1"/>
          </p:nvPr>
        </p:nvSpPr>
        <p:spPr>
          <a:xfrm>
            <a:off x="457200" y="303213"/>
            <a:ext cx="8382000" cy="828675"/>
          </a:xfrm>
        </p:spPr>
        <p:txBody>
          <a:bodyPr/>
          <a:lstStyle/>
          <a:p>
            <a:pPr algn="ctr">
              <a:buFontTx/>
              <a:buNone/>
              <a:defRPr/>
            </a:pPr>
            <a:r>
              <a:rPr lang="en-US" altLang="zh-CN" sz="3600" b="1" dirty="0" smtClean="0">
                <a:solidFill>
                  <a:srgbClr val="FF0000"/>
                </a:solidFill>
                <a:effectLst>
                  <a:outerShdw blurRad="38100" dist="38100" dir="2700000" algn="tl">
                    <a:srgbClr val="000000">
                      <a:alpha val="43137"/>
                    </a:srgbClr>
                  </a:outerShdw>
                </a:effectLst>
                <a:ea typeface="华文中宋" pitchFamily="2" charset="-122"/>
              </a:rPr>
              <a:t>SPI</a:t>
            </a:r>
            <a:r>
              <a:rPr lang="zh-CN" altLang="en-US" sz="3600" b="1" dirty="0">
                <a:solidFill>
                  <a:srgbClr val="FF0000"/>
                </a:solidFill>
                <a:effectLst>
                  <a:outerShdw blurRad="38100" dist="38100" dir="2700000" algn="tl">
                    <a:srgbClr val="000000">
                      <a:alpha val="43137"/>
                    </a:srgbClr>
                  </a:outerShdw>
                </a:effectLst>
                <a:ea typeface="华文中宋" pitchFamily="2" charset="-122"/>
              </a:rPr>
              <a:t>工作</a:t>
            </a:r>
            <a:r>
              <a:rPr lang="zh-CN" altLang="en-US" sz="3600" b="1" dirty="0" smtClean="0">
                <a:solidFill>
                  <a:srgbClr val="FF0000"/>
                </a:solidFill>
                <a:effectLst>
                  <a:outerShdw blurRad="38100" dist="38100" dir="2700000" algn="tl">
                    <a:srgbClr val="000000">
                      <a:alpha val="43137"/>
                    </a:srgbClr>
                  </a:outerShdw>
                </a:effectLst>
                <a:ea typeface="华文中宋" pitchFamily="2" charset="-122"/>
              </a:rPr>
              <a:t>时序</a:t>
            </a:r>
            <a:endParaRPr lang="zh-CN" altLang="en-US" sz="3600" b="1" dirty="0">
              <a:solidFill>
                <a:srgbClr val="FF0000"/>
              </a:solidFill>
              <a:effectLst>
                <a:outerShdw blurRad="38100" dist="38100" dir="2700000" algn="tl">
                  <a:srgbClr val="000000">
                    <a:alpha val="43137"/>
                  </a:srgbClr>
                </a:outerShdw>
              </a:effectLst>
              <a:ea typeface="华文中宋" pitchFamily="2" charset="-122"/>
            </a:endParaRPr>
          </a:p>
        </p:txBody>
      </p:sp>
      <p:grpSp>
        <p:nvGrpSpPr>
          <p:cNvPr id="30723" name="Group 5"/>
          <p:cNvGrpSpPr>
            <a:grpSpLocks/>
          </p:cNvGrpSpPr>
          <p:nvPr/>
        </p:nvGrpSpPr>
        <p:grpSpPr bwMode="auto">
          <a:xfrm>
            <a:off x="1835150" y="1006475"/>
            <a:ext cx="5267325" cy="3689350"/>
            <a:chOff x="612" y="595"/>
            <a:chExt cx="4559" cy="3016"/>
          </a:xfrm>
        </p:grpSpPr>
        <p:pic>
          <p:nvPicPr>
            <p:cNvPr id="30762" name="Picture 3"/>
            <p:cNvPicPr>
              <a:picLocks noChangeAspect="1" noChangeArrowheads="1"/>
            </p:cNvPicPr>
            <p:nvPr/>
          </p:nvPicPr>
          <p:blipFill>
            <a:blip r:embed="rId2">
              <a:extLst>
                <a:ext uri="{28A0092B-C50C-407E-A947-70E740481C1C}">
                  <a14:useLocalDpi xmlns:a14="http://schemas.microsoft.com/office/drawing/2010/main" val="0"/>
                </a:ext>
              </a:extLst>
            </a:blip>
            <a:srcRect b="57704"/>
            <a:stretch>
              <a:fillRect/>
            </a:stretch>
          </p:blipFill>
          <p:spPr bwMode="auto">
            <a:xfrm>
              <a:off x="612" y="595"/>
              <a:ext cx="4559" cy="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3" name="Picture 4"/>
            <p:cNvPicPr>
              <a:picLocks noChangeAspect="1" noChangeArrowheads="1"/>
            </p:cNvPicPr>
            <p:nvPr/>
          </p:nvPicPr>
          <p:blipFill>
            <a:blip r:embed="rId3">
              <a:extLst>
                <a:ext uri="{28A0092B-C50C-407E-A947-70E740481C1C}">
                  <a14:useLocalDpi xmlns:a14="http://schemas.microsoft.com/office/drawing/2010/main" val="0"/>
                </a:ext>
              </a:extLst>
            </a:blip>
            <a:srcRect t="49469" b="6284"/>
            <a:stretch>
              <a:fillRect/>
            </a:stretch>
          </p:blipFill>
          <p:spPr bwMode="auto">
            <a:xfrm>
              <a:off x="612" y="2069"/>
              <a:ext cx="4559" cy="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7" name="Group 106"/>
          <p:cNvGraphicFramePr>
            <a:graphicFrameLocks noGrp="1"/>
          </p:cNvGraphicFramePr>
          <p:nvPr>
            <p:extLst>
              <p:ext uri="{D42A27DB-BD31-4B8C-83A1-F6EECF244321}">
                <p14:modId xmlns:p14="http://schemas.microsoft.com/office/powerpoint/2010/main" val="570157729"/>
              </p:ext>
            </p:extLst>
          </p:nvPr>
        </p:nvGraphicFramePr>
        <p:xfrm>
          <a:off x="287338" y="4725988"/>
          <a:ext cx="8712200" cy="2006601"/>
        </p:xfrm>
        <a:graphic>
          <a:graphicData uri="http://schemas.openxmlformats.org/drawingml/2006/table">
            <a:tbl>
              <a:tblPr/>
              <a:tblGrid>
                <a:gridCol w="971550"/>
                <a:gridCol w="2124075"/>
                <a:gridCol w="2232025"/>
                <a:gridCol w="1979612"/>
                <a:gridCol w="1404938"/>
              </a:tblGrid>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Format</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CPOL</a:t>
                      </a:r>
                      <a:r>
                        <a:rPr kumimoji="1" lang="zh-CN" altLang="en-US"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和</a:t>
                      </a:r>
                      <a:r>
                        <a:rPr kumimoji="1" lang="en-US" altLang="zh-CN"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CPHA</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第一位数据输出 </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其它位数据输出 </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数据采样 </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80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A</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CPOL=0,CPHA=0</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第</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个</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上升沿前</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B</a:t>
                      </a:r>
                      <a:endParaRPr kumimoji="1" lang="en-US" altLang="zh-CN" sz="20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endParaRP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CPOL=0,CPHA=1</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第</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个</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A</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CPOL=1,CPHA=0</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第</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个</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下降沿前</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B</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CPOL=1,CPHA=1</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第</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个</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dirty="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81849354"/>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5"/>
          <p:cNvGrpSpPr>
            <a:grpSpLocks/>
          </p:cNvGrpSpPr>
          <p:nvPr/>
        </p:nvGrpSpPr>
        <p:grpSpPr bwMode="auto">
          <a:xfrm>
            <a:off x="1763713" y="1052513"/>
            <a:ext cx="5545137" cy="3713162"/>
            <a:chOff x="295" y="482"/>
            <a:chExt cx="4468" cy="2903"/>
          </a:xfrm>
        </p:grpSpPr>
        <p:pic>
          <p:nvPicPr>
            <p:cNvPr id="31786" name="Picture 3"/>
            <p:cNvPicPr>
              <a:picLocks noChangeAspect="1" noChangeArrowheads="1"/>
            </p:cNvPicPr>
            <p:nvPr/>
          </p:nvPicPr>
          <p:blipFill>
            <a:blip r:embed="rId2">
              <a:extLst>
                <a:ext uri="{28A0092B-C50C-407E-A947-70E740481C1C}">
                  <a14:useLocalDpi xmlns:a14="http://schemas.microsoft.com/office/drawing/2010/main" val="0"/>
                </a:ext>
              </a:extLst>
            </a:blip>
            <a:srcRect b="54993"/>
            <a:stretch>
              <a:fillRect/>
            </a:stretch>
          </p:blipFill>
          <p:spPr bwMode="auto">
            <a:xfrm>
              <a:off x="295" y="482"/>
              <a:ext cx="4468" cy="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87" name="Picture 4"/>
            <p:cNvPicPr>
              <a:picLocks noChangeAspect="1" noChangeArrowheads="1"/>
            </p:cNvPicPr>
            <p:nvPr/>
          </p:nvPicPr>
          <p:blipFill>
            <a:blip r:embed="rId3">
              <a:extLst>
                <a:ext uri="{28A0092B-C50C-407E-A947-70E740481C1C}">
                  <a14:useLocalDpi xmlns:a14="http://schemas.microsoft.com/office/drawing/2010/main" val="0"/>
                </a:ext>
              </a:extLst>
            </a:blip>
            <a:srcRect t="53575"/>
            <a:stretch>
              <a:fillRect/>
            </a:stretch>
          </p:blipFill>
          <p:spPr bwMode="auto">
            <a:xfrm>
              <a:off x="295" y="1911"/>
              <a:ext cx="4468" cy="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329834" name="Group 106"/>
          <p:cNvGraphicFramePr>
            <a:graphicFrameLocks noGrp="1"/>
          </p:cNvGraphicFramePr>
          <p:nvPr/>
        </p:nvGraphicFramePr>
        <p:xfrm>
          <a:off x="287338" y="4827588"/>
          <a:ext cx="8712200" cy="2006601"/>
        </p:xfrm>
        <a:graphic>
          <a:graphicData uri="http://schemas.openxmlformats.org/drawingml/2006/table">
            <a:tbl>
              <a:tblPr/>
              <a:tblGrid>
                <a:gridCol w="971550"/>
                <a:gridCol w="2124075"/>
                <a:gridCol w="2232025"/>
                <a:gridCol w="1979612"/>
                <a:gridCol w="1404938"/>
              </a:tblGrid>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Format</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CPOL</a:t>
                      </a:r>
                      <a:r>
                        <a:rPr kumimoji="1" lang="zh-CN" altLang="en-US"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和</a:t>
                      </a:r>
                      <a:r>
                        <a:rPr kumimoji="1" lang="en-US" altLang="zh-CN"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CPHA</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第一位数据输出 </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其它位数据输出 </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数据采样 </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80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A</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CPOL=0,CPHA=0</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第</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个</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上升沿前</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B</a:t>
                      </a:r>
                      <a:endParaRPr kumimoji="1" lang="en-US" altLang="zh-CN" sz="20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endParaRP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CPOL=0,CPHA=1</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第</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个</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A</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CPOL=1,CPHA=0</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第</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个</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下降沿前</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B</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CPOL=1,CPHA=1</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第</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1</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个</a:t>
                      </a: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下降沿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华文中宋" pitchFamily="2" charset="-122"/>
                          <a:cs typeface="Arial" pitchFamily="34" charset="0"/>
                        </a:rPr>
                        <a:t>SCK</a:t>
                      </a:r>
                      <a:r>
                        <a:rPr kumimoji="1" lang="zh-CN" altLang="en-US" sz="2000" b="1" i="0" u="none" strike="noStrike" cap="none" normalizeH="0" baseline="0" dirty="0" smtClean="0">
                          <a:ln>
                            <a:noFill/>
                          </a:ln>
                          <a:solidFill>
                            <a:schemeClr val="tx1"/>
                          </a:solidFill>
                          <a:effectLst/>
                          <a:latin typeface="Times New Roman" pitchFamily="18" charset="0"/>
                          <a:ea typeface="华文中宋" pitchFamily="2" charset="-122"/>
                          <a:cs typeface="Arial" pitchFamily="34" charset="0"/>
                        </a:rPr>
                        <a:t>上升沿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Rectangle 2"/>
          <p:cNvSpPr txBox="1">
            <a:spLocks noChangeArrowheads="1"/>
          </p:cNvSpPr>
          <p:nvPr/>
        </p:nvSpPr>
        <p:spPr bwMode="auto">
          <a:xfrm>
            <a:off x="457200" y="227013"/>
            <a:ext cx="8382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rgbClr val="003300"/>
                </a:solidFill>
                <a:latin typeface="+mn-lt"/>
                <a:ea typeface="+mn-ea"/>
                <a:cs typeface="+mn-cs"/>
              </a:defRPr>
            </a:lvl1pPr>
            <a:lvl2pPr marL="742950" indent="-285750" algn="l" rtl="0" eaLnBrk="0" fontAlgn="base" hangingPunct="0">
              <a:spcBef>
                <a:spcPct val="20000"/>
              </a:spcBef>
              <a:spcAft>
                <a:spcPct val="0"/>
              </a:spcAft>
              <a:buChar char="–"/>
              <a:defRPr sz="2000">
                <a:solidFill>
                  <a:srgbClr val="003300"/>
                </a:solidFill>
                <a:latin typeface="+mn-lt"/>
              </a:defRPr>
            </a:lvl2pPr>
            <a:lvl3pPr marL="1143000" indent="-228600" algn="l" rtl="0" eaLnBrk="0" fontAlgn="base" hangingPunct="0">
              <a:spcBef>
                <a:spcPct val="20000"/>
              </a:spcBef>
              <a:spcAft>
                <a:spcPct val="0"/>
              </a:spcAft>
              <a:buChar char="•"/>
              <a:defRPr sz="2400">
                <a:solidFill>
                  <a:srgbClr val="003300"/>
                </a:solidFill>
                <a:latin typeface="+mn-lt"/>
              </a:defRPr>
            </a:lvl3pPr>
            <a:lvl4pPr marL="1600200" indent="-228600" algn="l" rtl="0" eaLnBrk="0" fontAlgn="base" hangingPunct="0">
              <a:spcBef>
                <a:spcPct val="20000"/>
              </a:spcBef>
              <a:spcAft>
                <a:spcPct val="0"/>
              </a:spcAft>
              <a:buChar char="–"/>
              <a:defRPr sz="1600">
                <a:solidFill>
                  <a:srgbClr val="003300"/>
                </a:solidFill>
                <a:latin typeface="+mn-lt"/>
              </a:defRPr>
            </a:lvl4pPr>
            <a:lvl5pPr marL="2057400" indent="-228600" algn="l" rtl="0" eaLnBrk="0" fontAlgn="base" hangingPunct="0">
              <a:spcBef>
                <a:spcPct val="20000"/>
              </a:spcBef>
              <a:spcAft>
                <a:spcPct val="0"/>
              </a:spcAft>
              <a:buChar char="»"/>
              <a:defRPr sz="1600">
                <a:solidFill>
                  <a:srgbClr val="003300"/>
                </a:solidFill>
                <a:latin typeface="+mn-lt"/>
              </a:defRPr>
            </a:lvl5pPr>
            <a:lvl6pPr marL="2514600" indent="-228600" algn="l" rtl="0" fontAlgn="base">
              <a:spcBef>
                <a:spcPct val="20000"/>
              </a:spcBef>
              <a:spcAft>
                <a:spcPct val="0"/>
              </a:spcAft>
              <a:buChar char="»"/>
              <a:defRPr sz="1600">
                <a:solidFill>
                  <a:srgbClr val="003300"/>
                </a:solidFill>
                <a:latin typeface="+mn-lt"/>
              </a:defRPr>
            </a:lvl6pPr>
            <a:lvl7pPr marL="2971800" indent="-228600" algn="l" rtl="0" fontAlgn="base">
              <a:spcBef>
                <a:spcPct val="20000"/>
              </a:spcBef>
              <a:spcAft>
                <a:spcPct val="0"/>
              </a:spcAft>
              <a:buChar char="»"/>
              <a:defRPr sz="1600">
                <a:solidFill>
                  <a:srgbClr val="003300"/>
                </a:solidFill>
                <a:latin typeface="+mn-lt"/>
              </a:defRPr>
            </a:lvl7pPr>
            <a:lvl8pPr marL="3429000" indent="-228600" algn="l" rtl="0" fontAlgn="base">
              <a:spcBef>
                <a:spcPct val="20000"/>
              </a:spcBef>
              <a:spcAft>
                <a:spcPct val="0"/>
              </a:spcAft>
              <a:buChar char="»"/>
              <a:defRPr sz="1600">
                <a:solidFill>
                  <a:srgbClr val="003300"/>
                </a:solidFill>
                <a:latin typeface="+mn-lt"/>
              </a:defRPr>
            </a:lvl8pPr>
            <a:lvl9pPr marL="3886200" indent="-228600" algn="l" rtl="0" fontAlgn="base">
              <a:spcBef>
                <a:spcPct val="20000"/>
              </a:spcBef>
              <a:spcAft>
                <a:spcPct val="0"/>
              </a:spcAft>
              <a:buChar char="»"/>
              <a:defRPr sz="1600">
                <a:solidFill>
                  <a:srgbClr val="003300"/>
                </a:solidFill>
                <a:latin typeface="+mn-lt"/>
              </a:defRPr>
            </a:lvl9pPr>
          </a:lstStyle>
          <a:p>
            <a:pPr algn="ctr">
              <a:buFontTx/>
              <a:buNone/>
              <a:defRPr/>
            </a:pPr>
            <a:r>
              <a:rPr lang="en-US" altLang="zh-CN" sz="3600" dirty="0" smtClean="0">
                <a:solidFill>
                  <a:srgbClr val="FF0000"/>
                </a:solidFill>
                <a:effectLst>
                  <a:outerShdw blurRad="38100" dist="38100" dir="2700000" algn="tl">
                    <a:srgbClr val="000000">
                      <a:alpha val="43137"/>
                    </a:srgbClr>
                  </a:outerShdw>
                </a:effectLst>
                <a:ea typeface="华文中宋" pitchFamily="2" charset="-122"/>
              </a:rPr>
              <a:t>SPI</a:t>
            </a:r>
            <a:r>
              <a:rPr lang="zh-CN" altLang="en-US" sz="3600" dirty="0" smtClean="0">
                <a:solidFill>
                  <a:srgbClr val="FF0000"/>
                </a:solidFill>
                <a:effectLst>
                  <a:outerShdw blurRad="38100" dist="38100" dir="2700000" algn="tl">
                    <a:srgbClr val="000000">
                      <a:alpha val="43137"/>
                    </a:srgbClr>
                  </a:outerShdw>
                </a:effectLst>
                <a:ea typeface="华文中宋" pitchFamily="2" charset="-122"/>
              </a:rPr>
              <a:t>工作时序</a:t>
            </a:r>
            <a:endParaRPr lang="zh-CN" altLang="en-US" sz="3600" dirty="0">
              <a:solidFill>
                <a:srgbClr val="FF0000"/>
              </a:solidFill>
              <a:effectLst>
                <a:outerShdw blurRad="38100" dist="38100" dir="2700000" algn="tl">
                  <a:srgbClr val="000000">
                    <a:alpha val="43137"/>
                  </a:srgbClr>
                </a:outerShdw>
              </a:effectLst>
              <a:ea typeface="华文中宋" pitchFamily="2" charset="-122"/>
            </a:endParaRPr>
          </a:p>
        </p:txBody>
      </p:sp>
    </p:spTree>
    <p:extLst>
      <p:ext uri="{BB962C8B-B14F-4D97-AF65-F5344CB8AC3E}">
        <p14:creationId xmlns:p14="http://schemas.microsoft.com/office/powerpoint/2010/main" val="242157116"/>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body" idx="1"/>
          </p:nvPr>
        </p:nvSpPr>
        <p:spPr>
          <a:xfrm>
            <a:off x="468313" y="946150"/>
            <a:ext cx="8382000" cy="1295400"/>
          </a:xfrm>
        </p:spPr>
        <p:txBody>
          <a:bodyPr/>
          <a:lstStyle/>
          <a:p>
            <a:pPr algn="ctr">
              <a:buFontTx/>
              <a:buNone/>
              <a:defRPr/>
            </a:pPr>
            <a:r>
              <a:rPr lang="en-US" altLang="zh-CN" sz="3600" b="1" dirty="0" smtClean="0">
                <a:solidFill>
                  <a:srgbClr val="FF0000"/>
                </a:solidFill>
                <a:effectLst>
                  <a:outerShdw blurRad="38100" dist="38100" dir="2700000" algn="tl">
                    <a:srgbClr val="000000">
                      <a:alpha val="43137"/>
                    </a:srgbClr>
                  </a:outerShdw>
                </a:effectLst>
                <a:ea typeface="华文中宋" pitchFamily="2" charset="-122"/>
              </a:rPr>
              <a:t>SPI</a:t>
            </a:r>
            <a:r>
              <a:rPr lang="zh-CN" altLang="en-US" sz="3600" b="1" dirty="0">
                <a:solidFill>
                  <a:srgbClr val="FF0000"/>
                </a:solidFill>
                <a:effectLst>
                  <a:outerShdw blurRad="38100" dist="38100" dir="2700000" algn="tl">
                    <a:srgbClr val="000000">
                      <a:alpha val="43137"/>
                    </a:srgbClr>
                  </a:outerShdw>
                </a:effectLst>
                <a:ea typeface="华文中宋" pitchFamily="2" charset="-122"/>
              </a:rPr>
              <a:t>专用寄存器</a:t>
            </a:r>
          </a:p>
          <a:p>
            <a:pPr>
              <a:buFontTx/>
              <a:buNone/>
              <a:defRPr/>
            </a:pPr>
            <a:endParaRPr lang="zh-CN" altLang="en-US" sz="1000" b="1" dirty="0">
              <a:ea typeface="华文中宋" pitchFamily="2" charset="-122"/>
            </a:endParaRPr>
          </a:p>
          <a:p>
            <a:pPr>
              <a:buFontTx/>
              <a:buNone/>
              <a:defRPr/>
            </a:pPr>
            <a:r>
              <a:rPr lang="zh-CN" altLang="en-US" b="1" dirty="0">
                <a:ea typeface="华文中宋" pitchFamily="2" charset="-122"/>
              </a:rPr>
              <a:t>		</a:t>
            </a:r>
            <a:r>
              <a:rPr lang="en-US" altLang="zh-CN" b="1" dirty="0">
                <a:ea typeface="华文中宋" pitchFamily="2" charset="-122"/>
              </a:rPr>
              <a:t>2</a:t>
            </a:r>
            <a:r>
              <a:rPr lang="zh-CN" altLang="en-US" b="1" dirty="0">
                <a:ea typeface="华文中宋" pitchFamily="2" charset="-122"/>
              </a:rPr>
              <a:t>个</a:t>
            </a:r>
            <a:r>
              <a:rPr lang="en-US" altLang="zh-CN" b="1" dirty="0">
                <a:ea typeface="华文中宋" pitchFamily="2" charset="-122"/>
              </a:rPr>
              <a:t>UART</a:t>
            </a:r>
            <a:r>
              <a:rPr lang="zh-CN" altLang="en-US" b="1" dirty="0">
                <a:ea typeface="华文中宋" pitchFamily="2" charset="-122"/>
              </a:rPr>
              <a:t>，每个都有</a:t>
            </a:r>
            <a:r>
              <a:rPr lang="en-US" altLang="zh-CN" b="1" dirty="0">
                <a:ea typeface="华文中宋" pitchFamily="2" charset="-122"/>
              </a:rPr>
              <a:t>6</a:t>
            </a:r>
            <a:r>
              <a:rPr lang="zh-CN" altLang="en-US" b="1" dirty="0">
                <a:ea typeface="华文中宋" pitchFamily="2" charset="-122"/>
              </a:rPr>
              <a:t>个专用寄存器，共</a:t>
            </a:r>
            <a:r>
              <a:rPr lang="en-US" altLang="zh-CN" b="1" dirty="0">
                <a:ea typeface="华文中宋" pitchFamily="2" charset="-122"/>
              </a:rPr>
              <a:t>12</a:t>
            </a:r>
            <a:r>
              <a:rPr lang="zh-CN" altLang="en-US" b="1" dirty="0">
                <a:ea typeface="华文中宋" pitchFamily="2" charset="-122"/>
              </a:rPr>
              <a:t>个寄存器</a:t>
            </a:r>
          </a:p>
        </p:txBody>
      </p:sp>
      <p:graphicFrame>
        <p:nvGraphicFramePr>
          <p:cNvPr id="327765" name="Group 85"/>
          <p:cNvGraphicFramePr>
            <a:graphicFrameLocks noGrp="1"/>
          </p:cNvGraphicFramePr>
          <p:nvPr>
            <p:extLst>
              <p:ext uri="{D42A27DB-BD31-4B8C-83A1-F6EECF244321}">
                <p14:modId xmlns:p14="http://schemas.microsoft.com/office/powerpoint/2010/main" val="2635157232"/>
              </p:ext>
            </p:extLst>
          </p:nvPr>
        </p:nvGraphicFramePr>
        <p:xfrm>
          <a:off x="323850" y="2809875"/>
          <a:ext cx="8569325" cy="3033715"/>
        </p:xfrm>
        <a:graphic>
          <a:graphicData uri="http://schemas.openxmlformats.org/drawingml/2006/table">
            <a:tbl>
              <a:tblPr/>
              <a:tblGrid>
                <a:gridCol w="1511300"/>
                <a:gridCol w="1800225"/>
                <a:gridCol w="720725"/>
                <a:gridCol w="2952750"/>
                <a:gridCol w="1584325"/>
              </a:tblGrid>
              <a:tr h="4595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Register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Address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R/W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Description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99"/>
                          </a:solidFill>
                          <a:effectLst/>
                          <a:latin typeface="Times New Roman" pitchFamily="18" charset="0"/>
                          <a:ea typeface="华文中宋" pitchFamily="2" charset="-122"/>
                          <a:cs typeface="Arial" pitchFamily="34" charset="0"/>
                        </a:rPr>
                        <a:t>Reset Value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SPCONn</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0x590000x0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R/W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SPI</a:t>
                      </a:r>
                      <a:r>
                        <a:rPr kumimoji="1" lang="zh-CN" altLang="en-US"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控制寄存器</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0x00</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SPSTAn</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0x590000x4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状态寄存器</a:t>
                      </a:r>
                      <a:endPar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0x01</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SPPINn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0x590000x8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R/W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SPI</a:t>
                      </a:r>
                      <a:r>
                        <a:rPr kumimoji="1" lang="zh-CN" altLang="en-US"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引脚控制寄存器</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CC0099"/>
                          </a:solidFill>
                          <a:effectLst/>
                          <a:latin typeface="Times New Roman" pitchFamily="18" charset="0"/>
                          <a:ea typeface="华文中宋" pitchFamily="2" charset="-122"/>
                          <a:cs typeface="Arial" pitchFamily="34" charset="0"/>
                        </a:rPr>
                        <a:t>0x02</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SPPREn</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0x590000xC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R/W </a:t>
                      </a:r>
                      <a:endPar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endParaRP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SPI</a:t>
                      </a:r>
                      <a:r>
                        <a:rPr kumimoji="1" lang="zh-CN" altLang="en-US"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预分频寄存器</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rgbClr val="000000"/>
                          </a:solidFill>
                          <a:effectLst/>
                          <a:latin typeface="Times New Roman" pitchFamily="18" charset="0"/>
                          <a:ea typeface="华文中宋" pitchFamily="2" charset="-122"/>
                          <a:cs typeface="Arial" pitchFamily="34" charset="0"/>
                        </a:rPr>
                        <a:t>0x00</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SPTDATn</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0x590000x0</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R/W</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SPI</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数据发送寄存器</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0x00</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SPRDATn</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0x590000x4 </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R</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SPI</a:t>
                      </a:r>
                      <a:r>
                        <a:rPr kumimoji="1" lang="zh-CN" altLang="en-US" sz="2200" b="1" i="0" u="none" strike="noStrike" cap="none" normalizeH="0" baseline="0" smtClean="0">
                          <a:ln>
                            <a:noFill/>
                          </a:ln>
                          <a:solidFill>
                            <a:schemeClr val="tx1"/>
                          </a:solidFill>
                          <a:effectLst/>
                          <a:latin typeface="Times New Roman" pitchFamily="18" charset="0"/>
                          <a:ea typeface="华文中宋" pitchFamily="2" charset="-122"/>
                          <a:cs typeface="Arial" pitchFamily="34" charset="0"/>
                        </a:rPr>
                        <a:t>数据接收寄存器</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Times New Roman" pitchFamily="18" charset="0"/>
                          <a:ea typeface="华文中宋" pitchFamily="2" charset="-122"/>
                          <a:cs typeface="Arial" pitchFamily="34" charset="0"/>
                        </a:rPr>
                        <a:t>0x00</a:t>
                      </a:r>
                    </a:p>
                  </a:txBody>
                  <a:tcPr marL="0" marR="0" marT="46817" marB="468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Rectangle 2"/>
          <p:cNvSpPr>
            <a:spLocks noGrp="1" noChangeArrowheads="1"/>
          </p:cNvSpPr>
          <p:nvPr>
            <p:ph type="title"/>
          </p:nvPr>
        </p:nvSpPr>
        <p:spPr>
          <a:xfrm>
            <a:off x="431800" y="325438"/>
            <a:ext cx="7772400" cy="762000"/>
          </a:xfrm>
        </p:spPr>
        <p:txBody>
          <a:bodyPr/>
          <a:lstStyle/>
          <a:p>
            <a:pPr algn="l"/>
            <a:r>
              <a:rPr lang="zh-CN" altLang="en-US" dirty="0" smtClean="0">
                <a:solidFill>
                  <a:srgbClr val="FFFF00"/>
                </a:solidFill>
              </a:rPr>
              <a:t>例：</a:t>
            </a:r>
            <a:r>
              <a:rPr lang="en-US" altLang="zh-CN" dirty="0" smtClean="0">
                <a:solidFill>
                  <a:srgbClr val="FFFF00"/>
                </a:solidFill>
              </a:rPr>
              <a:t>S3C2410</a:t>
            </a:r>
            <a:r>
              <a:rPr lang="zh-CN" altLang="en-US" dirty="0" smtClean="0">
                <a:solidFill>
                  <a:srgbClr val="FFFF00"/>
                </a:solidFill>
              </a:rPr>
              <a:t>的</a:t>
            </a:r>
            <a:r>
              <a:rPr lang="en-US" altLang="zh-CN" dirty="0" smtClean="0">
                <a:solidFill>
                  <a:srgbClr val="FFFF00"/>
                </a:solidFill>
              </a:rPr>
              <a:t>SPI</a:t>
            </a:r>
            <a:r>
              <a:rPr lang="zh-CN" altLang="en-US" dirty="0" smtClean="0">
                <a:solidFill>
                  <a:srgbClr val="FFFF00"/>
                </a:solidFill>
              </a:rPr>
              <a:t>总线</a:t>
            </a:r>
          </a:p>
        </p:txBody>
      </p:sp>
    </p:spTree>
    <p:extLst>
      <p:ext uri="{BB962C8B-B14F-4D97-AF65-F5344CB8AC3E}">
        <p14:creationId xmlns:p14="http://schemas.microsoft.com/office/powerpoint/2010/main" val="2179750700"/>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2550" tIns="41275" rIns="82550" bIns="41275"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2550" tIns="41275" rIns="82550" bIns="41275"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38461</TotalTime>
  <Words>4364</Words>
  <Application>Microsoft Office PowerPoint</Application>
  <PresentationFormat>全屏显示(4:3)</PresentationFormat>
  <Paragraphs>737</Paragraphs>
  <Slides>63</Slides>
  <Notes>12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67" baseType="lpstr">
      <vt:lpstr>默认设计模板</vt:lpstr>
      <vt:lpstr>Visio</vt:lpstr>
      <vt:lpstr>VISIO</vt:lpstr>
      <vt:lpstr>Visio.Drawing.6</vt:lpstr>
      <vt:lpstr>SPI总线</vt:lpstr>
      <vt:lpstr>SPI串行总线的典型结构 </vt:lpstr>
      <vt:lpstr>例：S3C2410的SPI总线</vt:lpstr>
      <vt:lpstr>例：S3C2410的SPI总线</vt:lpstr>
      <vt:lpstr>例：S3C2410的SPI总线</vt:lpstr>
      <vt:lpstr>例：S3C2410的SPI总线</vt:lpstr>
      <vt:lpstr>PowerPoint 演示文稿</vt:lpstr>
      <vt:lpstr>PowerPoint 演示文稿</vt:lpstr>
      <vt:lpstr>例：S3C2410的SPI总线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CAN总线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 </vt:lpstr>
      <vt:lpstr>基于CAN总线的汽车电器网络结构</vt:lpstr>
      <vt:lpstr>CAN总线布置</vt:lpstr>
      <vt:lpstr>PowerPoint 演示文稿</vt:lpstr>
      <vt:lpstr>PowerPoint 演示文稿</vt:lpstr>
      <vt:lpstr>PowerPoint 演示文稿</vt:lpstr>
      <vt:lpstr>PowerPoint 演示文稿</vt:lpstr>
      <vt:lpstr>PowerPoint 演示文稿</vt:lpstr>
      <vt:lpstr>PowerPoint 演示文稿</vt:lpstr>
      <vt:lpstr>串行接口 </vt:lpstr>
      <vt:lpstr>PowerPoint 演示文稿</vt:lpstr>
      <vt:lpstr>PowerPoint 演示文稿</vt:lpstr>
      <vt:lpstr>1、RS-232（串口）P118</vt:lpstr>
      <vt:lpstr>PowerPoint 演示文稿</vt:lpstr>
      <vt:lpstr>PowerPoint 演示文稿</vt:lpstr>
      <vt:lpstr>举例：2410的UART</vt:lpstr>
      <vt:lpstr>UART的基本功能框图（P116）</vt:lpstr>
      <vt:lpstr>UART控制器与RS232连接规范</vt:lpstr>
      <vt:lpstr>PowerPoint 演示文稿</vt:lpstr>
      <vt:lpstr>嵌入式开发板与PC机的串行通讯</vt:lpstr>
      <vt:lpstr>2、GPIO（P121）</vt:lpstr>
      <vt:lpstr>PowerPoint 演示文稿</vt:lpstr>
      <vt:lpstr> </vt:lpstr>
      <vt:lpstr> </vt:lpstr>
      <vt:lpstr>PowerPoint 演示文稿</vt:lpstr>
      <vt:lpstr>PowerPoint 演示文稿</vt:lpstr>
      <vt:lpstr>GPIO</vt:lpstr>
      <vt:lpstr> </vt:lpstr>
      <vt:lpstr> </vt:lpstr>
      <vt:lpstr>PowerPoint 演示文稿</vt:lpstr>
      <vt:lpstr> </vt:lpstr>
      <vt:lpstr> </vt:lpstr>
      <vt:lpstr> </vt:lpstr>
      <vt:lpstr> </vt:lpstr>
      <vt:lpstr>课后思考</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bb</cp:lastModifiedBy>
  <cp:revision>731</cp:revision>
  <dcterms:created xsi:type="dcterms:W3CDTF">2001-06-18T05:13:16Z</dcterms:created>
  <dcterms:modified xsi:type="dcterms:W3CDTF">2017-04-21T09:33:17Z</dcterms:modified>
</cp:coreProperties>
</file>