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4" r:id="rId6"/>
    <p:sldId id="265" r:id="rId7"/>
    <p:sldId id="266" r:id="rId8"/>
    <p:sldId id="261" r:id="rId9"/>
    <p:sldId id="267" r:id="rId10"/>
    <p:sldId id="262" r:id="rId11"/>
    <p:sldId id="260" r:id="rId12"/>
  </p:sldIdLst>
  <p:sldSz cx="12192000" cy="6858000"/>
  <p:notesSz cx="6858000" cy="9144000"/>
  <p:embeddedFontLst>
    <p:embeddedFont>
      <p:font typeface="Open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2fLzW2NWhC2ejww7VA5lENbgL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52" autoAdjust="0"/>
    <p:restoredTop sz="94660"/>
  </p:normalViewPr>
  <p:slideViewPr>
    <p:cSldViewPr snapToGrid="0">
      <p:cViewPr>
        <p:scale>
          <a:sx n="70" d="100"/>
          <a:sy n="70" d="100"/>
        </p:scale>
        <p:origin x="38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73796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1078287" y="591625"/>
            <a:ext cx="9119010" cy="36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ubTitle" idx="1"/>
          </p:nvPr>
        </p:nvSpPr>
        <p:spPr>
          <a:xfrm>
            <a:off x="1078286" y="4363657"/>
            <a:ext cx="9119010" cy="96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481" y="625033"/>
            <a:ext cx="9502813" cy="470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2296" y="591625"/>
            <a:ext cx="3991418" cy="9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73628" y="311727"/>
            <a:ext cx="4702029" cy="174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273628" y="142875"/>
            <a:ext cx="11644744" cy="119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5183187" y="1419225"/>
            <a:ext cx="6735185" cy="444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273628" y="1419225"/>
            <a:ext cx="4784147" cy="444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22118" y="238508"/>
            <a:ext cx="4449907" cy="181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ртнёры">
  <p:cSld name="Партнёры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3835605" y="81023"/>
            <a:ext cx="452078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НАШИ ПАРТНЁРЫ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8287" y="665667"/>
            <a:ext cx="11405629" cy="58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0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20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20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20"/>
          <p:cNvSpPr txBox="1"/>
          <p:nvPr/>
        </p:nvSpPr>
        <p:spPr>
          <a:xfrm>
            <a:off x="3551558" y="3280403"/>
            <a:ext cx="567533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edu.bmstu.ru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+7 (495) 120-30-75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E-mail: edu@bmstu.ru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Москва, ул. 2-я Бауманская,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дом 5, стр. 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 rot="5400000">
            <a:off x="3532127" y="-2046225"/>
            <a:ext cx="5095509" cy="1135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 rot="5400000">
            <a:off x="1799433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7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7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7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362536" y="3311185"/>
            <a:ext cx="5729288" cy="259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 b="0" u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>
  <p:cSld name="Заголовок, подзаголовок и объект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404447" y="1"/>
            <a:ext cx="11350868" cy="95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404447" y="1543050"/>
            <a:ext cx="11350868" cy="463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404812" y="958364"/>
            <a:ext cx="11272837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преподавателе">
  <p:cSld name="О преподавателе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394852" y="1354016"/>
            <a:ext cx="11618331" cy="492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94854" y="12469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2"/>
          </p:nvPr>
        </p:nvSpPr>
        <p:spPr>
          <a:xfrm>
            <a:off x="394854" y="73136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 b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9"/>
          <p:cNvSpPr>
            <a:spLocks noGrp="1"/>
          </p:cNvSpPr>
          <p:nvPr>
            <p:ph type="pic" idx="3"/>
          </p:nvPr>
        </p:nvSpPr>
        <p:spPr>
          <a:xfrm>
            <a:off x="8616950" y="360362"/>
            <a:ext cx="3179763" cy="420284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15432"/>
            <a:ext cx="13466241" cy="6858000"/>
          </a:xfrm>
          <a:prstGeom prst="rect">
            <a:avLst/>
          </a:prstGeom>
          <a:blipFill rotWithShape="1">
            <a:blip r:embed="rId2">
              <a:alphaModFix amt="29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900520" y="3347013"/>
            <a:ext cx="10428460" cy="227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Open Sans"/>
              <a:buNone/>
              <a:defRPr sz="48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900520" y="6057420"/>
            <a:ext cx="10428460" cy="59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41" name="Google Shape;41;p10"/>
          <p:cNvCxnSpPr/>
          <p:nvPr/>
        </p:nvCxnSpPr>
        <p:spPr>
          <a:xfrm>
            <a:off x="643467" y="3113590"/>
            <a:ext cx="10685513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10"/>
          <p:cNvCxnSpPr/>
          <p:nvPr/>
        </p:nvCxnSpPr>
        <p:spPr>
          <a:xfrm>
            <a:off x="643466" y="5858719"/>
            <a:ext cx="5084332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10"/>
          <p:cNvCxnSpPr/>
          <p:nvPr/>
        </p:nvCxnSpPr>
        <p:spPr>
          <a:xfrm>
            <a:off x="640420" y="3113590"/>
            <a:ext cx="0" cy="274512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420" y="354959"/>
            <a:ext cx="3751620" cy="864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04447" y="1101436"/>
            <a:ext cx="5615353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6172202" y="1101436"/>
            <a:ext cx="5583112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98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74073" y="1023131"/>
            <a:ext cx="5623503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374074" y="2060205"/>
            <a:ext cx="5623503" cy="40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6194428" y="986766"/>
            <a:ext cx="5703161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4"/>
          </p:nvPr>
        </p:nvSpPr>
        <p:spPr>
          <a:xfrm>
            <a:off x="6194427" y="2060206"/>
            <a:ext cx="5703162" cy="409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57" name="Google Shape;57;p12"/>
          <p:cNvCxnSpPr/>
          <p:nvPr/>
        </p:nvCxnSpPr>
        <p:spPr>
          <a:xfrm>
            <a:off x="374073" y="1023131"/>
            <a:ext cx="0" cy="1037074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2"/>
          <p:cNvCxnSpPr/>
          <p:nvPr/>
        </p:nvCxnSpPr>
        <p:spPr>
          <a:xfrm rot="10800000" flipH="1">
            <a:off x="358831" y="2060205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2"/>
          <p:cNvCxnSpPr/>
          <p:nvPr/>
        </p:nvCxnSpPr>
        <p:spPr>
          <a:xfrm>
            <a:off x="6194426" y="1013313"/>
            <a:ext cx="0" cy="104689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12"/>
          <p:cNvCxnSpPr/>
          <p:nvPr/>
        </p:nvCxnSpPr>
        <p:spPr>
          <a:xfrm rot="10800000" flipH="1">
            <a:off x="6179821" y="2048713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2"/>
          <p:cNvCxnSpPr/>
          <p:nvPr/>
        </p:nvCxnSpPr>
        <p:spPr>
          <a:xfrm>
            <a:off x="358831" y="1027049"/>
            <a:ext cx="3876792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2"/>
          <p:cNvCxnSpPr/>
          <p:nvPr/>
        </p:nvCxnSpPr>
        <p:spPr>
          <a:xfrm>
            <a:off x="6179821" y="997494"/>
            <a:ext cx="3920489" cy="432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66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374073" y="668337"/>
            <a:ext cx="1152351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374073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3"/>
          </p:nvPr>
        </p:nvSpPr>
        <p:spPr>
          <a:xfrm>
            <a:off x="6194426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" name="Google Shape;9;p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582399" y="6278717"/>
            <a:ext cx="1941314" cy="4472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edu@bmstu.r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1078275" y="1282502"/>
            <a:ext cx="9119100" cy="192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</a:pPr>
            <a:r>
              <a:rPr lang="ru-RU" sz="2800" dirty="0" smtClean="0"/>
              <a:t>ВЫПУСКНАЯ КВАЛИФИКАЦИОННАЯ РАБОТА</a:t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по программе профессиональной переподготовки: </a:t>
            </a:r>
            <a:r>
              <a:rPr lang="en-US" sz="2800" dirty="0" smtClean="0"/>
              <a:t>Data Science</a:t>
            </a:r>
            <a:endParaRPr sz="2800" dirty="0"/>
          </a:p>
        </p:txBody>
      </p:sp>
      <p:sp>
        <p:nvSpPr>
          <p:cNvPr id="113" name="Google Shape;113;p1"/>
          <p:cNvSpPr txBox="1">
            <a:spLocks noGrp="1"/>
          </p:cNvSpPr>
          <p:nvPr>
            <p:ph type="subTitle" idx="1"/>
          </p:nvPr>
        </p:nvSpPr>
        <p:spPr>
          <a:xfrm>
            <a:off x="1078323" y="4114800"/>
            <a:ext cx="10849819" cy="121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000" dirty="0" err="1" smtClean="0"/>
              <a:t>Мавлютова</a:t>
            </a:r>
            <a:r>
              <a:rPr lang="ru-RU" sz="2000" dirty="0" smtClean="0"/>
              <a:t> </a:t>
            </a:r>
            <a:r>
              <a:rPr lang="ru-RU" sz="2000" dirty="0" err="1" smtClean="0"/>
              <a:t>Альфия</a:t>
            </a:r>
            <a:r>
              <a:rPr lang="ru-RU" sz="2000" dirty="0" smtClean="0"/>
              <a:t> </a:t>
            </a:r>
            <a:r>
              <a:rPr lang="ru-RU" sz="2000" dirty="0" err="1" smtClean="0"/>
              <a:t>Галиановна</a:t>
            </a:r>
            <a:endParaRPr lang="en-US" sz="2000" dirty="0" smtClean="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dirty="0"/>
              <a:t> </a:t>
            </a:r>
            <a:r>
              <a:rPr lang="ru-RU" sz="2000" dirty="0" smtClean="0"/>
              <a:t>МГТУ им. Н.Э. Баумана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dirty="0" smtClean="0"/>
              <a:t>DS11838/4</a:t>
            </a:r>
            <a:endParaRPr lang="ru-RU" sz="2000" dirty="0" smtClean="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000" dirty="0" smtClean="0"/>
              <a:t>2022г.</a:t>
            </a:r>
            <a:endParaRPr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Этапы работы</a:t>
            </a:r>
            <a:endParaRPr lang="ru-RU" sz="32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33400" indent="-457200">
              <a:buFont typeface="+mj-lt"/>
              <a:buAutoNum type="arabicPeriod" startAt="9"/>
            </a:pPr>
            <a:r>
              <a:rPr lang="ru-RU" sz="1800" dirty="0" smtClean="0"/>
              <a:t>Предобработка данных</a:t>
            </a:r>
          </a:p>
          <a:p>
            <a:pPr marL="1162050" lvl="2" indent="-171450"/>
            <a:r>
              <a:rPr lang="ru-RU" sz="1000" dirty="0" smtClean="0"/>
              <a:t> </a:t>
            </a:r>
            <a:r>
              <a:rPr lang="ru-RU" sz="1800" dirty="0" smtClean="0"/>
              <a:t>проверка на наличие неинформативных признаков, визуализация</a:t>
            </a:r>
            <a:endParaRPr lang="en-US" sz="1000" dirty="0" smtClean="0"/>
          </a:p>
          <a:p>
            <a:pPr marL="1162050" lvl="2" indent="-171450"/>
            <a:r>
              <a:rPr lang="ru-RU" sz="1800" dirty="0" smtClean="0"/>
              <a:t> проверка на выбросы при помощи </a:t>
            </a:r>
            <a:r>
              <a:rPr lang="en-US" sz="1800" dirty="0" smtClean="0"/>
              <a:t>IQR</a:t>
            </a:r>
            <a:endParaRPr lang="ru-RU" sz="1800" dirty="0" smtClean="0"/>
          </a:p>
          <a:p>
            <a:pPr marL="1162050" lvl="2" indent="-171450"/>
            <a:r>
              <a:rPr lang="ru-RU" sz="1000" dirty="0" smtClean="0"/>
              <a:t>   </a:t>
            </a:r>
            <a:r>
              <a:rPr lang="ru-RU" sz="1800" dirty="0" smtClean="0"/>
              <a:t>удаление выбросов методом сигм и </a:t>
            </a:r>
            <a:r>
              <a:rPr lang="ru-RU" sz="1800" dirty="0" err="1" smtClean="0"/>
              <a:t>межквартильных</a:t>
            </a:r>
            <a:r>
              <a:rPr lang="ru-RU" sz="1800" dirty="0" smtClean="0"/>
              <a:t> расстояний</a:t>
            </a:r>
            <a:endParaRPr lang="ru-RU" sz="1000" dirty="0" smtClean="0"/>
          </a:p>
          <a:p>
            <a:pPr marL="419100" indent="-342900">
              <a:buFont typeface="+mj-lt"/>
              <a:buAutoNum type="arabicPeriod" startAt="10"/>
            </a:pPr>
            <a:r>
              <a:rPr lang="ru-RU" sz="1800" dirty="0" smtClean="0"/>
              <a:t> </a:t>
            </a:r>
            <a:r>
              <a:rPr lang="en-US" sz="1800" dirty="0" smtClean="0"/>
              <a:t>Machine Learning</a:t>
            </a:r>
          </a:p>
          <a:p>
            <a:pPr marL="1162050" lvl="2" indent="-171450"/>
            <a:r>
              <a:rPr lang="en-US" sz="1000" dirty="0"/>
              <a:t> </a:t>
            </a:r>
            <a:r>
              <a:rPr lang="ru-RU" sz="1800" dirty="0" smtClean="0"/>
              <a:t>нормализация числовых признаков </a:t>
            </a:r>
            <a:r>
              <a:rPr lang="ru-RU" sz="1000" dirty="0"/>
              <a:t> </a:t>
            </a:r>
            <a:r>
              <a:rPr lang="ru-RU" sz="1800" dirty="0"/>
              <a:t>(</a:t>
            </a:r>
            <a:r>
              <a:rPr lang="en-US" sz="1800" dirty="0" err="1"/>
              <a:t>StandardScaler</a:t>
            </a:r>
            <a:r>
              <a:rPr lang="en-US" sz="1800" dirty="0" smtClean="0"/>
              <a:t>())</a:t>
            </a:r>
            <a:endParaRPr lang="ru-RU" sz="1800" dirty="0" smtClean="0"/>
          </a:p>
          <a:p>
            <a:pPr marL="1162050" lvl="2" indent="-171450"/>
            <a:r>
              <a:rPr lang="ru-RU" sz="1800" dirty="0"/>
              <a:t>н</a:t>
            </a:r>
            <a:r>
              <a:rPr lang="ru-RU" sz="1800" dirty="0" smtClean="0"/>
              <a:t>ормализация данных </a:t>
            </a:r>
            <a:r>
              <a:rPr lang="ru-RU" sz="1800" dirty="0"/>
              <a:t>(</a:t>
            </a:r>
            <a:r>
              <a:rPr lang="en-US" sz="1800" dirty="0" smtClean="0"/>
              <a:t>Normalizer()</a:t>
            </a:r>
            <a:r>
              <a:rPr lang="ru-RU" sz="1800" dirty="0" smtClean="0"/>
              <a:t>)</a:t>
            </a:r>
            <a:endParaRPr lang="en-US" sz="1800" dirty="0" smtClean="0"/>
          </a:p>
          <a:p>
            <a:pPr marL="1162050" lvl="2" indent="-171450"/>
            <a:r>
              <a:rPr lang="ru-RU" sz="1800" dirty="0" smtClean="0"/>
              <a:t>обучающая и тестовая выборка</a:t>
            </a:r>
          </a:p>
          <a:p>
            <a:pPr marL="1162050" lvl="2" indent="-171450"/>
            <a:r>
              <a:rPr lang="ru-RU" sz="1800" strike="sngStrike" dirty="0"/>
              <a:t>п</a:t>
            </a:r>
            <a:r>
              <a:rPr lang="ru-RU" sz="1800" strike="sngStrike" dirty="0" smtClean="0"/>
              <a:t>рименение алгоритмов машинного обучения в </a:t>
            </a:r>
            <a:r>
              <a:rPr lang="en-US" sz="1800" strike="sngStrike" dirty="0" err="1" smtClean="0"/>
              <a:t>scikit-kearn</a:t>
            </a:r>
            <a:endParaRPr lang="en-US" sz="1800" strike="sngStrike" dirty="0" smtClean="0"/>
          </a:p>
          <a:p>
            <a:pPr marL="990600" lvl="2" indent="0">
              <a:buNone/>
            </a:pPr>
            <a:r>
              <a:rPr lang="en-US" sz="1800" strike="sngStrike" dirty="0"/>
              <a:t> </a:t>
            </a:r>
            <a:r>
              <a:rPr lang="en-US" sz="1800" strike="sngStrike" dirty="0" smtClean="0"/>
              <a:t>   - </a:t>
            </a:r>
            <a:r>
              <a:rPr lang="en-US" sz="1800" strike="sngStrike" dirty="0" err="1" smtClean="0"/>
              <a:t>kNN</a:t>
            </a:r>
            <a:r>
              <a:rPr lang="en-US" sz="1800" strike="sngStrike" dirty="0" smtClean="0"/>
              <a:t>- </a:t>
            </a:r>
            <a:r>
              <a:rPr lang="ru-RU" sz="1800" strike="sngStrike" dirty="0" smtClean="0"/>
              <a:t>метод ближайших соседей </a:t>
            </a:r>
          </a:p>
          <a:p>
            <a:pPr marL="990600" lvl="2" indent="0">
              <a:buNone/>
            </a:pPr>
            <a:r>
              <a:rPr lang="ru-RU" sz="1800" strike="sngStrike" dirty="0"/>
              <a:t> </a:t>
            </a:r>
            <a:r>
              <a:rPr lang="ru-RU" sz="1800" strike="sngStrike" dirty="0" smtClean="0"/>
              <a:t>   </a:t>
            </a:r>
            <a:r>
              <a:rPr lang="en-US" sz="1800" strike="sngStrike" dirty="0" smtClean="0"/>
              <a:t>- </a:t>
            </a:r>
            <a:r>
              <a:rPr lang="ru-RU" sz="1800" strike="sngStrike" dirty="0" smtClean="0"/>
              <a:t>логистическая регрессия</a:t>
            </a:r>
          </a:p>
          <a:p>
            <a:pPr marL="990600" lvl="2" indent="0">
              <a:buNone/>
            </a:pPr>
            <a:r>
              <a:rPr lang="ru-RU" sz="1800" strike="sngStrike" dirty="0"/>
              <a:t> </a:t>
            </a:r>
            <a:r>
              <a:rPr lang="ru-RU" sz="1800" strike="sngStrike" dirty="0" smtClean="0"/>
              <a:t>   - </a:t>
            </a:r>
            <a:r>
              <a:rPr lang="en-US" sz="1800" strike="sngStrike" dirty="0" smtClean="0"/>
              <a:t>SVC-</a:t>
            </a:r>
            <a:r>
              <a:rPr lang="ru-RU" sz="1800" strike="sngStrike" dirty="0" smtClean="0"/>
              <a:t>машина опорных векторов </a:t>
            </a:r>
            <a:endParaRPr lang="en-US" sz="1800" strike="sngStrike" dirty="0" smtClean="0"/>
          </a:p>
          <a:p>
            <a:pPr marL="990600" lvl="2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-  </a:t>
            </a:r>
            <a:endParaRPr lang="ru-RU" sz="1800" dirty="0" smtClean="0"/>
          </a:p>
          <a:p>
            <a:pPr marL="76200" indent="0">
              <a:buNone/>
            </a:pPr>
            <a:endParaRPr lang="ru-RU" sz="1800" dirty="0" smtClean="0"/>
          </a:p>
          <a:p>
            <a:pPr marL="76200" indent="0">
              <a:buNone/>
            </a:pPr>
            <a:endParaRPr lang="ru-RU" sz="1800" dirty="0"/>
          </a:p>
          <a:p>
            <a:pPr marL="76200" indent="0">
              <a:buNone/>
            </a:pPr>
            <a:endParaRPr lang="ru-RU" sz="1800" dirty="0" smtClean="0"/>
          </a:p>
          <a:p>
            <a:pPr marL="76200" indent="0">
              <a:buNone/>
            </a:pPr>
            <a:r>
              <a:rPr lang="ru-RU" sz="1800" dirty="0" err="1" smtClean="0"/>
              <a:t>Репозиторий</a:t>
            </a:r>
            <a:r>
              <a:rPr lang="ru-RU" sz="1800" dirty="0" smtClean="0"/>
              <a:t> на </a:t>
            </a:r>
            <a:r>
              <a:rPr lang="en-US" sz="1800" dirty="0" smtClean="0"/>
              <a:t>github.com</a:t>
            </a:r>
            <a:endParaRPr lang="ru-RU" sz="1800" dirty="0" smtClean="0"/>
          </a:p>
          <a:p>
            <a:pPr marL="990600" lvl="2" indent="0">
              <a:buNone/>
            </a:pPr>
            <a:endParaRPr lang="ru-RU" sz="1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914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>
            <a:spLocks noGrp="1"/>
          </p:cNvSpPr>
          <p:nvPr>
            <p:ph type="body" idx="1"/>
          </p:nvPr>
        </p:nvSpPr>
        <p:spPr>
          <a:xfrm>
            <a:off x="3119524" y="3324675"/>
            <a:ext cx="6290100" cy="25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edu.bmstu.ru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+7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495 182-83-85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en-US" u="sng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edu@bmstu.ru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Москва, Госпитальный переулок , д. 4-6, с.3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</a:pPr>
            <a:r>
              <a:rPr lang="ru-RU" sz="2000" b="1" dirty="0" smtClean="0"/>
              <a:t>образование</a:t>
            </a:r>
            <a:r>
              <a:rPr lang="ru-RU" sz="2000" dirty="0" smtClean="0"/>
              <a:t>: высшее экономическое</a:t>
            </a:r>
          </a:p>
          <a:p>
            <a:pPr marL="152400" indent="0">
              <a:spcBef>
                <a:spcPts val="0"/>
              </a:spcBef>
              <a:buNone/>
            </a:pPr>
            <a:endParaRPr lang="ru-RU" sz="2000" dirty="0" smtClean="0"/>
          </a:p>
          <a:p>
            <a:pPr marL="495300" indent="-342900">
              <a:spcBef>
                <a:spcPts val="0"/>
              </a:spcBef>
            </a:pPr>
            <a:r>
              <a:rPr lang="ru-RU" sz="2000" b="1" dirty="0"/>
              <a:t>о</a:t>
            </a:r>
            <a:r>
              <a:rPr lang="ru-RU" sz="2000" b="1" dirty="0" smtClean="0"/>
              <a:t>пыт работы : </a:t>
            </a:r>
            <a:r>
              <a:rPr lang="ru-RU" sz="2000" dirty="0" smtClean="0"/>
              <a:t>главный бухгалтер с 2004г.</a:t>
            </a:r>
          </a:p>
          <a:p>
            <a:pPr marL="152400" indent="0">
              <a:spcBef>
                <a:spcPts val="0"/>
              </a:spcBef>
              <a:buNone/>
            </a:pPr>
            <a:endParaRPr lang="ru-RU" sz="2000" dirty="0" smtClean="0"/>
          </a:p>
          <a:p>
            <a:pPr marL="495300" indent="-342900">
              <a:spcBef>
                <a:spcPts val="0"/>
              </a:spcBef>
            </a:pPr>
            <a:r>
              <a:rPr lang="ru-RU" sz="2000" b="1" dirty="0"/>
              <a:t>н</a:t>
            </a:r>
            <a:r>
              <a:rPr lang="ru-RU" sz="2000" b="1" dirty="0" smtClean="0"/>
              <a:t>авыки в </a:t>
            </a:r>
            <a:r>
              <a:rPr lang="en-US" sz="2000" b="1" dirty="0" smtClean="0"/>
              <a:t>IT </a:t>
            </a:r>
            <a:r>
              <a:rPr lang="ru-RU" sz="2000" b="1" dirty="0" smtClean="0"/>
              <a:t>до начала обучения на курсе</a:t>
            </a:r>
            <a:r>
              <a:rPr lang="ru-RU" sz="2000" dirty="0" smtClean="0"/>
              <a:t>: олимпиадный школьный уровень, базовые знания </a:t>
            </a:r>
            <a:r>
              <a:rPr lang="en-US" sz="2000" dirty="0" smtClean="0"/>
              <a:t>Basic, Pascal, </a:t>
            </a:r>
            <a:r>
              <a:rPr lang="ru-RU" sz="2000" dirty="0" smtClean="0"/>
              <a:t>Ассемблер</a:t>
            </a:r>
          </a:p>
          <a:p>
            <a:pPr marL="152400" indent="0">
              <a:spcBef>
                <a:spcPts val="0"/>
              </a:spcBef>
              <a:buNone/>
            </a:pPr>
            <a:endParaRPr lang="ru-RU" sz="2000" dirty="0" smtClean="0"/>
          </a:p>
          <a:p>
            <a:pPr marL="495300" indent="-342900">
              <a:spcBef>
                <a:spcPts val="0"/>
              </a:spcBef>
            </a:pPr>
            <a:r>
              <a:rPr lang="ru-RU" sz="2000" b="1" dirty="0"/>
              <a:t>ц</a:t>
            </a:r>
            <a:r>
              <a:rPr lang="ru-RU" sz="2000" b="1" dirty="0" smtClean="0"/>
              <a:t>ель обучения: </a:t>
            </a:r>
            <a:r>
              <a:rPr lang="ru-RU" sz="2000" dirty="0" smtClean="0"/>
              <a:t>освоение навыков работы с большими данными, их анализа, обработки, построения моделей, прогнозирования для возможности применить имеющиеся знания и опыт в сфере финансов с современными технологиями и методами. </a:t>
            </a:r>
            <a:endParaRPr sz="2000" dirty="0"/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err="1" smtClean="0"/>
              <a:t>Мавлютова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Альфия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Галиановна</a:t>
            </a:r>
            <a:endParaRPr lang="ru-RU" sz="32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/>
              <a:t>Прогнозирование конечных свойств новых материалов (композиционных материалов)</a:t>
            </a:r>
            <a:endParaRPr sz="2400" b="1" dirty="0"/>
          </a:p>
        </p:txBody>
      </p:sp>
      <p:sp>
        <p:nvSpPr>
          <p:cNvPr id="119" name="Google Shape;119;g122d8a19e0b_0_5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ru-RU" dirty="0" smtClean="0"/>
              <a:t>Исходные данные: </a:t>
            </a:r>
          </a:p>
          <a:p>
            <a:pPr marL="342900" indent="-342900"/>
            <a:r>
              <a:rPr lang="ru-RU" dirty="0" smtClean="0"/>
              <a:t>Данные о параметрах  (файл </a:t>
            </a:r>
            <a:r>
              <a:rPr lang="en-US" dirty="0" smtClean="0"/>
              <a:t>X</a:t>
            </a:r>
            <a:r>
              <a:rPr lang="ru-RU" dirty="0" smtClean="0"/>
              <a:t>_</a:t>
            </a:r>
            <a:r>
              <a:rPr lang="en-US" dirty="0" smtClean="0"/>
              <a:t>bp.xlsx</a:t>
            </a:r>
            <a:r>
              <a:rPr lang="ru-RU" dirty="0" smtClean="0"/>
              <a:t>)</a:t>
            </a:r>
          </a:p>
          <a:p>
            <a:pPr marL="342900" indent="-342900"/>
            <a:r>
              <a:rPr lang="ru-RU" dirty="0" smtClean="0"/>
              <a:t>Данные нашивок (файл </a:t>
            </a:r>
            <a:r>
              <a:rPr lang="en-US" dirty="0" smtClean="0"/>
              <a:t>X_nup.xlsx)</a:t>
            </a:r>
          </a:p>
          <a:p>
            <a:pPr marL="0" indent="0">
              <a:buNone/>
            </a:pPr>
            <a:r>
              <a:rPr lang="ru-RU" dirty="0" smtClean="0"/>
              <a:t>Цель </a:t>
            </a:r>
            <a:r>
              <a:rPr lang="ru-RU" dirty="0" smtClean="0"/>
              <a:t>: </a:t>
            </a:r>
            <a:endParaRPr lang="ru-RU" dirty="0" smtClean="0"/>
          </a:p>
          <a:p>
            <a:pPr marL="342900" indent="-342900"/>
            <a:r>
              <a:rPr lang="ru-RU" dirty="0" smtClean="0"/>
              <a:t>Разработать модели для прогноза модели упругости при растяжении, прочности при растяжении и соотношении «матрица-наполнитель» </a:t>
            </a:r>
            <a:endParaRPr dirty="0"/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 smtClean="0"/>
              <a:t>Этапы работы:</a:t>
            </a:r>
            <a:endParaRPr sz="3200" b="1" dirty="0"/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75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dirty="0" smtClean="0"/>
              <a:t>Изучен теоретический материал</a:t>
            </a:r>
          </a:p>
          <a:p>
            <a:pPr marL="1200150" lvl="2" indent="-285750"/>
            <a:r>
              <a:rPr lang="ru-RU" sz="1800" dirty="0" smtClean="0"/>
              <a:t>конспектирование лекций </a:t>
            </a:r>
          </a:p>
          <a:p>
            <a:pPr marL="1200150" lvl="2" indent="-285750"/>
            <a:r>
              <a:rPr lang="ru-RU" sz="1800" dirty="0" smtClean="0"/>
              <a:t>повторение практического материала  на </a:t>
            </a:r>
            <a:r>
              <a:rPr lang="ru-RU" sz="1800" dirty="0"/>
              <a:t>языке </a:t>
            </a:r>
            <a:r>
              <a:rPr lang="en-US" sz="1800" dirty="0"/>
              <a:t>Python</a:t>
            </a:r>
            <a:r>
              <a:rPr lang="ru-RU" sz="1800" dirty="0"/>
              <a:t>  </a:t>
            </a:r>
            <a:r>
              <a:rPr lang="ru-RU" sz="1800" dirty="0" smtClean="0"/>
              <a:t>в </a:t>
            </a:r>
            <a:r>
              <a:rPr lang="en-US" sz="1800" dirty="0" err="1" smtClean="0"/>
              <a:t>Kaggle</a:t>
            </a:r>
            <a:endParaRPr lang="ru-RU" sz="1800" dirty="0" smtClean="0"/>
          </a:p>
          <a:p>
            <a:pPr marL="342900" indent="-342900">
              <a:buAutoNum type="arabicPeriod" startAt="2"/>
            </a:pPr>
            <a:r>
              <a:rPr lang="ru-RU" sz="1800" dirty="0" smtClean="0"/>
              <a:t>Импорт библиотек </a:t>
            </a:r>
            <a:endParaRPr lang="en-US" sz="1800" dirty="0" smtClean="0"/>
          </a:p>
          <a:p>
            <a:pPr marL="342900" indent="-342900">
              <a:buAutoNum type="arabicPeriod" startAt="2"/>
            </a:pPr>
            <a:r>
              <a:rPr lang="ru-RU" sz="1800" dirty="0" smtClean="0"/>
              <a:t>Загрузка исходных данных  (1023,11) и (1040,4)</a:t>
            </a:r>
            <a:endParaRPr lang="ru-RU" sz="1800" b="1" dirty="0" smtClean="0"/>
          </a:p>
          <a:p>
            <a:pPr marL="342900" indent="-342900">
              <a:buAutoNum type="arabicPeriod" startAt="2"/>
            </a:pPr>
            <a:r>
              <a:rPr lang="ru-RU" sz="1800" dirty="0" smtClean="0"/>
              <a:t>Разведочный анализ данных</a:t>
            </a:r>
            <a:endParaRPr lang="ru-RU" sz="1800" dirty="0"/>
          </a:p>
          <a:p>
            <a:pPr marL="1085850" lvl="2" indent="-171450"/>
            <a:r>
              <a:rPr lang="ru-RU" sz="1000" dirty="0"/>
              <a:t> </a:t>
            </a:r>
            <a:r>
              <a:rPr lang="ru-RU" sz="1000" dirty="0" smtClean="0"/>
              <a:t> </a:t>
            </a:r>
            <a:r>
              <a:rPr lang="ru-RU" sz="1800" dirty="0" smtClean="0"/>
              <a:t>просмотр начальных и конечных строк </a:t>
            </a:r>
            <a:r>
              <a:rPr lang="ru-RU" sz="1800" dirty="0" err="1" smtClean="0"/>
              <a:t>датасета</a:t>
            </a:r>
            <a:endParaRPr lang="ru-RU" sz="1800" dirty="0" smtClean="0"/>
          </a:p>
          <a:p>
            <a:pPr marL="1085850" lvl="2" indent="-171450"/>
            <a:r>
              <a:rPr lang="ru-RU" sz="1800" dirty="0" smtClean="0"/>
              <a:t> округление с указанием количества цифр, вводимых после запятой</a:t>
            </a:r>
            <a:endParaRPr lang="en-US" sz="1800" dirty="0" smtClean="0"/>
          </a:p>
          <a:p>
            <a:pPr marL="1085850" lvl="2" indent="-171450"/>
            <a:r>
              <a:rPr lang="en-US" sz="1800" dirty="0"/>
              <a:t> </a:t>
            </a:r>
            <a:r>
              <a:rPr lang="ru-RU" sz="1800" dirty="0" smtClean="0"/>
              <a:t>удаление первого столбца с порядковыми номерами (неинформативный)</a:t>
            </a:r>
          </a:p>
          <a:p>
            <a:pPr marL="1085850" lvl="2" indent="-171450"/>
            <a:r>
              <a:rPr lang="ru-RU" sz="1800" dirty="0" smtClean="0"/>
              <a:t> изучение информации о </a:t>
            </a:r>
            <a:r>
              <a:rPr lang="ru-RU" sz="1800" dirty="0" err="1" smtClean="0"/>
              <a:t>датасете</a:t>
            </a:r>
            <a:endParaRPr lang="ru-RU" sz="1800" dirty="0" smtClean="0"/>
          </a:p>
          <a:p>
            <a:pPr marL="1085850" lvl="2" indent="-171450"/>
            <a:r>
              <a:rPr lang="ru-RU" sz="1800" dirty="0"/>
              <a:t> </a:t>
            </a:r>
            <a:r>
              <a:rPr lang="ru-RU" sz="1800" dirty="0" smtClean="0"/>
              <a:t>проверка типов данных в столбцах</a:t>
            </a:r>
          </a:p>
          <a:p>
            <a:pPr marL="1085850" lvl="2" indent="-171450"/>
            <a:r>
              <a:rPr lang="ru-RU" sz="1800" dirty="0"/>
              <a:t> </a:t>
            </a:r>
            <a:r>
              <a:rPr lang="ru-RU" sz="1800" dirty="0" smtClean="0"/>
              <a:t>проверка на наличие пропусков</a:t>
            </a:r>
          </a:p>
          <a:p>
            <a:pPr marL="1085850" lvl="2" indent="-171450"/>
            <a:r>
              <a:rPr lang="ru-RU" sz="1800" dirty="0"/>
              <a:t> </a:t>
            </a:r>
            <a:r>
              <a:rPr lang="ru-RU" sz="1800" dirty="0" smtClean="0"/>
              <a:t>проверка уникальных значений </a:t>
            </a:r>
            <a:r>
              <a:rPr lang="en-US" sz="1800" dirty="0" smtClean="0"/>
              <a:t>(</a:t>
            </a:r>
            <a:r>
              <a:rPr lang="ru-RU" sz="1800" dirty="0" smtClean="0"/>
              <a:t>функция </a:t>
            </a:r>
            <a:r>
              <a:rPr lang="en-US" sz="1800" dirty="0" err="1" smtClean="0"/>
              <a:t>nunique</a:t>
            </a:r>
            <a:r>
              <a:rPr lang="en-US" sz="1800" dirty="0" smtClean="0"/>
              <a:t>)</a:t>
            </a:r>
            <a:endParaRPr lang="ru-RU" sz="1800" dirty="0"/>
          </a:p>
          <a:p>
            <a:pPr marL="514350" indent="-514350">
              <a:buFont typeface="+mj-lt"/>
              <a:buAutoNum type="arabicPeriod" startAt="5"/>
            </a:pPr>
            <a:r>
              <a:rPr lang="ru-RU" sz="1800" dirty="0"/>
              <a:t>Объединение файлов по индексу по типу объединения </a:t>
            </a:r>
            <a:r>
              <a:rPr lang="en-US" sz="1800" dirty="0" smtClean="0"/>
              <a:t>INNER</a:t>
            </a:r>
          </a:p>
          <a:p>
            <a:pPr marL="1085850" lvl="2" indent="-171450"/>
            <a:r>
              <a:rPr lang="en-US" sz="1000" dirty="0"/>
              <a:t> </a:t>
            </a:r>
            <a:r>
              <a:rPr lang="ru-RU" sz="1800" dirty="0" smtClean="0"/>
              <a:t>размер получившегося </a:t>
            </a:r>
            <a:r>
              <a:rPr lang="en-US" sz="1800" dirty="0" err="1" smtClean="0"/>
              <a:t>DataFrame</a:t>
            </a:r>
            <a:r>
              <a:rPr lang="en-US" sz="1800" dirty="0" smtClean="0"/>
              <a:t> (</a:t>
            </a:r>
            <a:r>
              <a:rPr lang="ru-RU" sz="1800" dirty="0" smtClean="0"/>
              <a:t>двумерный массив)   (1023,13)</a:t>
            </a:r>
            <a:endParaRPr lang="en-US" sz="1000" dirty="0"/>
          </a:p>
          <a:p>
            <a:pPr marL="514350" indent="-514350">
              <a:buFont typeface="+mj-lt"/>
              <a:buAutoNum type="arabicPeriod" startAt="5"/>
            </a:pPr>
            <a:endParaRPr lang="ru-RU" sz="2600" dirty="0" smtClean="0"/>
          </a:p>
          <a:p>
            <a:pPr marL="1085850" lvl="2" indent="-171450"/>
            <a:endParaRPr lang="ru-RU" sz="1800" dirty="0"/>
          </a:p>
          <a:p>
            <a:pPr marL="914400" lvl="2" indent="0">
              <a:buNone/>
            </a:pPr>
            <a:endParaRPr lang="ru-RU" sz="1000" dirty="0" smtClean="0"/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67" y="232913"/>
            <a:ext cx="5014824" cy="28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67" y="3174522"/>
            <a:ext cx="5091501" cy="2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type="pic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9" r="17099"/>
          <a:stretch>
            <a:fillRect/>
          </a:stretch>
        </p:blipFill>
        <p:spPr bwMode="auto">
          <a:xfrm>
            <a:off x="5246777" y="712694"/>
            <a:ext cx="6536907" cy="532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280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61" y="138020"/>
            <a:ext cx="6563748" cy="369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385" y="2156062"/>
            <a:ext cx="7168551" cy="4032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871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57" y="120769"/>
            <a:ext cx="7652590" cy="4304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854" y="120769"/>
            <a:ext cx="6651924" cy="374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854" y="2505165"/>
            <a:ext cx="6651924" cy="374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841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Этапы работы</a:t>
            </a:r>
            <a:endParaRPr lang="ru-RU" sz="32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6"/>
            </a:pPr>
            <a:r>
              <a:rPr lang="ru-RU" sz="1800" dirty="0" smtClean="0"/>
              <a:t>Анализ столбцов</a:t>
            </a:r>
          </a:p>
          <a:p>
            <a:pPr marL="1162050" lvl="2" indent="-171450"/>
            <a:r>
              <a:rPr lang="ru-RU" sz="1800" dirty="0" smtClean="0"/>
              <a:t>числовые </a:t>
            </a:r>
            <a:endParaRPr lang="en-US" sz="1800" dirty="0" smtClean="0"/>
          </a:p>
          <a:p>
            <a:pPr marL="1162050" lvl="2" indent="-171450"/>
            <a:r>
              <a:rPr lang="ru-RU" sz="1800" dirty="0" smtClean="0"/>
              <a:t>категориальные</a:t>
            </a:r>
          </a:p>
          <a:p>
            <a:pPr marL="1162050" lvl="2" indent="-171450"/>
            <a:r>
              <a:rPr lang="ru-RU" sz="1800" dirty="0" smtClean="0"/>
              <a:t>бинарные 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pPr marL="590550" indent="-514350">
              <a:buFont typeface="+mj-lt"/>
              <a:buAutoNum type="arabicPeriod" startAt="7"/>
            </a:pPr>
            <a:r>
              <a:rPr lang="ru-RU" sz="1800" dirty="0" smtClean="0"/>
              <a:t>Описательная статистика</a:t>
            </a:r>
          </a:p>
          <a:p>
            <a:pPr marL="1276350" lvl="2" indent="-285750"/>
            <a:r>
              <a:rPr lang="ru-RU" sz="1800" dirty="0"/>
              <a:t>и</a:t>
            </a:r>
            <a:r>
              <a:rPr lang="ru-RU" sz="1800" dirty="0" smtClean="0"/>
              <a:t>зучение данных (максимальное, минимальное, квартили, медиана и т.д.)</a:t>
            </a:r>
          </a:p>
          <a:p>
            <a:pPr marL="1276350" lvl="2" indent="-285750"/>
            <a:r>
              <a:rPr lang="ru-RU" sz="1800" dirty="0"/>
              <a:t>в</a:t>
            </a:r>
            <a:r>
              <a:rPr lang="ru-RU" sz="1800" dirty="0" smtClean="0"/>
              <a:t>ычисление коэффициента корреляции Пирсона </a:t>
            </a:r>
          </a:p>
          <a:p>
            <a:pPr marL="990600" lvl="2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  (статистической зависимости не наблюдается)</a:t>
            </a:r>
          </a:p>
          <a:p>
            <a:pPr marL="590550" indent="-514350">
              <a:buFont typeface="+mj-lt"/>
              <a:buAutoNum type="arabicPeriod" startAt="8"/>
            </a:pPr>
            <a:r>
              <a:rPr lang="ru-RU" sz="1800" dirty="0" smtClean="0"/>
              <a:t>Визуализация данных</a:t>
            </a:r>
          </a:p>
          <a:p>
            <a:pPr marL="1162050" lvl="2" indent="-171450"/>
            <a:r>
              <a:rPr lang="ru-RU" sz="1800" dirty="0" smtClean="0"/>
              <a:t>гистограмма распределения каждой переменной (параметры в большинстве близки к нормальному распределению, иск. «Угол нашивки», т.к. значения 0 и 1)</a:t>
            </a:r>
          </a:p>
          <a:p>
            <a:pPr marL="1162050" lvl="2" indent="-171450"/>
            <a:r>
              <a:rPr lang="ru-RU" sz="1800" dirty="0"/>
              <a:t>д</a:t>
            </a:r>
            <a:r>
              <a:rPr lang="ru-RU" sz="1800" dirty="0" smtClean="0"/>
              <a:t>иаграмма «ящик с усами» (выбросы в каждом столбце, кроме «Угол нашивки»)</a:t>
            </a:r>
          </a:p>
          <a:p>
            <a:pPr marL="1162050" lvl="2" indent="-171450"/>
            <a:r>
              <a:rPr lang="ru-RU" sz="1800" dirty="0" smtClean="0"/>
              <a:t>тепловая карта (корреляция входных переменных очень слабая)</a:t>
            </a:r>
          </a:p>
          <a:p>
            <a:pPr marL="990600" lvl="2" indent="0">
              <a:buNone/>
            </a:pPr>
            <a:endParaRPr lang="ru-RU" sz="1800" dirty="0"/>
          </a:p>
          <a:p>
            <a:pPr marL="990600" lvl="2" indent="0">
              <a:buNone/>
            </a:pPr>
            <a:endParaRPr lang="ru-RU" sz="1800" dirty="0" smtClean="0"/>
          </a:p>
          <a:p>
            <a:pPr marL="990600" lvl="2" indent="0">
              <a:buNone/>
            </a:pPr>
            <a:endParaRPr lang="ru-RU" sz="1800" dirty="0"/>
          </a:p>
          <a:p>
            <a:pPr marL="990600" lvl="2" indent="0">
              <a:buNone/>
            </a:pPr>
            <a:endParaRPr lang="ru-RU" sz="1800" dirty="0" smtClean="0"/>
          </a:p>
          <a:p>
            <a:pPr marL="990600" lvl="2" indent="0">
              <a:buNone/>
            </a:pPr>
            <a:endParaRPr lang="ru-RU" sz="1800" dirty="0"/>
          </a:p>
          <a:p>
            <a:pPr marL="990600" lvl="2" indent="0">
              <a:buNone/>
            </a:pPr>
            <a:endParaRPr lang="ru-RU" sz="1800" dirty="0" smtClean="0"/>
          </a:p>
          <a:p>
            <a:pPr marL="990600" lvl="2" indent="0">
              <a:buNone/>
            </a:pPr>
            <a:endParaRPr lang="ru-RU" sz="1800" dirty="0"/>
          </a:p>
          <a:p>
            <a:pPr marL="990600" lvl="2" indent="0">
              <a:buNone/>
            </a:pPr>
            <a:endParaRPr lang="ru-RU" sz="1800" dirty="0" smtClean="0"/>
          </a:p>
          <a:p>
            <a:pPr marL="990600" lvl="2" indent="0">
              <a:buNone/>
            </a:pPr>
            <a:endParaRPr lang="ru-RU" sz="1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982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1" y="267418"/>
            <a:ext cx="7637255" cy="4295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390" y="232909"/>
            <a:ext cx="6383547" cy="359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1" y="3510951"/>
            <a:ext cx="5589916" cy="314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2" y="3510951"/>
            <a:ext cx="4922808" cy="276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398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419</Words>
  <Application>Microsoft Office PowerPoint</Application>
  <PresentationFormat>Произвольный</PresentationFormat>
  <Paragraphs>87</Paragraphs>
  <Slides>11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Noto Sans Symbols</vt:lpstr>
      <vt:lpstr>Open Sans</vt:lpstr>
      <vt:lpstr>If,kjyVUNE_28012021</vt:lpstr>
      <vt:lpstr>ВЫПУСКНАЯ КВАЛИФИКАЦИОННАЯ РАБОТА  по программе профессиональной переподготовки: Data Science</vt:lpstr>
      <vt:lpstr>Мавлютова Альфия Галиановна</vt:lpstr>
      <vt:lpstr>Прогнозирование конечных свойств новых материалов (композиционных материалов)</vt:lpstr>
      <vt:lpstr>Этапы работы:</vt:lpstr>
      <vt:lpstr>Презентация PowerPoint</vt:lpstr>
      <vt:lpstr>Презентация PowerPoint</vt:lpstr>
      <vt:lpstr>Презентация PowerPoint</vt:lpstr>
      <vt:lpstr>Этапы работы</vt:lpstr>
      <vt:lpstr>Презентация PowerPoint</vt:lpstr>
      <vt:lpstr>Этапы работы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Вова</cp:lastModifiedBy>
  <cp:revision>33</cp:revision>
  <dcterms:created xsi:type="dcterms:W3CDTF">2021-02-24T09:03:25Z</dcterms:created>
  <dcterms:modified xsi:type="dcterms:W3CDTF">2022-12-10T17:28:32Z</dcterms:modified>
</cp:coreProperties>
</file>