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17" name="Title Text"/>
          <p:cNvSpPr txBox="1"/>
          <p:nvPr>
            <p:ph type="title"/>
          </p:nvPr>
        </p:nvSpPr>
        <p:spPr>
          <a:xfrm>
            <a:off x="894079" y="1608666"/>
            <a:ext cx="11216642" cy="1413935"/>
          </a:xfrm>
          <a:prstGeom prst="rect">
            <a:avLst/>
          </a:prstGeom>
        </p:spPr>
        <p:txBody>
          <a:bodyPr lIns="48767" tIns="48767" rIns="48767" bIns="48767"/>
          <a:lstStyle>
            <a:lvl1pPr algn="l" defTabSz="1300480">
              <a:lnSpc>
                <a:spcPct val="90000"/>
              </a:lnSpc>
              <a:defRPr sz="6200">
                <a:latin typeface="Calibri Light"/>
                <a:ea typeface="Calibri Light"/>
                <a:cs typeface="Calibri Light"/>
                <a:sym typeface="Calibri Light"/>
              </a:defRPr>
            </a:lvl1pPr>
          </a:lstStyle>
          <a:p>
            <a:pPr/>
            <a:r>
              <a:t>Title Text</a:t>
            </a:r>
          </a:p>
        </p:txBody>
      </p:sp>
      <p:sp>
        <p:nvSpPr>
          <p:cNvPr id="118" name="Body Level One…"/>
          <p:cNvSpPr txBox="1"/>
          <p:nvPr>
            <p:ph type="body" idx="1"/>
          </p:nvPr>
        </p:nvSpPr>
        <p:spPr>
          <a:xfrm>
            <a:off x="894079" y="3166533"/>
            <a:ext cx="11216642" cy="4641428"/>
          </a:xfrm>
          <a:prstGeom prst="rect">
            <a:avLst/>
          </a:prstGeom>
        </p:spPr>
        <p:txBody>
          <a:bodyPr lIns="48767" tIns="48767" rIns="48767" bIns="48767" anchor="t"/>
          <a:lstStyle>
            <a:lvl1pPr marL="310242" indent="-310242" defTabSz="1300480">
              <a:lnSpc>
                <a:spcPct val="90000"/>
              </a:lnSpc>
              <a:spcBef>
                <a:spcPts val="1400"/>
              </a:spcBef>
              <a:buSzPct val="100000"/>
              <a:buFont typeface="Arial"/>
              <a:defRPr sz="3800">
                <a:latin typeface="Calibri"/>
                <a:ea typeface="Calibri"/>
                <a:cs typeface="Calibri"/>
                <a:sym typeface="Calibri"/>
              </a:defRPr>
            </a:lvl1pPr>
            <a:lvl2pPr marL="819150" indent="-361950" defTabSz="1300480">
              <a:lnSpc>
                <a:spcPct val="90000"/>
              </a:lnSpc>
              <a:spcBef>
                <a:spcPts val="1400"/>
              </a:spcBef>
              <a:buSzPct val="100000"/>
              <a:buFont typeface="Arial"/>
              <a:defRPr sz="3800">
                <a:latin typeface="Calibri"/>
                <a:ea typeface="Calibri"/>
                <a:cs typeface="Calibri"/>
                <a:sym typeface="Calibri"/>
              </a:defRPr>
            </a:lvl2pPr>
            <a:lvl3pPr marL="1348739" indent="-434339" defTabSz="1300480">
              <a:lnSpc>
                <a:spcPct val="90000"/>
              </a:lnSpc>
              <a:spcBef>
                <a:spcPts val="1400"/>
              </a:spcBef>
              <a:buSzPct val="100000"/>
              <a:buFont typeface="Arial"/>
              <a:defRPr sz="3800">
                <a:latin typeface="Calibri"/>
                <a:ea typeface="Calibri"/>
                <a:cs typeface="Calibri"/>
                <a:sym typeface="Calibri"/>
              </a:defRPr>
            </a:lvl3pPr>
            <a:lvl4pPr marL="1854200" indent="-482600" defTabSz="1300480">
              <a:lnSpc>
                <a:spcPct val="90000"/>
              </a:lnSpc>
              <a:spcBef>
                <a:spcPts val="1400"/>
              </a:spcBef>
              <a:buSzPct val="100000"/>
              <a:buFont typeface="Arial"/>
              <a:defRPr sz="3800">
                <a:latin typeface="Calibri"/>
                <a:ea typeface="Calibri"/>
                <a:cs typeface="Calibri"/>
                <a:sym typeface="Calibri"/>
              </a:defRPr>
            </a:lvl4pPr>
            <a:lvl5pPr marL="2311400" indent="-482600" defTabSz="1300480">
              <a:lnSpc>
                <a:spcPct val="90000"/>
              </a:lnSpc>
              <a:spcBef>
                <a:spcPts val="1400"/>
              </a:spcBef>
              <a:buSzPct val="100000"/>
              <a:buFont typeface="Arial"/>
              <a:defRPr sz="38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xfrm>
            <a:off x="11787362" y="8024622"/>
            <a:ext cx="323359" cy="338837"/>
          </a:xfrm>
          <a:prstGeom prst="rect">
            <a:avLst/>
          </a:prstGeom>
        </p:spPr>
        <p:txBody>
          <a:bodyPr lIns="48767" tIns="48767" rIns="48767" bIns="48767" anchor="ctr"/>
          <a:lstStyle>
            <a:lvl1pPr algn="r" defTabSz="1300480">
              <a:defRPr>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leetcode.com/problems/best-time-to-buy-and-sell-stock/" TargetMode="External"/><Relationship Id="rId3" Type="http://schemas.openxmlformats.org/officeDocument/2006/relationships/hyperlink" Target="https://leetcode.com/problems/best-time-to-buy-and-sell-stock-ii/" TargetMode="External"/><Relationship Id="rId4" Type="http://schemas.openxmlformats.org/officeDocument/2006/relationships/hyperlink" Target="https://leetcode.com/problems/best-time-to-buy-and-sell-stock-iii/" TargetMode="External"/><Relationship Id="rId5" Type="http://schemas.openxmlformats.org/officeDocument/2006/relationships/hyperlink" Target="https://leetcode.com/problems/best-time-to-buy-and-sell-stock-with-transaction-fee/" TargetMode="External"/><Relationship Id="rId6" Type="http://schemas.openxmlformats.org/officeDocument/2006/relationships/hyperlink" Target="https://leetcode.com/problems/coin-change/" TargetMode="External"/><Relationship Id="rId7" Type="http://schemas.openxmlformats.org/officeDocument/2006/relationships/hyperlink" Target="https://leetcode.com/problems/maximum-length-of-repeated-subarray/" TargetMode="External"/><Relationship Id="rId8" Type="http://schemas.openxmlformats.org/officeDocument/2006/relationships/hyperlink" Target="https://leetcode.com/problems/best-time-to-buy-and-sell-stock-iv/" TargetMode="External"/><Relationship Id="rId9" Type="http://schemas.openxmlformats.org/officeDocument/2006/relationships/hyperlink" Target="https://leetcode.com/problems/best-time-to-buy-and-sell-stock-with-cooldown/"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Topic 6: Dynamic Programing"/>
          <p:cNvSpPr txBox="1"/>
          <p:nvPr>
            <p:ph type="ctrTitle"/>
          </p:nvPr>
        </p:nvSpPr>
        <p:spPr>
          <a:xfrm>
            <a:off x="1620520" y="2999462"/>
            <a:ext cx="9763760" cy="1056641"/>
          </a:xfrm>
          <a:prstGeom prst="rect">
            <a:avLst/>
          </a:prstGeom>
        </p:spPr>
        <p:txBody>
          <a:bodyPr lIns="45719" tIns="45719" rIns="45719" bIns="45719"/>
          <a:lstStyle>
            <a:lvl1pPr defTabSz="877823">
              <a:lnSpc>
                <a:spcPct val="90000"/>
              </a:lnSpc>
              <a:defRPr sz="5760">
                <a:latin typeface="Calibri Light"/>
                <a:ea typeface="Calibri Light"/>
                <a:cs typeface="Calibri Light"/>
                <a:sym typeface="Calibri Light"/>
              </a:defRPr>
            </a:lvl1pPr>
          </a:lstStyle>
          <a:p>
            <a:pPr/>
            <a:r>
              <a:t>Topic 6: Dynamic Programing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322. Coin Change"/>
          <p:cNvSpPr txBox="1"/>
          <p:nvPr>
            <p:ph type="ctrTitle"/>
          </p:nvPr>
        </p:nvSpPr>
        <p:spPr>
          <a:xfrm>
            <a:off x="-2897463" y="128920"/>
            <a:ext cx="9763761" cy="1056641"/>
          </a:xfrm>
          <a:prstGeom prst="rect">
            <a:avLst/>
          </a:prstGeom>
        </p:spPr>
        <p:txBody>
          <a:bodyPr lIns="45719" tIns="45719" rIns="45719" bIns="45719"/>
          <a:lstStyle>
            <a:lvl1pPr defTabSz="914400">
              <a:lnSpc>
                <a:spcPct val="90000"/>
              </a:lnSpc>
              <a:defRPr sz="3000">
                <a:latin typeface="Calibri Light"/>
                <a:ea typeface="Calibri Light"/>
                <a:cs typeface="Calibri Light"/>
                <a:sym typeface="Calibri Light"/>
              </a:defRPr>
            </a:lvl1pPr>
          </a:lstStyle>
          <a:p>
            <a:pPr/>
            <a:r>
              <a:t>322. Coin Change</a:t>
            </a:r>
          </a:p>
        </p:txBody>
      </p:sp>
      <p:sp>
        <p:nvSpPr>
          <p:cNvPr id="172" name="You are given coins of different denominations and a total amount of money amount. Write a function to compute the fewest number of coins that you need to make up that amount. If that amount of money cannot be made up by any combination of the coins, return -1.…"/>
          <p:cNvSpPr txBox="1"/>
          <p:nvPr/>
        </p:nvSpPr>
        <p:spPr>
          <a:xfrm>
            <a:off x="398234" y="2285792"/>
            <a:ext cx="4708799" cy="4483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300"/>
              </a:lnSpc>
              <a:spcBef>
                <a:spcPts val="1400"/>
              </a:spcBef>
              <a:defRPr b="0" sz="1400">
                <a:solidFill>
                  <a:srgbClr val="263238"/>
                </a:solidFill>
                <a:latin typeface="Helvetica"/>
                <a:ea typeface="Helvetica"/>
                <a:cs typeface="Helvetica"/>
                <a:sym typeface="Helvetica"/>
              </a:defRPr>
            </a:pPr>
            <a:r>
              <a:t>You are given coins of different denominations and a total amount of money </a:t>
            </a:r>
            <a:r>
              <a:rPr i="1"/>
              <a:t>amount</a:t>
            </a:r>
            <a:r>
              <a:t>. Write a function to compute the fewest number of coins that you need to make up that amount. If that amount of money cannot be made up by any combination of the coins, return </a:t>
            </a:r>
            <a:r>
              <a:rPr sz="1300">
                <a:solidFill>
                  <a:srgbClr val="546E7A"/>
                </a:solidFill>
                <a:latin typeface="Courier"/>
                <a:ea typeface="Courier"/>
                <a:cs typeface="Courier"/>
                <a:sym typeface="Courier"/>
              </a:rPr>
              <a:t>-1</a:t>
            </a:r>
            <a:r>
              <a:t>.</a:t>
            </a:r>
          </a:p>
          <a:p>
            <a:pPr algn="l" defTabSz="457200">
              <a:lnSpc>
                <a:spcPts val="3300"/>
              </a:lnSpc>
              <a:spcBef>
                <a:spcPts val="1400"/>
              </a:spcBef>
              <a:defRPr sz="1400">
                <a:solidFill>
                  <a:srgbClr val="263238"/>
                </a:solidFill>
                <a:latin typeface="Helvetica"/>
                <a:ea typeface="Helvetica"/>
                <a:cs typeface="Helvetica"/>
                <a:sym typeface="Helvetica"/>
              </a:defRPr>
            </a:pPr>
            <a:r>
              <a:t>Example 1:</a:t>
            </a:r>
            <a:endParaRPr b="0"/>
          </a:p>
          <a:p>
            <a:pPr algn="l" defTabSz="457200">
              <a:lnSpc>
                <a:spcPts val="3500"/>
              </a:lnSpc>
              <a:defRPr b="0" sz="1300">
                <a:solidFill>
                  <a:srgbClr val="263238"/>
                </a:solidFill>
                <a:latin typeface="Menlo"/>
                <a:ea typeface="Menlo"/>
                <a:cs typeface="Menlo"/>
                <a:sym typeface="Menlo"/>
              </a:defRPr>
            </a:pPr>
            <a:r>
              <a:rPr b="1"/>
              <a:t>Input: </a:t>
            </a:r>
            <a:r>
              <a:t>coins = [1, 2, 5], amount = 11</a:t>
            </a:r>
          </a:p>
          <a:p>
            <a:pPr algn="l" defTabSz="457200">
              <a:lnSpc>
                <a:spcPts val="3500"/>
              </a:lnSpc>
              <a:defRPr sz="1300">
                <a:solidFill>
                  <a:srgbClr val="263238"/>
                </a:solidFill>
                <a:latin typeface="Menlo"/>
                <a:ea typeface="Menlo"/>
                <a:cs typeface="Menlo"/>
                <a:sym typeface="Menlo"/>
              </a:defRPr>
            </a:pPr>
            <a:r>
              <a:t>Output: </a:t>
            </a:r>
            <a:r>
              <a:rPr b="0"/>
              <a:t>3 </a:t>
            </a:r>
            <a:endParaRPr b="0"/>
          </a:p>
          <a:p>
            <a:pPr algn="l" defTabSz="457200">
              <a:lnSpc>
                <a:spcPts val="3500"/>
              </a:lnSpc>
              <a:defRPr b="0" sz="1300">
                <a:solidFill>
                  <a:srgbClr val="263238"/>
                </a:solidFill>
                <a:latin typeface="Menlo"/>
                <a:ea typeface="Menlo"/>
                <a:cs typeface="Menlo"/>
                <a:sym typeface="Menlo"/>
              </a:defRPr>
            </a:pPr>
            <a:r>
              <a:rPr b="1"/>
              <a:t>Explanation:</a:t>
            </a:r>
            <a:r>
              <a:t> 11 = 5 + 5 + 1</a:t>
            </a:r>
          </a:p>
          <a:p>
            <a:pPr algn="l" defTabSz="457200">
              <a:lnSpc>
                <a:spcPts val="3300"/>
              </a:lnSpc>
              <a:spcBef>
                <a:spcPts val="1400"/>
              </a:spcBef>
              <a:defRPr sz="1400">
                <a:solidFill>
                  <a:srgbClr val="263238"/>
                </a:solidFill>
                <a:latin typeface="Helvetica"/>
                <a:ea typeface="Helvetica"/>
                <a:cs typeface="Helvetica"/>
                <a:sym typeface="Helvetica"/>
              </a:defRPr>
            </a:pPr>
            <a:r>
              <a:t>Example 2:</a:t>
            </a:r>
            <a:endParaRPr b="0"/>
          </a:p>
          <a:p>
            <a:pPr algn="l" defTabSz="457200">
              <a:lnSpc>
                <a:spcPts val="3500"/>
              </a:lnSpc>
              <a:defRPr b="0" sz="1300">
                <a:solidFill>
                  <a:srgbClr val="263238"/>
                </a:solidFill>
                <a:latin typeface="Menlo"/>
                <a:ea typeface="Menlo"/>
                <a:cs typeface="Menlo"/>
                <a:sym typeface="Menlo"/>
              </a:defRPr>
            </a:pPr>
            <a:r>
              <a:rPr b="1"/>
              <a:t>Input: </a:t>
            </a:r>
            <a:r>
              <a:t>coins = [2], amount = 3</a:t>
            </a:r>
          </a:p>
          <a:p>
            <a:pPr algn="l" defTabSz="457200">
              <a:lnSpc>
                <a:spcPts val="3500"/>
              </a:lnSpc>
              <a:defRPr sz="1300">
                <a:solidFill>
                  <a:srgbClr val="263238"/>
                </a:solidFill>
                <a:latin typeface="Menlo"/>
                <a:ea typeface="Menlo"/>
                <a:cs typeface="Menlo"/>
                <a:sym typeface="Menlo"/>
              </a:defRPr>
            </a:pPr>
            <a:r>
              <a:t>Output: </a:t>
            </a:r>
            <a:r>
              <a:rPr b="0"/>
              <a:t>-1</a:t>
            </a:r>
            <a:endParaRPr b="0"/>
          </a:p>
          <a:p>
            <a:pPr algn="l" defTabSz="457200">
              <a:lnSpc>
                <a:spcPts val="3300"/>
              </a:lnSpc>
              <a:spcBef>
                <a:spcPts val="1400"/>
              </a:spcBef>
              <a:defRPr b="0" sz="1400">
                <a:solidFill>
                  <a:srgbClr val="263238"/>
                </a:solidFill>
                <a:latin typeface="Helvetica"/>
                <a:ea typeface="Helvetica"/>
                <a:cs typeface="Helvetica"/>
                <a:sym typeface="Helvetica"/>
              </a:defRPr>
            </a:pPr>
            <a:r>
              <a:rPr b="1"/>
              <a:t>Note</a:t>
            </a:r>
            <a:r>
              <a:t>:</a:t>
            </a:r>
            <a:br/>
            <a:r>
              <a:t>You may assume that you have an infinite number of each kind of coin.</a:t>
            </a:r>
          </a:p>
        </p:txBody>
      </p:sp>
      <p:sp>
        <p:nvSpPr>
          <p:cNvPr id="173" name="class Solution(object):…"/>
          <p:cNvSpPr txBox="1"/>
          <p:nvPr/>
        </p:nvSpPr>
        <p:spPr>
          <a:xfrm>
            <a:off x="6330167" y="1800240"/>
            <a:ext cx="6113984" cy="46804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t>class Solution(object):</a:t>
            </a:r>
          </a:p>
          <a:p>
            <a:pPr algn="l">
              <a:defRPr sz="1600"/>
            </a:pPr>
            <a:r>
              <a:t>    def coinChange(self, coins, amount):</a:t>
            </a:r>
          </a:p>
          <a:p>
            <a:pPr algn="l">
              <a:defRPr sz="1600"/>
            </a:pPr>
            <a:r>
              <a:t>        """</a:t>
            </a:r>
          </a:p>
          <a:p>
            <a:pPr algn="l">
              <a:defRPr sz="1600"/>
            </a:pPr>
            <a:r>
              <a:t>        :type coins: List[int]</a:t>
            </a:r>
          </a:p>
          <a:p>
            <a:pPr algn="l">
              <a:defRPr sz="1600"/>
            </a:pPr>
            <a:r>
              <a:t>        :type amount: int</a:t>
            </a:r>
          </a:p>
          <a:p>
            <a:pPr algn="l">
              <a:defRPr sz="1600"/>
            </a:pPr>
            <a:r>
              <a:t>        :rtype: int</a:t>
            </a:r>
          </a:p>
          <a:p>
            <a:pPr algn="l">
              <a:defRPr sz="1600"/>
            </a:pPr>
            <a:r>
              <a:t>        """</a:t>
            </a:r>
          </a:p>
          <a:p>
            <a:pPr algn="l">
              <a:defRPr sz="1600"/>
            </a:pPr>
            <a:r>
              <a:t>        res = [-1 for i in range(amount+1)]</a:t>
            </a:r>
          </a:p>
          <a:p>
            <a:pPr algn="l">
              <a:defRPr sz="1600"/>
            </a:pPr>
            <a:r>
              <a:t>        res[0] = 0</a:t>
            </a:r>
          </a:p>
          <a:p>
            <a:pPr algn="l">
              <a:defRPr sz="1600"/>
            </a:pPr>
            <a:r>
              <a:t>        for target in range(1, len(res)):</a:t>
            </a:r>
          </a:p>
          <a:p>
            <a:pPr algn="l">
              <a:defRPr sz="1600"/>
            </a:pPr>
            <a:r>
              <a:t>            for coin in coins:</a:t>
            </a:r>
          </a:p>
          <a:p>
            <a:pPr algn="l">
              <a:defRPr sz="1600"/>
            </a:pPr>
            <a:r>
              <a:t>                if target-coin&lt;0:</a:t>
            </a:r>
          </a:p>
          <a:p>
            <a:pPr algn="l">
              <a:defRPr sz="1600"/>
            </a:pPr>
            <a:r>
              <a:t>                    continue</a:t>
            </a:r>
          </a:p>
          <a:p>
            <a:pPr algn="l">
              <a:defRPr sz="1600"/>
            </a:pPr>
            <a:r>
              <a:t>                if res[target-coin] &gt; -1:</a:t>
            </a:r>
          </a:p>
          <a:p>
            <a:pPr algn="l">
              <a:defRPr sz="1600"/>
            </a:pPr>
            <a:r>
              <a:t>                    if res[target]==-1:</a:t>
            </a:r>
          </a:p>
          <a:p>
            <a:pPr algn="l">
              <a:defRPr sz="1600"/>
            </a:pPr>
            <a:r>
              <a:t>                        res[target] = res[target-coin]+1</a:t>
            </a:r>
          </a:p>
          <a:p>
            <a:pPr algn="l">
              <a:defRPr sz="1600"/>
            </a:pPr>
            <a:r>
              <a:t>                    else:</a:t>
            </a:r>
          </a:p>
          <a:p>
            <a:pPr algn="l">
              <a:defRPr sz="1600"/>
            </a:pPr>
            <a:r>
              <a:t>                        res[target] = min(res[target], res[target-coin]+1)</a:t>
            </a:r>
          </a:p>
          <a:p>
            <a:pPr algn="l">
              <a:defRPr sz="1600"/>
            </a:pPr>
            <a:r>
              <a:t>        return res[-1]</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718. Maximum Length of Repeated Subarray"/>
          <p:cNvSpPr txBox="1"/>
          <p:nvPr>
            <p:ph type="ctrTitle"/>
          </p:nvPr>
        </p:nvSpPr>
        <p:spPr>
          <a:xfrm>
            <a:off x="-638472" y="153882"/>
            <a:ext cx="9763761" cy="1056641"/>
          </a:xfrm>
          <a:prstGeom prst="rect">
            <a:avLst/>
          </a:prstGeom>
        </p:spPr>
        <p:txBody>
          <a:bodyPr lIns="45719" tIns="45719" rIns="45719" bIns="45719"/>
          <a:lstStyle>
            <a:lvl1pPr defTabSz="914400">
              <a:lnSpc>
                <a:spcPct val="90000"/>
              </a:lnSpc>
              <a:defRPr sz="3000">
                <a:latin typeface="Calibri Light"/>
                <a:ea typeface="Calibri Light"/>
                <a:cs typeface="Calibri Light"/>
                <a:sym typeface="Calibri Light"/>
              </a:defRPr>
            </a:lvl1pPr>
          </a:lstStyle>
          <a:p>
            <a:pPr/>
            <a:r>
              <a:t>718. Maximum Length of Repeated Subarray</a:t>
            </a:r>
          </a:p>
        </p:txBody>
      </p:sp>
      <p:sp>
        <p:nvSpPr>
          <p:cNvPr id="176" name="Given two integer arrays A and B, return the maximum length of an subarray that appears in both arrays.…"/>
          <p:cNvSpPr txBox="1"/>
          <p:nvPr/>
        </p:nvSpPr>
        <p:spPr>
          <a:xfrm>
            <a:off x="398234" y="2476292"/>
            <a:ext cx="4708799" cy="4102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300"/>
              </a:lnSpc>
              <a:spcBef>
                <a:spcPts val="1400"/>
              </a:spcBef>
              <a:defRPr b="0" sz="1400">
                <a:solidFill>
                  <a:srgbClr val="263238"/>
                </a:solidFill>
                <a:latin typeface="Helvetica"/>
                <a:ea typeface="Helvetica"/>
                <a:cs typeface="Helvetica"/>
                <a:sym typeface="Helvetica"/>
              </a:defRPr>
            </a:pPr>
            <a:r>
              <a:t>Given two integer arrays </a:t>
            </a:r>
            <a:r>
              <a:rPr sz="1300">
                <a:solidFill>
                  <a:srgbClr val="546E7A"/>
                </a:solidFill>
                <a:latin typeface="Courier"/>
                <a:ea typeface="Courier"/>
                <a:cs typeface="Courier"/>
                <a:sym typeface="Courier"/>
              </a:rPr>
              <a:t>A</a:t>
            </a:r>
            <a:r>
              <a:t> and </a:t>
            </a:r>
            <a:r>
              <a:rPr sz="1300">
                <a:solidFill>
                  <a:srgbClr val="546E7A"/>
                </a:solidFill>
                <a:latin typeface="Courier"/>
                <a:ea typeface="Courier"/>
                <a:cs typeface="Courier"/>
                <a:sym typeface="Courier"/>
              </a:rPr>
              <a:t>B</a:t>
            </a:r>
            <a:r>
              <a:t>, return the maximum length of an subarray that appears in both arrays.</a:t>
            </a:r>
          </a:p>
          <a:p>
            <a:pPr algn="l" defTabSz="457200">
              <a:lnSpc>
                <a:spcPts val="3300"/>
              </a:lnSpc>
              <a:spcBef>
                <a:spcPts val="1400"/>
              </a:spcBef>
              <a:defRPr sz="1400">
                <a:solidFill>
                  <a:srgbClr val="263238"/>
                </a:solidFill>
                <a:latin typeface="Helvetica"/>
                <a:ea typeface="Helvetica"/>
                <a:cs typeface="Helvetica"/>
                <a:sym typeface="Helvetica"/>
              </a:defRPr>
            </a:pPr>
            <a:r>
              <a:t>Example 1:</a:t>
            </a:r>
            <a:endParaRPr b="0"/>
          </a:p>
          <a:p>
            <a:pPr algn="l" defTabSz="457200">
              <a:lnSpc>
                <a:spcPts val="3500"/>
              </a:lnSpc>
              <a:defRPr sz="1300">
                <a:solidFill>
                  <a:srgbClr val="263238"/>
                </a:solidFill>
                <a:latin typeface="Menlo"/>
                <a:ea typeface="Menlo"/>
                <a:cs typeface="Menlo"/>
                <a:sym typeface="Menlo"/>
              </a:defRPr>
            </a:pPr>
            <a:r>
              <a:t>Input:</a:t>
            </a:r>
            <a:endParaRPr b="0"/>
          </a:p>
          <a:p>
            <a:pPr algn="l" defTabSz="457200">
              <a:lnSpc>
                <a:spcPts val="3500"/>
              </a:lnSpc>
              <a:defRPr b="0" sz="1300">
                <a:solidFill>
                  <a:srgbClr val="263238"/>
                </a:solidFill>
                <a:latin typeface="Menlo"/>
                <a:ea typeface="Menlo"/>
                <a:cs typeface="Menlo"/>
                <a:sym typeface="Menlo"/>
              </a:defRPr>
            </a:pPr>
            <a:r>
              <a:t>A: [1,2,3,2,1]</a:t>
            </a:r>
          </a:p>
          <a:p>
            <a:pPr algn="l" defTabSz="457200">
              <a:lnSpc>
                <a:spcPts val="3500"/>
              </a:lnSpc>
              <a:defRPr b="0" sz="1300">
                <a:solidFill>
                  <a:srgbClr val="263238"/>
                </a:solidFill>
                <a:latin typeface="Menlo"/>
                <a:ea typeface="Menlo"/>
                <a:cs typeface="Menlo"/>
                <a:sym typeface="Menlo"/>
              </a:defRPr>
            </a:pPr>
            <a:r>
              <a:t>B: [3,2,1,4,7]</a:t>
            </a:r>
          </a:p>
          <a:p>
            <a:pPr algn="l" defTabSz="457200">
              <a:lnSpc>
                <a:spcPts val="3500"/>
              </a:lnSpc>
              <a:defRPr sz="1300">
                <a:solidFill>
                  <a:srgbClr val="263238"/>
                </a:solidFill>
                <a:latin typeface="Menlo"/>
                <a:ea typeface="Menlo"/>
                <a:cs typeface="Menlo"/>
                <a:sym typeface="Menlo"/>
              </a:defRPr>
            </a:pPr>
            <a:r>
              <a:t>Output:</a:t>
            </a:r>
            <a:r>
              <a:rPr b="0"/>
              <a:t> 3</a:t>
            </a:r>
            <a:endParaRPr b="0"/>
          </a:p>
          <a:p>
            <a:pPr algn="l" defTabSz="457200">
              <a:lnSpc>
                <a:spcPts val="3500"/>
              </a:lnSpc>
              <a:defRPr sz="1300">
                <a:solidFill>
                  <a:srgbClr val="263238"/>
                </a:solidFill>
                <a:latin typeface="Menlo"/>
                <a:ea typeface="Menlo"/>
                <a:cs typeface="Menlo"/>
                <a:sym typeface="Menlo"/>
              </a:defRPr>
            </a:pPr>
            <a:r>
              <a:t>Explanation:</a:t>
            </a:r>
            <a:r>
              <a:rPr b="0"/>
              <a:t> </a:t>
            </a:r>
            <a:endParaRPr b="0"/>
          </a:p>
          <a:p>
            <a:pPr algn="l" defTabSz="457200">
              <a:lnSpc>
                <a:spcPts val="3500"/>
              </a:lnSpc>
              <a:defRPr b="0" sz="1300">
                <a:solidFill>
                  <a:srgbClr val="263238"/>
                </a:solidFill>
                <a:latin typeface="Menlo"/>
                <a:ea typeface="Menlo"/>
                <a:cs typeface="Menlo"/>
                <a:sym typeface="Menlo"/>
              </a:defRPr>
            </a:pPr>
            <a:r>
              <a:t>The repeated subarray with maximum length is [3, 2, 1].</a:t>
            </a:r>
          </a:p>
          <a:p>
            <a:pPr algn="l" defTabSz="457200">
              <a:lnSpc>
                <a:spcPts val="3300"/>
              </a:lnSpc>
              <a:spcBef>
                <a:spcPts val="1400"/>
              </a:spcBef>
              <a:defRPr b="0" sz="1400">
                <a:solidFill>
                  <a:srgbClr val="263238"/>
                </a:solidFill>
                <a:latin typeface="Helvetica"/>
                <a:ea typeface="Helvetica"/>
                <a:cs typeface="Helvetica"/>
                <a:sym typeface="Helvetica"/>
              </a:defRPr>
            </a:pPr>
            <a:r>
              <a:t> </a:t>
            </a:r>
          </a:p>
          <a:p>
            <a:pPr algn="l" defTabSz="457200">
              <a:lnSpc>
                <a:spcPts val="3300"/>
              </a:lnSpc>
              <a:spcBef>
                <a:spcPts val="1400"/>
              </a:spcBef>
              <a:defRPr sz="1400">
                <a:solidFill>
                  <a:srgbClr val="263238"/>
                </a:solidFill>
                <a:latin typeface="Helvetica"/>
                <a:ea typeface="Helvetica"/>
                <a:cs typeface="Helvetica"/>
                <a:sym typeface="Helvetica"/>
              </a:defRPr>
            </a:pPr>
            <a:r>
              <a:t>Note:</a:t>
            </a:r>
            <a:endParaRPr b="0"/>
          </a:p>
          <a:p>
            <a:pPr marL="457200" indent="-317500" algn="l" defTabSz="457200">
              <a:lnSpc>
                <a:spcPts val="3300"/>
              </a:lnSpc>
              <a:buClr>
                <a:srgbClr val="263238"/>
              </a:buClr>
              <a:buSzPct val="100000"/>
              <a:buFont typeface="ArialUnicodeMS"/>
              <a:buAutoNum type="arabicPeriod" startAt="1"/>
              <a:defRPr b="0" sz="1400">
                <a:solidFill>
                  <a:srgbClr val="263238"/>
                </a:solidFill>
                <a:latin typeface="Helvetica"/>
                <a:ea typeface="Helvetica"/>
                <a:cs typeface="Helvetica"/>
                <a:sym typeface="Helvetica"/>
              </a:defRPr>
            </a:pPr>
            <a:r>
              <a:t>1 &lt;= len(A), len(B) &lt;= 1000</a:t>
            </a:r>
          </a:p>
          <a:p>
            <a:pPr marL="457200" indent="-317500" algn="l" defTabSz="457200">
              <a:lnSpc>
                <a:spcPts val="3300"/>
              </a:lnSpc>
              <a:buClr>
                <a:srgbClr val="263238"/>
              </a:buClr>
              <a:buSzPct val="100000"/>
              <a:buFont typeface="ArialUnicodeMS"/>
              <a:buAutoNum type="arabicPeriod" startAt="1"/>
              <a:defRPr b="0" sz="1400">
                <a:solidFill>
                  <a:srgbClr val="263238"/>
                </a:solidFill>
                <a:latin typeface="Helvetica"/>
                <a:ea typeface="Helvetica"/>
                <a:cs typeface="Helvetica"/>
                <a:sym typeface="Helvetica"/>
              </a:defRPr>
            </a:pPr>
            <a:r>
              <a:t>0 &lt;= A[i], B[i] &lt; 100</a:t>
            </a:r>
          </a:p>
        </p:txBody>
      </p:sp>
      <p:sp>
        <p:nvSpPr>
          <p:cNvPr id="177" name="class Solution(object):…"/>
          <p:cNvSpPr txBox="1"/>
          <p:nvPr/>
        </p:nvSpPr>
        <p:spPr>
          <a:xfrm>
            <a:off x="5942273" y="2557402"/>
            <a:ext cx="6548629" cy="44391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t>class Solution(object):</a:t>
            </a:r>
          </a:p>
          <a:p>
            <a:pPr algn="l">
              <a:defRPr sz="1600"/>
            </a:pPr>
            <a:r>
              <a:t>    def findLength(self, A, B):</a:t>
            </a:r>
          </a:p>
          <a:p>
            <a:pPr algn="l">
              <a:defRPr sz="1600"/>
            </a:pPr>
            <a:r>
              <a:t>        """</a:t>
            </a:r>
          </a:p>
          <a:p>
            <a:pPr algn="l">
              <a:defRPr sz="1600"/>
            </a:pPr>
            <a:r>
              <a:t>        :type A: List[int]</a:t>
            </a:r>
          </a:p>
          <a:p>
            <a:pPr algn="l">
              <a:defRPr sz="1600"/>
            </a:pPr>
            <a:r>
              <a:t>        :type B: List[int]</a:t>
            </a:r>
          </a:p>
          <a:p>
            <a:pPr algn="l">
              <a:defRPr sz="1600"/>
            </a:pPr>
            <a:r>
              <a:t>        :rtype: int</a:t>
            </a:r>
          </a:p>
          <a:p>
            <a:pPr algn="l">
              <a:defRPr sz="1600"/>
            </a:pPr>
            <a:r>
              <a:t>        """</a:t>
            </a:r>
          </a:p>
          <a:p>
            <a:pPr algn="l">
              <a:defRPr sz="1600"/>
            </a:pPr>
            <a:r>
              <a:t>        </a:t>
            </a:r>
          </a:p>
          <a:p>
            <a:pPr algn="l">
              <a:defRPr sz="1600"/>
            </a:pPr>
            <a:r>
              <a:t>        max_len = 0</a:t>
            </a:r>
          </a:p>
          <a:p>
            <a:pPr algn="l">
              <a:defRPr sz="1600"/>
            </a:pPr>
            <a:r>
              <a:t>        result_list = [[0 for i in range(len(B)+1)] for j in range(len(A)+1)]</a:t>
            </a:r>
          </a:p>
          <a:p>
            <a:pPr algn="l">
              <a:defRPr sz="1600"/>
            </a:pPr>
            <a:r>
              <a:t>        for i in range(0,len(A)):</a:t>
            </a:r>
          </a:p>
          <a:p>
            <a:pPr algn="l">
              <a:defRPr sz="1600"/>
            </a:pPr>
            <a:r>
              <a:t>            for j in range(0,len(B)):</a:t>
            </a:r>
          </a:p>
          <a:p>
            <a:pPr algn="l">
              <a:defRPr sz="1600"/>
            </a:pPr>
            <a:r>
              <a:t>                if A[i]==B[j]:</a:t>
            </a:r>
          </a:p>
          <a:p>
            <a:pPr algn="l">
              <a:defRPr sz="1600"/>
            </a:pPr>
            <a:r>
              <a:t>                    result_list[i+1][j+1] = result_list[i][j]+1</a:t>
            </a:r>
          </a:p>
          <a:p>
            <a:pPr algn="l">
              <a:defRPr sz="1600"/>
            </a:pPr>
            <a:r>
              <a:t>                else:</a:t>
            </a:r>
          </a:p>
          <a:p>
            <a:pPr algn="l">
              <a:defRPr sz="1600"/>
            </a:pPr>
            <a:r>
              <a:t>                    result_list[i+1][j+1] = 0</a:t>
            </a:r>
          </a:p>
          <a:p>
            <a:pPr algn="l">
              <a:defRPr sz="1600"/>
            </a:pPr>
            <a:r>
              <a:t>                max_len = max(max_len, result_list[i+1][j+1])</a:t>
            </a:r>
          </a:p>
          <a:p>
            <a:pPr algn="l">
              <a:defRPr sz="1600"/>
            </a:pPr>
            <a:r>
              <a:t>        return max_len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TextBox 3"/>
          <p:cNvSpPr txBox="1"/>
          <p:nvPr/>
        </p:nvSpPr>
        <p:spPr>
          <a:xfrm>
            <a:off x="615150" y="2594294"/>
            <a:ext cx="12325547" cy="5685537"/>
          </a:xfrm>
          <a:prstGeom prst="rect">
            <a:avLst/>
          </a:prstGeom>
          <a:ln w="12700">
            <a:miter lim="400000"/>
          </a:ln>
          <a:extLst>
            <a:ext uri="{C572A759-6A51-4108-AA02-DFA0A04FC94B}">
              <ma14:wrappingTextBoxFlag xmlns:ma14="http://schemas.microsoft.com/office/mac/drawingml/2011/main" val="1"/>
            </a:ext>
          </a:extLst>
        </p:spPr>
        <p:txBody>
          <a:bodyPr lIns="48767" tIns="48767" rIns="48767" bIns="48767">
            <a:spAutoFit/>
          </a:bodyPr>
          <a:lstStyle/>
          <a:p>
            <a:pPr algn="l" defTabSz="1300480">
              <a:defRPr sz="3400">
                <a:latin typeface="Calibri"/>
                <a:ea typeface="Calibri"/>
                <a:cs typeface="Calibri"/>
                <a:sym typeface="Calibri"/>
              </a:defRPr>
            </a:pPr>
            <a:r>
              <a:t>Required:</a:t>
            </a:r>
          </a:p>
          <a:p>
            <a:pPr algn="l" defTabSz="1300480">
              <a:defRPr b="0" sz="3400">
                <a:latin typeface="Calibri"/>
                <a:ea typeface="Calibri"/>
                <a:cs typeface="Calibri"/>
                <a:sym typeface="Calibri"/>
              </a:defRPr>
            </a:pPr>
            <a:r>
              <a:t>121. </a:t>
            </a:r>
            <a:r>
              <a:rPr u="sng">
                <a:solidFill>
                  <a:schemeClr val="accent1"/>
                </a:solidFill>
                <a:hlinkClick r:id="rId2" invalidUrl="" action="" tgtFrame="" tooltip="" history="1" highlightClick="0" endSnd="0"/>
              </a:rPr>
              <a:t>Best Time to Buy and Sell Stock</a:t>
            </a:r>
          </a:p>
          <a:p>
            <a:pPr algn="l" defTabSz="1300480">
              <a:defRPr b="0" sz="3400">
                <a:latin typeface="Calibri"/>
                <a:ea typeface="Calibri"/>
                <a:cs typeface="Calibri"/>
                <a:sym typeface="Calibri"/>
              </a:defRPr>
            </a:pPr>
            <a:r>
              <a:t>122. </a:t>
            </a:r>
            <a:r>
              <a:rPr u="sng">
                <a:solidFill>
                  <a:schemeClr val="accent1"/>
                </a:solidFill>
                <a:hlinkClick r:id="rId3" invalidUrl="" action="" tgtFrame="" tooltip="" history="1" highlightClick="0" endSnd="0"/>
              </a:rPr>
              <a:t>Best Time to Buy and Sell Stock II</a:t>
            </a:r>
          </a:p>
          <a:p>
            <a:pPr algn="l" defTabSz="1300480">
              <a:defRPr b="0" sz="3400">
                <a:latin typeface="Calibri"/>
                <a:ea typeface="Calibri"/>
                <a:cs typeface="Calibri"/>
                <a:sym typeface="Calibri"/>
              </a:defRPr>
            </a:pPr>
            <a:r>
              <a:t>123. </a:t>
            </a:r>
            <a:r>
              <a:rPr u="sng">
                <a:solidFill>
                  <a:schemeClr val="accent1"/>
                </a:solidFill>
                <a:hlinkClick r:id="rId4" invalidUrl="" action="" tgtFrame="" tooltip="" history="1" highlightClick="0" endSnd="0"/>
              </a:rPr>
              <a:t>Best Time to Buy and Sell Stock III</a:t>
            </a:r>
          </a:p>
          <a:p>
            <a:pPr algn="l" defTabSz="1300480">
              <a:defRPr b="0" sz="3400">
                <a:latin typeface="Calibri"/>
                <a:ea typeface="Calibri"/>
                <a:cs typeface="Calibri"/>
                <a:sym typeface="Calibri"/>
              </a:defRPr>
            </a:pPr>
            <a:r>
              <a:t>714. </a:t>
            </a:r>
            <a:r>
              <a:rPr u="sng">
                <a:solidFill>
                  <a:schemeClr val="accent1"/>
                </a:solidFill>
                <a:hlinkClick r:id="rId5" invalidUrl="" action="" tgtFrame="" tooltip="" history="1" highlightClick="0" endSnd="0"/>
              </a:rPr>
              <a:t>Best Time to Buy and Sell Stock with Transaction Fee</a:t>
            </a:r>
          </a:p>
          <a:p>
            <a:pPr algn="l" defTabSz="1300480">
              <a:defRPr b="0" sz="3400">
                <a:latin typeface="Calibri"/>
                <a:ea typeface="Calibri"/>
                <a:cs typeface="Calibri"/>
                <a:sym typeface="Calibri"/>
              </a:defRPr>
            </a:pPr>
            <a:r>
              <a:t>322. </a:t>
            </a:r>
            <a:r>
              <a:rPr u="sng">
                <a:solidFill>
                  <a:schemeClr val="accent1"/>
                </a:solidFill>
                <a:hlinkClick r:id="rId6" invalidUrl="" action="" tgtFrame="" tooltip="" history="1" highlightClick="0" endSnd="0"/>
              </a:rPr>
              <a:t>Coin Change</a:t>
            </a:r>
          </a:p>
          <a:p>
            <a:pPr algn="l" defTabSz="1300480">
              <a:defRPr b="0" sz="3400">
                <a:latin typeface="Calibri"/>
                <a:ea typeface="Calibri"/>
                <a:cs typeface="Calibri"/>
                <a:sym typeface="Calibri"/>
              </a:defRPr>
            </a:pPr>
            <a:r>
              <a:t>718. </a:t>
            </a:r>
            <a:r>
              <a:rPr u="sng">
                <a:solidFill>
                  <a:schemeClr val="accent1"/>
                </a:solidFill>
                <a:hlinkClick r:id="rId7" invalidUrl="" action="" tgtFrame="" tooltip="" history="1" highlightClick="0" endSnd="0"/>
              </a:rPr>
              <a:t>Maximum Length of Repeated Subarray</a:t>
            </a:r>
          </a:p>
          <a:p>
            <a:pPr algn="l" defTabSz="1300480">
              <a:defRPr sz="3400">
                <a:latin typeface="Calibri"/>
                <a:ea typeface="Calibri"/>
                <a:cs typeface="Calibri"/>
                <a:sym typeface="Calibri"/>
              </a:defRPr>
            </a:pPr>
          </a:p>
          <a:p>
            <a:pPr algn="l" defTabSz="1300480">
              <a:defRPr sz="3400">
                <a:latin typeface="Calibri"/>
                <a:ea typeface="Calibri"/>
                <a:cs typeface="Calibri"/>
                <a:sym typeface="Calibri"/>
              </a:defRPr>
            </a:pPr>
            <a:r>
              <a:t>Suggested:</a:t>
            </a:r>
          </a:p>
          <a:p>
            <a:pPr algn="l" defTabSz="1300480">
              <a:defRPr b="0" sz="3400">
                <a:latin typeface="Calibri"/>
                <a:ea typeface="Calibri"/>
                <a:cs typeface="Calibri"/>
                <a:sym typeface="Calibri"/>
              </a:defRPr>
            </a:pPr>
            <a:r>
              <a:t>188. </a:t>
            </a:r>
            <a:r>
              <a:rPr u="sng">
                <a:solidFill>
                  <a:schemeClr val="accent1"/>
                </a:solidFill>
                <a:hlinkClick r:id="rId8" invalidUrl="" action="" tgtFrame="" tooltip="" history="1" highlightClick="0" endSnd="0"/>
              </a:rPr>
              <a:t>Best Time to Buy and Sell Stock IV</a:t>
            </a:r>
          </a:p>
          <a:p>
            <a:pPr algn="l" defTabSz="1300480">
              <a:defRPr b="0" sz="3400">
                <a:latin typeface="Calibri"/>
                <a:ea typeface="Calibri"/>
                <a:cs typeface="Calibri"/>
                <a:sym typeface="Calibri"/>
              </a:defRPr>
            </a:pPr>
            <a:r>
              <a:t>309. </a:t>
            </a:r>
            <a:r>
              <a:rPr u="sng">
                <a:solidFill>
                  <a:schemeClr val="accent1"/>
                </a:solidFill>
                <a:hlinkClick r:id="rId9" invalidUrl="" action="" tgtFrame="" tooltip="" history="1" highlightClick="0" endSnd="0"/>
              </a:rPr>
              <a:t>Best Time to Buy and Sell Stock with Cooldown</a:t>
            </a:r>
          </a:p>
        </p:txBody>
      </p:sp>
      <p:sp>
        <p:nvSpPr>
          <p:cNvPr id="180" name="Homework"/>
          <p:cNvSpPr txBox="1"/>
          <p:nvPr/>
        </p:nvSpPr>
        <p:spPr>
          <a:xfrm>
            <a:off x="681777" y="816000"/>
            <a:ext cx="342900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vl1pPr>
          </a:lstStyle>
          <a:p>
            <a:pPr/>
            <a:r>
              <a:t>Homework</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Thank you"/>
          <p:cNvSpPr txBox="1"/>
          <p:nvPr>
            <p:ph type="ctrTitle"/>
          </p:nvPr>
        </p:nvSpPr>
        <p:spPr>
          <a:xfrm>
            <a:off x="1620520" y="2500237"/>
            <a:ext cx="9763760" cy="1056641"/>
          </a:xfrm>
          <a:prstGeom prst="rect">
            <a:avLst/>
          </a:prstGeom>
        </p:spPr>
        <p:txBody>
          <a:bodyPr lIns="45719" tIns="45719" rIns="45719" bIns="45719"/>
          <a:lstStyle>
            <a:lvl1pPr defTabSz="914400">
              <a:lnSpc>
                <a:spcPct val="90000"/>
              </a:lnSpc>
              <a:defRPr sz="5000">
                <a:latin typeface="Calibri Light"/>
                <a:ea typeface="Calibri Light"/>
                <a:cs typeface="Calibri Light"/>
                <a:sym typeface="Calibri Light"/>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Dynamic Programming is mainly an optimization over plain recursion. Wherever we see a recursive solution that has repeated calls for same inputs, we can optimize it using Dynamic Programming. The idea is to simply store the results of subproblems, so that we do not have to re-compute them when needed later. This simple optimization reduces time complexities from exponential to polynomial. (GeeksforGeeks)"/>
          <p:cNvSpPr txBox="1"/>
          <p:nvPr/>
        </p:nvSpPr>
        <p:spPr>
          <a:xfrm>
            <a:off x="425560" y="1646197"/>
            <a:ext cx="12280680" cy="238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4800"/>
              </a:lnSpc>
              <a:defRPr b="0" sz="2500">
                <a:solidFill>
                  <a:srgbClr val="000000">
                    <a:alpha val="84313"/>
                  </a:srgbClr>
                </a:solidFill>
                <a:latin typeface="Helvetica"/>
                <a:ea typeface="Helvetica"/>
                <a:cs typeface="Helvetica"/>
                <a:sym typeface="Helvetica"/>
              </a:defRPr>
            </a:pPr>
            <a:r>
              <a:t>Dynamic Programming is mainly an optimization over plain </a:t>
            </a:r>
            <a:r>
              <a:rPr>
                <a:solidFill>
                  <a:srgbClr val="000000"/>
                </a:solidFill>
              </a:rPr>
              <a:t>recursion</a:t>
            </a:r>
            <a:r>
              <a:t>. Wherever we see a recursive solution that has repeated calls for same inputs, we can optimize it using </a:t>
            </a:r>
            <a:r>
              <a:rPr>
                <a:solidFill>
                  <a:schemeClr val="accent5">
                    <a:hueOff val="-82419"/>
                    <a:satOff val="-9513"/>
                    <a:lumOff val="-16343"/>
                  </a:schemeClr>
                </a:solidFill>
              </a:rPr>
              <a:t>Dynamic Programming</a:t>
            </a:r>
            <a:r>
              <a:t>. The idea is to simply store the results of subproblems, so that we do not have to re-compute them when needed later. This simple optimization reduces time complexities from exponential to </a:t>
            </a:r>
            <a:r>
              <a:rPr>
                <a:solidFill>
                  <a:schemeClr val="accent5">
                    <a:hueOff val="-82419"/>
                    <a:satOff val="-9513"/>
                    <a:lumOff val="-16343"/>
                  </a:schemeClr>
                </a:solidFill>
              </a:rPr>
              <a:t>polynomial</a:t>
            </a:r>
            <a:r>
              <a:t>. (GeeksforGeeks)</a:t>
            </a:r>
          </a:p>
        </p:txBody>
      </p:sp>
      <p:sp>
        <p:nvSpPr>
          <p:cNvPr id="131" name="TextBox 9"/>
          <p:cNvSpPr txBox="1"/>
          <p:nvPr/>
        </p:nvSpPr>
        <p:spPr>
          <a:xfrm>
            <a:off x="407747" y="878654"/>
            <a:ext cx="6848873" cy="56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914400">
              <a:defRPr b="0" sz="3200">
                <a:latin typeface="Calibri"/>
                <a:ea typeface="Calibri"/>
                <a:cs typeface="Calibri"/>
                <a:sym typeface="Calibri"/>
              </a:defRPr>
            </a:lvl1pPr>
          </a:lstStyle>
          <a:p>
            <a:pPr/>
            <a:r>
              <a:t>Definition</a:t>
            </a:r>
          </a:p>
        </p:txBody>
      </p:sp>
      <p:pic>
        <p:nvPicPr>
          <p:cNvPr id="132" name="Image" descr="Image"/>
          <p:cNvPicPr>
            <a:picLocks noChangeAspect="1"/>
          </p:cNvPicPr>
          <p:nvPr/>
        </p:nvPicPr>
        <p:blipFill>
          <a:blip r:embed="rId2">
            <a:extLst/>
          </a:blip>
          <a:stretch>
            <a:fillRect/>
          </a:stretch>
        </p:blipFill>
        <p:spPr>
          <a:xfrm>
            <a:off x="636511" y="4354759"/>
            <a:ext cx="9168962" cy="458448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How many different states we have?…"/>
          <p:cNvSpPr txBox="1"/>
          <p:nvPr/>
        </p:nvSpPr>
        <p:spPr>
          <a:xfrm>
            <a:off x="362060" y="2744550"/>
            <a:ext cx="12280680" cy="15138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166687" indent="-166687" algn="l" defTabSz="914400">
              <a:lnSpc>
                <a:spcPct val="115000"/>
              </a:lnSpc>
              <a:spcBef>
                <a:spcPts val="1600"/>
              </a:spcBef>
              <a:buSzPct val="145000"/>
              <a:buChar char="•"/>
              <a:defRPr sz="2000">
                <a:solidFill>
                  <a:srgbClr val="020202"/>
                </a:solidFill>
                <a:latin typeface="Lato"/>
                <a:ea typeface="Lato"/>
                <a:cs typeface="Lato"/>
                <a:sym typeface="Lato"/>
              </a:defRPr>
            </a:pPr>
            <a:r>
              <a:t>How many different states we have?</a:t>
            </a:r>
          </a:p>
          <a:p>
            <a:pPr marL="166687" indent="-166687" algn="l" defTabSz="914400">
              <a:lnSpc>
                <a:spcPct val="115000"/>
              </a:lnSpc>
              <a:spcBef>
                <a:spcPts val="1600"/>
              </a:spcBef>
              <a:buSzPct val="145000"/>
              <a:buChar char="•"/>
              <a:defRPr sz="2000">
                <a:solidFill>
                  <a:srgbClr val="020202"/>
                </a:solidFill>
                <a:latin typeface="Lato"/>
                <a:ea typeface="Lato"/>
                <a:cs typeface="Lato"/>
                <a:sym typeface="Lato"/>
              </a:defRPr>
            </a:pPr>
            <a:r>
              <a:t>How many different independent variables we have?</a:t>
            </a:r>
          </a:p>
          <a:p>
            <a:pPr marL="166687" indent="-166687" algn="l" defTabSz="914400">
              <a:lnSpc>
                <a:spcPct val="115000"/>
              </a:lnSpc>
              <a:spcBef>
                <a:spcPts val="1600"/>
              </a:spcBef>
              <a:buSzPct val="145000"/>
              <a:buChar char="•"/>
              <a:defRPr sz="2000">
                <a:solidFill>
                  <a:srgbClr val="020202"/>
                </a:solidFill>
                <a:latin typeface="Lato"/>
                <a:ea typeface="Lato"/>
                <a:cs typeface="Lato"/>
                <a:sym typeface="Lato"/>
              </a:defRPr>
            </a:pPr>
            <a:r>
              <a:t>What is the recurrence formula?</a:t>
            </a:r>
          </a:p>
        </p:txBody>
      </p:sp>
      <p:sp>
        <p:nvSpPr>
          <p:cNvPr id="135" name="TextBox 9"/>
          <p:cNvSpPr txBox="1"/>
          <p:nvPr/>
        </p:nvSpPr>
        <p:spPr>
          <a:xfrm>
            <a:off x="407747" y="878654"/>
            <a:ext cx="6848873" cy="56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914400">
              <a:defRPr b="0" sz="3200">
                <a:latin typeface="Calibri"/>
                <a:ea typeface="Calibri"/>
                <a:cs typeface="Calibri"/>
                <a:sym typeface="Calibri"/>
              </a:defRPr>
            </a:lvl1pPr>
          </a:lstStyle>
          <a:p>
            <a:pPr/>
            <a:r>
              <a:t>Methodology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122. Best Time to Buy and Sell Stock II"/>
          <p:cNvSpPr txBox="1"/>
          <p:nvPr>
            <p:ph type="ctrTitle"/>
          </p:nvPr>
        </p:nvSpPr>
        <p:spPr>
          <a:xfrm>
            <a:off x="-1175138" y="153882"/>
            <a:ext cx="9763761" cy="1056640"/>
          </a:xfrm>
          <a:prstGeom prst="rect">
            <a:avLst/>
          </a:prstGeom>
        </p:spPr>
        <p:txBody>
          <a:bodyPr lIns="45719" tIns="45719" rIns="45719" bIns="45719"/>
          <a:lstStyle>
            <a:lvl1pPr defTabSz="914400">
              <a:lnSpc>
                <a:spcPct val="90000"/>
              </a:lnSpc>
              <a:defRPr sz="3000">
                <a:latin typeface="Calibri Light"/>
                <a:ea typeface="Calibri Light"/>
                <a:cs typeface="Calibri Light"/>
                <a:sym typeface="Calibri Light"/>
              </a:defRPr>
            </a:lvl1pPr>
          </a:lstStyle>
          <a:p>
            <a:pPr/>
            <a:r>
              <a:t>122. Best Time to Buy and Sell Stock II</a:t>
            </a:r>
          </a:p>
        </p:txBody>
      </p:sp>
      <p:sp>
        <p:nvSpPr>
          <p:cNvPr id="138" name="Say you have an array for which the i-th element is the price of a given stock on day i.…"/>
          <p:cNvSpPr txBox="1"/>
          <p:nvPr/>
        </p:nvSpPr>
        <p:spPr>
          <a:xfrm>
            <a:off x="398234" y="1434892"/>
            <a:ext cx="4708799" cy="7454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300"/>
              </a:lnSpc>
              <a:spcBef>
                <a:spcPts val="1400"/>
              </a:spcBef>
              <a:defRPr b="0" sz="1400">
                <a:solidFill>
                  <a:srgbClr val="263238"/>
                </a:solidFill>
                <a:latin typeface="Helvetica"/>
                <a:ea typeface="Helvetica"/>
                <a:cs typeface="Helvetica"/>
                <a:sym typeface="Helvetica"/>
              </a:defRPr>
            </a:pPr>
            <a:r>
              <a:t>Say you have an array for which the </a:t>
            </a:r>
            <a:r>
              <a:rPr i="1"/>
              <a:t>i-th</a:t>
            </a:r>
            <a:r>
              <a:t> element is the price of a given stock on day </a:t>
            </a:r>
            <a:r>
              <a:rPr i="1"/>
              <a:t>i</a:t>
            </a:r>
            <a:r>
              <a:t>.</a:t>
            </a:r>
          </a:p>
          <a:p>
            <a:pPr algn="l" defTabSz="457200">
              <a:lnSpc>
                <a:spcPts val="3300"/>
              </a:lnSpc>
              <a:spcBef>
                <a:spcPts val="1400"/>
              </a:spcBef>
              <a:defRPr b="0" sz="1400">
                <a:solidFill>
                  <a:srgbClr val="263238"/>
                </a:solidFill>
                <a:latin typeface="Helvetica"/>
                <a:ea typeface="Helvetica"/>
                <a:cs typeface="Helvetica"/>
                <a:sym typeface="Helvetica"/>
              </a:defRPr>
            </a:pPr>
            <a:r>
              <a:t>Design an algorithm to find the maximum profit. You may complete as many transactions as you like (i.e., buy one and sell one share of the stock multiple times).</a:t>
            </a:r>
          </a:p>
          <a:p>
            <a:pPr algn="l" defTabSz="457200">
              <a:lnSpc>
                <a:spcPts val="3300"/>
              </a:lnSpc>
              <a:spcBef>
                <a:spcPts val="1400"/>
              </a:spcBef>
              <a:defRPr b="0" sz="1400">
                <a:solidFill>
                  <a:srgbClr val="263238"/>
                </a:solidFill>
                <a:latin typeface="Helvetica"/>
                <a:ea typeface="Helvetica"/>
                <a:cs typeface="Helvetica"/>
                <a:sym typeface="Helvetica"/>
              </a:defRPr>
            </a:pPr>
            <a:r>
              <a:rPr b="1"/>
              <a:t>Note:</a:t>
            </a:r>
            <a:r>
              <a:t> You may not engage in multiple transactions at the same time (i.e., you must sell the stock before you buy again).</a:t>
            </a:r>
          </a:p>
          <a:p>
            <a:pPr algn="l" defTabSz="457200">
              <a:lnSpc>
                <a:spcPts val="3300"/>
              </a:lnSpc>
              <a:spcBef>
                <a:spcPts val="1400"/>
              </a:spcBef>
              <a:defRPr sz="1400">
                <a:solidFill>
                  <a:srgbClr val="263238"/>
                </a:solidFill>
                <a:latin typeface="Helvetica"/>
                <a:ea typeface="Helvetica"/>
                <a:cs typeface="Helvetica"/>
                <a:sym typeface="Helvetica"/>
              </a:defRPr>
            </a:pPr>
            <a:r>
              <a:t>Example 1:</a:t>
            </a:r>
            <a:endParaRPr b="0"/>
          </a:p>
          <a:p>
            <a:pPr algn="l" defTabSz="457200">
              <a:lnSpc>
                <a:spcPts val="3500"/>
              </a:lnSpc>
              <a:defRPr b="0" sz="1300">
                <a:solidFill>
                  <a:srgbClr val="263238"/>
                </a:solidFill>
                <a:latin typeface="Menlo"/>
                <a:ea typeface="Menlo"/>
                <a:cs typeface="Menlo"/>
                <a:sym typeface="Menlo"/>
              </a:defRPr>
            </a:pPr>
            <a:r>
              <a:rPr b="1"/>
              <a:t>Input:</a:t>
            </a:r>
            <a:r>
              <a:t> [7,1,5,3,6,4]</a:t>
            </a:r>
          </a:p>
          <a:p>
            <a:pPr algn="l" defTabSz="457200">
              <a:lnSpc>
                <a:spcPts val="3500"/>
              </a:lnSpc>
              <a:defRPr sz="1300">
                <a:solidFill>
                  <a:srgbClr val="263238"/>
                </a:solidFill>
                <a:latin typeface="Menlo"/>
                <a:ea typeface="Menlo"/>
                <a:cs typeface="Menlo"/>
                <a:sym typeface="Menlo"/>
              </a:defRPr>
            </a:pPr>
            <a:r>
              <a:t>Output:</a:t>
            </a:r>
            <a:r>
              <a:rPr b="0"/>
              <a:t> 7</a:t>
            </a:r>
            <a:endParaRPr b="0"/>
          </a:p>
          <a:p>
            <a:pPr algn="l" defTabSz="457200">
              <a:lnSpc>
                <a:spcPts val="3500"/>
              </a:lnSpc>
              <a:defRPr b="0" sz="1300">
                <a:solidFill>
                  <a:srgbClr val="263238"/>
                </a:solidFill>
                <a:latin typeface="Menlo"/>
                <a:ea typeface="Menlo"/>
                <a:cs typeface="Menlo"/>
                <a:sym typeface="Menlo"/>
              </a:defRPr>
            </a:pPr>
            <a:r>
              <a:rPr b="1"/>
              <a:t>Explanation:</a:t>
            </a:r>
            <a:r>
              <a:t> Buy on day 2 (price = 1) and sell on day 3 (price = 5), profit = 5-1 = 4.</a:t>
            </a:r>
          </a:p>
          <a:p>
            <a:pPr algn="l" defTabSz="457200">
              <a:lnSpc>
                <a:spcPts val="3500"/>
              </a:lnSpc>
              <a:defRPr b="0" sz="1300">
                <a:solidFill>
                  <a:srgbClr val="263238"/>
                </a:solidFill>
                <a:latin typeface="Menlo"/>
                <a:ea typeface="Menlo"/>
                <a:cs typeface="Menlo"/>
                <a:sym typeface="Menlo"/>
              </a:defRPr>
            </a:pPr>
            <a:r>
              <a:t>             Then buy on day 4 (price = 3) and sell on day 5 (price = 6), profit = 6-3 = 3.</a:t>
            </a:r>
          </a:p>
          <a:p>
            <a:pPr algn="l" defTabSz="457200">
              <a:lnSpc>
                <a:spcPts val="3300"/>
              </a:lnSpc>
              <a:spcBef>
                <a:spcPts val="1400"/>
              </a:spcBef>
              <a:defRPr sz="1400">
                <a:solidFill>
                  <a:srgbClr val="263238"/>
                </a:solidFill>
                <a:latin typeface="Helvetica"/>
                <a:ea typeface="Helvetica"/>
                <a:cs typeface="Helvetica"/>
                <a:sym typeface="Helvetica"/>
              </a:defRPr>
            </a:pPr>
            <a:r>
              <a:t>Example 2:</a:t>
            </a:r>
            <a:endParaRPr b="0"/>
          </a:p>
          <a:p>
            <a:pPr algn="l" defTabSz="457200">
              <a:lnSpc>
                <a:spcPts val="3500"/>
              </a:lnSpc>
              <a:defRPr b="0" sz="1300">
                <a:solidFill>
                  <a:srgbClr val="263238"/>
                </a:solidFill>
                <a:latin typeface="Menlo"/>
                <a:ea typeface="Menlo"/>
                <a:cs typeface="Menlo"/>
                <a:sym typeface="Menlo"/>
              </a:defRPr>
            </a:pPr>
            <a:r>
              <a:rPr b="1"/>
              <a:t>Input:</a:t>
            </a:r>
            <a:r>
              <a:t> [1,2,3,4,5]</a:t>
            </a:r>
          </a:p>
          <a:p>
            <a:pPr algn="l" defTabSz="457200">
              <a:lnSpc>
                <a:spcPts val="3500"/>
              </a:lnSpc>
              <a:defRPr sz="1300">
                <a:solidFill>
                  <a:srgbClr val="263238"/>
                </a:solidFill>
                <a:latin typeface="Menlo"/>
                <a:ea typeface="Menlo"/>
                <a:cs typeface="Menlo"/>
                <a:sym typeface="Menlo"/>
              </a:defRPr>
            </a:pPr>
            <a:r>
              <a:t>Output:</a:t>
            </a:r>
            <a:r>
              <a:rPr b="0"/>
              <a:t> 4</a:t>
            </a:r>
            <a:endParaRPr b="0"/>
          </a:p>
          <a:p>
            <a:pPr algn="l" defTabSz="457200">
              <a:lnSpc>
                <a:spcPts val="3500"/>
              </a:lnSpc>
              <a:defRPr b="0" sz="1300">
                <a:solidFill>
                  <a:srgbClr val="263238"/>
                </a:solidFill>
                <a:latin typeface="Menlo"/>
                <a:ea typeface="Menlo"/>
                <a:cs typeface="Menlo"/>
                <a:sym typeface="Menlo"/>
              </a:defRPr>
            </a:pPr>
            <a:r>
              <a:rPr b="1"/>
              <a:t>Explanation:</a:t>
            </a:r>
            <a:r>
              <a:t> Buy on day 1 (price = 1) and sell on day 5 (price = 5), profit = 5-1 = 4.</a:t>
            </a:r>
          </a:p>
          <a:p>
            <a:pPr algn="l" defTabSz="457200">
              <a:lnSpc>
                <a:spcPts val="3500"/>
              </a:lnSpc>
              <a:defRPr b="0" sz="1300">
                <a:solidFill>
                  <a:srgbClr val="263238"/>
                </a:solidFill>
                <a:latin typeface="Menlo"/>
                <a:ea typeface="Menlo"/>
                <a:cs typeface="Menlo"/>
                <a:sym typeface="Menlo"/>
              </a:defRPr>
            </a:pPr>
            <a:r>
              <a:t>             Note that you cannot buy on day 1, buy on day 2 and sell them later, as you are</a:t>
            </a:r>
          </a:p>
          <a:p>
            <a:pPr algn="l" defTabSz="457200">
              <a:lnSpc>
                <a:spcPts val="3500"/>
              </a:lnSpc>
              <a:defRPr b="0" sz="1300">
                <a:solidFill>
                  <a:srgbClr val="263238"/>
                </a:solidFill>
                <a:latin typeface="Menlo"/>
                <a:ea typeface="Menlo"/>
                <a:cs typeface="Menlo"/>
                <a:sym typeface="Menlo"/>
              </a:defRPr>
            </a:pPr>
            <a:r>
              <a:t>             engaging multiple transactions at the same time. You must sell before buying again.</a:t>
            </a:r>
          </a:p>
        </p:txBody>
      </p:sp>
      <p:sp>
        <p:nvSpPr>
          <p:cNvPr id="139" name="class Solution:…"/>
          <p:cNvSpPr txBox="1"/>
          <p:nvPr/>
        </p:nvSpPr>
        <p:spPr>
          <a:xfrm>
            <a:off x="7652117" y="1781981"/>
            <a:ext cx="3255976" cy="34739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t>class Solution:</a:t>
            </a:r>
          </a:p>
          <a:p>
            <a:pPr algn="l">
              <a:defRPr sz="1600"/>
            </a:pPr>
            <a:r>
              <a:t>    def maxProfit(self, prices):</a:t>
            </a:r>
          </a:p>
          <a:p>
            <a:pPr algn="l">
              <a:defRPr sz="1600"/>
            </a:pPr>
            <a:r>
              <a:t>        """</a:t>
            </a:r>
          </a:p>
          <a:p>
            <a:pPr algn="l">
              <a:defRPr sz="1600"/>
            </a:pPr>
            <a:r>
              <a:t>        :type prices: List[int]</a:t>
            </a:r>
          </a:p>
          <a:p>
            <a:pPr algn="l">
              <a:defRPr sz="1600"/>
            </a:pPr>
            <a:r>
              <a:t>        :rtype: int</a:t>
            </a:r>
          </a:p>
          <a:p>
            <a:pPr algn="l">
              <a:defRPr sz="1600"/>
            </a:pPr>
            <a:r>
              <a:t>        """</a:t>
            </a:r>
          </a:p>
          <a:p>
            <a:pPr algn="l">
              <a:defRPr sz="1600"/>
            </a:pPr>
            <a:r>
              <a:t>        if len(prices)&lt;=1:</a:t>
            </a:r>
          </a:p>
          <a:p>
            <a:pPr algn="l">
              <a:defRPr sz="1600"/>
            </a:pPr>
            <a:r>
              <a:t>            return 0</a:t>
            </a:r>
          </a:p>
          <a:p>
            <a:pPr algn="l">
              <a:defRPr sz="1600"/>
            </a:pPr>
            <a:r>
              <a:t>        max_profit=0</a:t>
            </a:r>
          </a:p>
          <a:p>
            <a:pPr algn="l">
              <a:defRPr sz="1600"/>
            </a:pPr>
            <a:r>
              <a:t>        for i in range(1, len(prices)):</a:t>
            </a:r>
          </a:p>
          <a:p>
            <a:pPr algn="l">
              <a:defRPr sz="1600"/>
            </a:pPr>
            <a:r>
              <a:t>            diff = prices[i]-prices[i-1]</a:t>
            </a:r>
          </a:p>
          <a:p>
            <a:pPr algn="l">
              <a:defRPr sz="1600"/>
            </a:pPr>
            <a:r>
              <a:t>            if diff&gt;=0:</a:t>
            </a:r>
          </a:p>
          <a:p>
            <a:pPr algn="l">
              <a:defRPr sz="1600"/>
            </a:pPr>
            <a:r>
              <a:t>                max_profit+=diff</a:t>
            </a:r>
          </a:p>
          <a:p>
            <a:pPr algn="l">
              <a:defRPr sz="1600"/>
            </a:pPr>
            <a:r>
              <a:t>        return max_profit</a:t>
            </a:r>
          </a:p>
        </p:txBody>
      </p:sp>
      <p:sp>
        <p:nvSpPr>
          <p:cNvPr id="140" name="class Solution(object):…"/>
          <p:cNvSpPr txBox="1"/>
          <p:nvPr/>
        </p:nvSpPr>
        <p:spPr>
          <a:xfrm>
            <a:off x="7578228" y="5935504"/>
            <a:ext cx="4443884" cy="34739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t>class Solution(object):</a:t>
            </a:r>
          </a:p>
          <a:p>
            <a:pPr algn="l">
              <a:defRPr sz="1600"/>
            </a:pPr>
            <a:r>
              <a:t>    def maxProfit(self, prices):</a:t>
            </a:r>
          </a:p>
          <a:p>
            <a:pPr algn="l">
              <a:defRPr sz="1600"/>
            </a:pPr>
            <a:r>
              <a:t>        """</a:t>
            </a:r>
          </a:p>
          <a:p>
            <a:pPr algn="l">
              <a:defRPr sz="1600"/>
            </a:pPr>
            <a:r>
              <a:t>        :type prices: List[int]</a:t>
            </a:r>
          </a:p>
          <a:p>
            <a:pPr algn="l">
              <a:defRPr sz="1600"/>
            </a:pPr>
            <a:r>
              <a:t>        :rtype: int</a:t>
            </a:r>
          </a:p>
          <a:p>
            <a:pPr algn="l">
              <a:defRPr sz="1600"/>
            </a:pPr>
            <a:r>
              <a:t>        """</a:t>
            </a:r>
          </a:p>
          <a:p>
            <a:pPr algn="l">
              <a:defRPr sz="1600"/>
            </a:pPr>
            <a:r>
              <a:t>        buy = [float('-inf')]+[0 for i in prices]</a:t>
            </a:r>
          </a:p>
          <a:p>
            <a:pPr algn="l">
              <a:defRPr sz="1600"/>
            </a:pPr>
            <a:r>
              <a:t>        sell = [0]+[0 for i in prices]</a:t>
            </a:r>
          </a:p>
          <a:p>
            <a:pPr algn="l">
              <a:defRPr sz="1600"/>
            </a:pPr>
            <a:r>
              <a:t>        </a:t>
            </a:r>
          </a:p>
          <a:p>
            <a:pPr algn="l">
              <a:defRPr sz="1600"/>
            </a:pPr>
            <a:r>
              <a:t>        for i in range(len(prices)):</a:t>
            </a:r>
          </a:p>
          <a:p>
            <a:pPr algn="l">
              <a:defRPr sz="1600"/>
            </a:pPr>
            <a:r>
              <a:t>            price = prices[i]</a:t>
            </a:r>
          </a:p>
          <a:p>
            <a:pPr algn="l">
              <a:defRPr sz="1600"/>
            </a:pPr>
            <a:r>
              <a:t>            buy[i+1] = max(buy[i], sell[i]-prices[i])</a:t>
            </a:r>
          </a:p>
          <a:p>
            <a:pPr algn="l">
              <a:defRPr sz="1600"/>
            </a:pPr>
            <a:r>
              <a:t>            sell[i+1] = max(buy[i]+prices[i], sell[i])</a:t>
            </a:r>
          </a:p>
          <a:p>
            <a:pPr algn="l">
              <a:defRPr sz="1600"/>
            </a:pPr>
            <a:r>
              <a:t>        return sell[-1]</a:t>
            </a:r>
          </a:p>
        </p:txBody>
      </p:sp>
      <p:sp>
        <p:nvSpPr>
          <p:cNvPr id="141" name="Method1"/>
          <p:cNvSpPr txBox="1"/>
          <p:nvPr/>
        </p:nvSpPr>
        <p:spPr>
          <a:xfrm>
            <a:off x="5778708" y="3525160"/>
            <a:ext cx="968554" cy="3370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600"/>
            </a:lvl1pPr>
          </a:lstStyle>
          <a:p>
            <a:pPr/>
            <a:r>
              <a:t>Method1</a:t>
            </a:r>
          </a:p>
        </p:txBody>
      </p:sp>
      <p:sp>
        <p:nvSpPr>
          <p:cNvPr id="142" name="Method2"/>
          <p:cNvSpPr txBox="1"/>
          <p:nvPr/>
        </p:nvSpPr>
        <p:spPr>
          <a:xfrm>
            <a:off x="5868267" y="7503954"/>
            <a:ext cx="968553" cy="3370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600"/>
            </a:lvl1pPr>
          </a:lstStyle>
          <a:p>
            <a:pPr/>
            <a:r>
              <a:t>Method2</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121. Best Time to Buy and Sell Stock"/>
          <p:cNvSpPr txBox="1"/>
          <p:nvPr>
            <p:ph type="ctrTitle"/>
          </p:nvPr>
        </p:nvSpPr>
        <p:spPr>
          <a:xfrm>
            <a:off x="-1340238" y="153882"/>
            <a:ext cx="9763761" cy="1056640"/>
          </a:xfrm>
          <a:prstGeom prst="rect">
            <a:avLst/>
          </a:prstGeom>
        </p:spPr>
        <p:txBody>
          <a:bodyPr lIns="45719" tIns="45719" rIns="45719" bIns="45719"/>
          <a:lstStyle>
            <a:lvl1pPr defTabSz="914400">
              <a:lnSpc>
                <a:spcPct val="90000"/>
              </a:lnSpc>
              <a:defRPr sz="3000">
                <a:latin typeface="Calibri Light"/>
                <a:ea typeface="Calibri Light"/>
                <a:cs typeface="Calibri Light"/>
                <a:sym typeface="Calibri Light"/>
              </a:defRPr>
            </a:lvl1pPr>
          </a:lstStyle>
          <a:p>
            <a:pPr/>
            <a:r>
              <a:t>121. Best Time to Buy and Sell Stock</a:t>
            </a:r>
          </a:p>
        </p:txBody>
      </p:sp>
      <p:sp>
        <p:nvSpPr>
          <p:cNvPr id="145" name="Say you have an array for which the i-th element is the price of a given stock on day i.…"/>
          <p:cNvSpPr txBox="1"/>
          <p:nvPr/>
        </p:nvSpPr>
        <p:spPr>
          <a:xfrm>
            <a:off x="398234" y="1650792"/>
            <a:ext cx="4708799" cy="5753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300"/>
              </a:lnSpc>
              <a:spcBef>
                <a:spcPts val="1400"/>
              </a:spcBef>
              <a:defRPr b="0" sz="1400">
                <a:solidFill>
                  <a:srgbClr val="263238"/>
                </a:solidFill>
                <a:latin typeface="Helvetica"/>
                <a:ea typeface="Helvetica"/>
                <a:cs typeface="Helvetica"/>
                <a:sym typeface="Helvetica"/>
              </a:defRPr>
            </a:pPr>
            <a:r>
              <a:t>Say you have an array for which the </a:t>
            </a:r>
            <a:r>
              <a:rPr i="1"/>
              <a:t>i-th</a:t>
            </a:r>
            <a:r>
              <a:t> element is the price of a given stock on day </a:t>
            </a:r>
            <a:r>
              <a:rPr i="1"/>
              <a:t>i</a:t>
            </a:r>
            <a:r>
              <a:t>.</a:t>
            </a:r>
          </a:p>
          <a:p>
            <a:pPr algn="l" defTabSz="457200">
              <a:lnSpc>
                <a:spcPts val="3300"/>
              </a:lnSpc>
              <a:spcBef>
                <a:spcPts val="1400"/>
              </a:spcBef>
              <a:defRPr b="0" sz="1400">
                <a:solidFill>
                  <a:srgbClr val="263238"/>
                </a:solidFill>
                <a:latin typeface="Helvetica"/>
                <a:ea typeface="Helvetica"/>
                <a:cs typeface="Helvetica"/>
                <a:sym typeface="Helvetica"/>
              </a:defRPr>
            </a:pPr>
            <a:r>
              <a:t>If you were only permitted to complete at most one transaction (i.e., buy one and sell one share of the stock), design an algorithm to find the maximum profit.</a:t>
            </a:r>
          </a:p>
          <a:p>
            <a:pPr algn="l" defTabSz="457200">
              <a:lnSpc>
                <a:spcPts val="3300"/>
              </a:lnSpc>
              <a:spcBef>
                <a:spcPts val="1400"/>
              </a:spcBef>
              <a:defRPr b="0" sz="1400">
                <a:solidFill>
                  <a:srgbClr val="263238"/>
                </a:solidFill>
                <a:latin typeface="Helvetica"/>
                <a:ea typeface="Helvetica"/>
                <a:cs typeface="Helvetica"/>
                <a:sym typeface="Helvetica"/>
              </a:defRPr>
            </a:pPr>
            <a:r>
              <a:t>Note that you cannot sell a stock before you buy one.</a:t>
            </a:r>
          </a:p>
          <a:p>
            <a:pPr algn="l" defTabSz="457200">
              <a:lnSpc>
                <a:spcPts val="3300"/>
              </a:lnSpc>
              <a:spcBef>
                <a:spcPts val="1400"/>
              </a:spcBef>
              <a:defRPr sz="1400">
                <a:solidFill>
                  <a:srgbClr val="263238"/>
                </a:solidFill>
                <a:latin typeface="Helvetica"/>
                <a:ea typeface="Helvetica"/>
                <a:cs typeface="Helvetica"/>
                <a:sym typeface="Helvetica"/>
              </a:defRPr>
            </a:pPr>
            <a:r>
              <a:t>Example 1:</a:t>
            </a:r>
            <a:endParaRPr b="0"/>
          </a:p>
          <a:p>
            <a:pPr algn="l" defTabSz="457200">
              <a:lnSpc>
                <a:spcPts val="3500"/>
              </a:lnSpc>
              <a:defRPr b="0" sz="1300">
                <a:solidFill>
                  <a:srgbClr val="263238"/>
                </a:solidFill>
                <a:latin typeface="Menlo"/>
                <a:ea typeface="Menlo"/>
                <a:cs typeface="Menlo"/>
                <a:sym typeface="Menlo"/>
              </a:defRPr>
            </a:pPr>
            <a:r>
              <a:rPr b="1"/>
              <a:t>Input:</a:t>
            </a:r>
            <a:r>
              <a:t> [7,1,5,3,6,4]</a:t>
            </a:r>
          </a:p>
          <a:p>
            <a:pPr algn="l" defTabSz="457200">
              <a:lnSpc>
                <a:spcPts val="3500"/>
              </a:lnSpc>
              <a:defRPr sz="1300">
                <a:solidFill>
                  <a:srgbClr val="263238"/>
                </a:solidFill>
                <a:latin typeface="Menlo"/>
                <a:ea typeface="Menlo"/>
                <a:cs typeface="Menlo"/>
                <a:sym typeface="Menlo"/>
              </a:defRPr>
            </a:pPr>
            <a:r>
              <a:t>Output:</a:t>
            </a:r>
            <a:r>
              <a:rPr b="0"/>
              <a:t> 5</a:t>
            </a:r>
            <a:endParaRPr b="0"/>
          </a:p>
          <a:p>
            <a:pPr algn="l" defTabSz="457200">
              <a:lnSpc>
                <a:spcPts val="3500"/>
              </a:lnSpc>
              <a:defRPr b="0" sz="1300">
                <a:solidFill>
                  <a:srgbClr val="263238"/>
                </a:solidFill>
                <a:latin typeface="Menlo"/>
                <a:ea typeface="Menlo"/>
                <a:cs typeface="Menlo"/>
                <a:sym typeface="Menlo"/>
              </a:defRPr>
            </a:pPr>
            <a:r>
              <a:rPr b="1"/>
              <a:t>Explanation:</a:t>
            </a:r>
            <a:r>
              <a:t> Buy on day 2 (price = 1) and sell on day 5 (price = 6), profit = 6-1 = 5.</a:t>
            </a:r>
          </a:p>
          <a:p>
            <a:pPr algn="l" defTabSz="457200">
              <a:lnSpc>
                <a:spcPts val="3500"/>
              </a:lnSpc>
              <a:defRPr b="0" sz="1300">
                <a:solidFill>
                  <a:srgbClr val="263238"/>
                </a:solidFill>
                <a:latin typeface="Menlo"/>
                <a:ea typeface="Menlo"/>
                <a:cs typeface="Menlo"/>
                <a:sym typeface="Menlo"/>
              </a:defRPr>
            </a:pPr>
            <a:r>
              <a:t>             Not 7-1 = 6, as selling price needs to be larger than buying price.</a:t>
            </a:r>
          </a:p>
          <a:p>
            <a:pPr algn="l" defTabSz="457200">
              <a:lnSpc>
                <a:spcPts val="3300"/>
              </a:lnSpc>
              <a:spcBef>
                <a:spcPts val="1400"/>
              </a:spcBef>
              <a:defRPr sz="1400">
                <a:solidFill>
                  <a:srgbClr val="263238"/>
                </a:solidFill>
                <a:latin typeface="Helvetica"/>
                <a:ea typeface="Helvetica"/>
                <a:cs typeface="Helvetica"/>
                <a:sym typeface="Helvetica"/>
              </a:defRPr>
            </a:pPr>
            <a:r>
              <a:t>Example 2:</a:t>
            </a:r>
            <a:endParaRPr b="0"/>
          </a:p>
          <a:p>
            <a:pPr algn="l" defTabSz="457200">
              <a:lnSpc>
                <a:spcPts val="3500"/>
              </a:lnSpc>
              <a:defRPr b="0" sz="1300">
                <a:solidFill>
                  <a:srgbClr val="263238"/>
                </a:solidFill>
                <a:latin typeface="Menlo"/>
                <a:ea typeface="Menlo"/>
                <a:cs typeface="Menlo"/>
                <a:sym typeface="Menlo"/>
              </a:defRPr>
            </a:pPr>
            <a:r>
              <a:rPr b="1"/>
              <a:t>Input:</a:t>
            </a:r>
            <a:r>
              <a:t> [7,6,4,3,1]</a:t>
            </a:r>
          </a:p>
          <a:p>
            <a:pPr algn="l" defTabSz="457200">
              <a:lnSpc>
                <a:spcPts val="3500"/>
              </a:lnSpc>
              <a:defRPr sz="1300">
                <a:solidFill>
                  <a:srgbClr val="263238"/>
                </a:solidFill>
                <a:latin typeface="Menlo"/>
                <a:ea typeface="Menlo"/>
                <a:cs typeface="Menlo"/>
                <a:sym typeface="Menlo"/>
              </a:defRPr>
            </a:pPr>
            <a:r>
              <a:t>Output:</a:t>
            </a:r>
            <a:r>
              <a:rPr b="0"/>
              <a:t> 0</a:t>
            </a:r>
            <a:endParaRPr b="0"/>
          </a:p>
          <a:p>
            <a:pPr algn="l" defTabSz="457200">
              <a:lnSpc>
                <a:spcPts val="3500"/>
              </a:lnSpc>
              <a:defRPr b="0" sz="1300">
                <a:solidFill>
                  <a:srgbClr val="263238"/>
                </a:solidFill>
                <a:latin typeface="Menlo"/>
                <a:ea typeface="Menlo"/>
                <a:cs typeface="Menlo"/>
                <a:sym typeface="Menlo"/>
              </a:defRPr>
            </a:pPr>
            <a:r>
              <a:rPr b="1"/>
              <a:t>Explanation:</a:t>
            </a:r>
            <a:r>
              <a:t> In this case, no transaction is done, i.e. max profit = 0.</a:t>
            </a:r>
          </a:p>
          <a:p>
            <a:pPr algn="l" defTabSz="457200">
              <a:lnSpc>
                <a:spcPts val="3900"/>
              </a:lnSpc>
              <a:defRPr b="0" sz="1600">
                <a:solidFill>
                  <a:srgbClr val="263238"/>
                </a:solidFill>
                <a:latin typeface="Menlo"/>
                <a:ea typeface="Menlo"/>
                <a:cs typeface="Menlo"/>
                <a:sym typeface="Menlo"/>
              </a:defRPr>
            </a:pPr>
          </a:p>
        </p:txBody>
      </p:sp>
      <p:sp>
        <p:nvSpPr>
          <p:cNvPr id="146" name="class Solution:…"/>
          <p:cNvSpPr txBox="1"/>
          <p:nvPr/>
        </p:nvSpPr>
        <p:spPr>
          <a:xfrm>
            <a:off x="7652117" y="1715410"/>
            <a:ext cx="3663798" cy="39565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t>class Solution:</a:t>
            </a:r>
          </a:p>
          <a:p>
            <a:pPr algn="l">
              <a:defRPr sz="1600"/>
            </a:pPr>
            <a:r>
              <a:t>    def maxProfit(self, prices):</a:t>
            </a:r>
          </a:p>
          <a:p>
            <a:pPr algn="l">
              <a:defRPr sz="1600"/>
            </a:pPr>
            <a:r>
              <a:t>        """</a:t>
            </a:r>
          </a:p>
          <a:p>
            <a:pPr algn="l">
              <a:defRPr sz="1600"/>
            </a:pPr>
            <a:r>
              <a:t>        :type prices: List[int]</a:t>
            </a:r>
          </a:p>
          <a:p>
            <a:pPr algn="l">
              <a:defRPr sz="1600"/>
            </a:pPr>
            <a:r>
              <a:t>        :rtype: int</a:t>
            </a:r>
          </a:p>
          <a:p>
            <a:pPr algn="l">
              <a:defRPr sz="1600"/>
            </a:pPr>
            <a:r>
              <a:t>        """</a:t>
            </a:r>
          </a:p>
          <a:p>
            <a:pPr algn="l">
              <a:defRPr sz="1600"/>
            </a:pPr>
            <a:r>
              <a:t>        if len(prices)&lt;=1:</a:t>
            </a:r>
          </a:p>
          <a:p>
            <a:pPr algn="l">
              <a:defRPr sz="1600"/>
            </a:pPr>
            <a:r>
              <a:t>            return 0</a:t>
            </a:r>
          </a:p>
          <a:p>
            <a:pPr algn="l">
              <a:defRPr sz="1600"/>
            </a:pPr>
            <a:r>
              <a:t>        low = prices[0]</a:t>
            </a:r>
          </a:p>
          <a:p>
            <a:pPr algn="l">
              <a:defRPr sz="1600"/>
            </a:pPr>
            <a:r>
              <a:t>        max_profit = prices[1]-prices[0]</a:t>
            </a:r>
          </a:p>
          <a:p>
            <a:pPr algn="l">
              <a:defRPr sz="1600"/>
            </a:pPr>
            <a:r>
              <a:t>        for i in range(len(prices)):</a:t>
            </a:r>
          </a:p>
          <a:p>
            <a:pPr algn="l">
              <a:defRPr sz="1600"/>
            </a:pPr>
            <a:r>
              <a:t>            if low&gt;prices[i]:</a:t>
            </a:r>
          </a:p>
          <a:p>
            <a:pPr algn="l">
              <a:defRPr sz="1600"/>
            </a:pPr>
            <a:r>
              <a:t>                low = prices[i]</a:t>
            </a:r>
          </a:p>
          <a:p>
            <a:pPr algn="l">
              <a:defRPr sz="1600"/>
            </a:pPr>
            <a:r>
              <a:t>            if prices[i]-low&gt;max_profit:</a:t>
            </a:r>
          </a:p>
          <a:p>
            <a:pPr algn="l">
              <a:defRPr sz="1600"/>
            </a:pPr>
            <a:r>
              <a:t>                max_profit = prices[i]-low</a:t>
            </a:r>
          </a:p>
          <a:p>
            <a:pPr algn="l">
              <a:defRPr sz="1600"/>
            </a:pPr>
            <a:r>
              <a:t>        return max_profit</a:t>
            </a:r>
          </a:p>
        </p:txBody>
      </p:sp>
      <p:sp>
        <p:nvSpPr>
          <p:cNvPr id="147" name="class Solution(object):…"/>
          <p:cNvSpPr txBox="1"/>
          <p:nvPr/>
        </p:nvSpPr>
        <p:spPr>
          <a:xfrm>
            <a:off x="7578228" y="6176804"/>
            <a:ext cx="5459680" cy="29913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t>class Solution(object):</a:t>
            </a:r>
          </a:p>
          <a:p>
            <a:pPr algn="l">
              <a:defRPr sz="1600"/>
            </a:pPr>
            <a:r>
              <a:t>    def maxProfit(self, prices):</a:t>
            </a:r>
          </a:p>
          <a:p>
            <a:pPr algn="l">
              <a:defRPr sz="1600"/>
            </a:pPr>
            <a:r>
              <a:t>        """</a:t>
            </a:r>
          </a:p>
          <a:p>
            <a:pPr algn="l">
              <a:defRPr sz="1600"/>
            </a:pPr>
            <a:r>
              <a:t>        :type prices: List[int]</a:t>
            </a:r>
          </a:p>
          <a:p>
            <a:pPr algn="l">
              <a:defRPr sz="1600"/>
            </a:pPr>
            <a:r>
              <a:t>        :rtype: int</a:t>
            </a:r>
          </a:p>
          <a:p>
            <a:pPr algn="l">
              <a:defRPr sz="1600"/>
            </a:pPr>
            <a:r>
              <a:t>        """</a:t>
            </a:r>
          </a:p>
          <a:p>
            <a:pPr algn="l">
              <a:defRPr sz="1600"/>
            </a:pPr>
            <a:r>
              <a:t>        buy = -float('inf')</a:t>
            </a:r>
          </a:p>
          <a:p>
            <a:pPr algn="l">
              <a:defRPr sz="1600"/>
            </a:pPr>
            <a:r>
              <a:t>        sell = 0</a:t>
            </a:r>
          </a:p>
          <a:p>
            <a:pPr algn="l">
              <a:defRPr sz="1600"/>
            </a:pPr>
            <a:r>
              <a:t>        </a:t>
            </a:r>
          </a:p>
          <a:p>
            <a:pPr algn="l">
              <a:defRPr sz="1600"/>
            </a:pPr>
            <a:r>
              <a:t>        for price in prices:</a:t>
            </a:r>
          </a:p>
          <a:p>
            <a:pPr algn="l">
              <a:defRPr sz="1600"/>
            </a:pPr>
            <a:r>
              <a:t>            buy, sell = max(buy, -price), max(sell, buy+price)</a:t>
            </a:r>
          </a:p>
          <a:p>
            <a:pPr algn="l">
              <a:defRPr sz="1600"/>
            </a:pPr>
            <a:r>
              <a:t>        return sell</a:t>
            </a:r>
          </a:p>
        </p:txBody>
      </p:sp>
      <p:sp>
        <p:nvSpPr>
          <p:cNvPr id="148" name="Method1"/>
          <p:cNvSpPr txBox="1"/>
          <p:nvPr/>
        </p:nvSpPr>
        <p:spPr>
          <a:xfrm>
            <a:off x="5778708" y="3525160"/>
            <a:ext cx="968554" cy="3370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600"/>
            </a:lvl1pPr>
          </a:lstStyle>
          <a:p>
            <a:pPr/>
            <a:r>
              <a:t>Method1</a:t>
            </a:r>
          </a:p>
        </p:txBody>
      </p:sp>
      <p:sp>
        <p:nvSpPr>
          <p:cNvPr id="149" name="Method2"/>
          <p:cNvSpPr txBox="1"/>
          <p:nvPr/>
        </p:nvSpPr>
        <p:spPr>
          <a:xfrm>
            <a:off x="5868267" y="7503954"/>
            <a:ext cx="968553" cy="3370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600"/>
            </a:lvl1pPr>
          </a:lstStyle>
          <a:p>
            <a:pPr/>
            <a:r>
              <a:t>Method2</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123. Best Time to Buy and Sell Stock III"/>
          <p:cNvSpPr txBox="1"/>
          <p:nvPr>
            <p:ph type="ctrTitle"/>
          </p:nvPr>
        </p:nvSpPr>
        <p:spPr>
          <a:xfrm>
            <a:off x="-1238638" y="153882"/>
            <a:ext cx="9763761" cy="1056640"/>
          </a:xfrm>
          <a:prstGeom prst="rect">
            <a:avLst/>
          </a:prstGeom>
        </p:spPr>
        <p:txBody>
          <a:bodyPr lIns="45719" tIns="45719" rIns="45719" bIns="45719"/>
          <a:lstStyle>
            <a:lvl1pPr defTabSz="914400">
              <a:lnSpc>
                <a:spcPct val="90000"/>
              </a:lnSpc>
              <a:defRPr sz="3000">
                <a:latin typeface="Calibri Light"/>
                <a:ea typeface="Calibri Light"/>
                <a:cs typeface="Calibri Light"/>
                <a:sym typeface="Calibri Light"/>
              </a:defRPr>
            </a:lvl1pPr>
          </a:lstStyle>
          <a:p>
            <a:pPr/>
            <a:r>
              <a:t>123. Best Time to Buy and Sell Stock III</a:t>
            </a:r>
          </a:p>
        </p:txBody>
      </p:sp>
      <p:sp>
        <p:nvSpPr>
          <p:cNvPr id="152" name="Say you have an array for which the i-th element is the price of a given stock on day i.…"/>
          <p:cNvSpPr txBox="1"/>
          <p:nvPr/>
        </p:nvSpPr>
        <p:spPr>
          <a:xfrm>
            <a:off x="298389" y="1253996"/>
            <a:ext cx="4708799" cy="834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300"/>
              </a:lnSpc>
              <a:spcBef>
                <a:spcPts val="1400"/>
              </a:spcBef>
              <a:defRPr b="0" sz="1400">
                <a:solidFill>
                  <a:srgbClr val="263238"/>
                </a:solidFill>
                <a:latin typeface="Helvetica"/>
                <a:ea typeface="Helvetica"/>
                <a:cs typeface="Helvetica"/>
                <a:sym typeface="Helvetica"/>
              </a:defRPr>
            </a:pPr>
            <a:r>
              <a:t>Say you have an array for which the </a:t>
            </a:r>
            <a:r>
              <a:rPr i="1"/>
              <a:t>i-th</a:t>
            </a:r>
            <a:r>
              <a:t> element is the price of a given stock on day </a:t>
            </a:r>
            <a:r>
              <a:rPr i="1"/>
              <a:t>i</a:t>
            </a:r>
            <a:r>
              <a:t>.</a:t>
            </a:r>
          </a:p>
          <a:p>
            <a:pPr algn="l" defTabSz="457200">
              <a:lnSpc>
                <a:spcPts val="3300"/>
              </a:lnSpc>
              <a:spcBef>
                <a:spcPts val="1400"/>
              </a:spcBef>
              <a:defRPr b="0" sz="1400">
                <a:solidFill>
                  <a:srgbClr val="263238"/>
                </a:solidFill>
                <a:latin typeface="Helvetica"/>
                <a:ea typeface="Helvetica"/>
                <a:cs typeface="Helvetica"/>
                <a:sym typeface="Helvetica"/>
              </a:defRPr>
            </a:pPr>
            <a:r>
              <a:t>Design an algorithm to find the maximum profit. You may complete at most </a:t>
            </a:r>
            <a:r>
              <a:rPr i="1"/>
              <a:t>two</a:t>
            </a:r>
            <a:r>
              <a:t> transactions.</a:t>
            </a:r>
          </a:p>
          <a:p>
            <a:pPr algn="l" defTabSz="457200">
              <a:lnSpc>
                <a:spcPts val="3300"/>
              </a:lnSpc>
              <a:spcBef>
                <a:spcPts val="1400"/>
              </a:spcBef>
              <a:defRPr b="0" sz="1400">
                <a:solidFill>
                  <a:srgbClr val="263238"/>
                </a:solidFill>
                <a:latin typeface="Helvetica"/>
                <a:ea typeface="Helvetica"/>
                <a:cs typeface="Helvetica"/>
                <a:sym typeface="Helvetica"/>
              </a:defRPr>
            </a:pPr>
            <a:r>
              <a:rPr b="1"/>
              <a:t>Note: </a:t>
            </a:r>
            <a:r>
              <a:t>You may not engage in multiple transactions at the same time (i.e., you must sell the stock before you buy again).</a:t>
            </a:r>
          </a:p>
          <a:p>
            <a:pPr algn="l" defTabSz="457200">
              <a:lnSpc>
                <a:spcPts val="3300"/>
              </a:lnSpc>
              <a:spcBef>
                <a:spcPts val="1400"/>
              </a:spcBef>
              <a:defRPr sz="1400">
                <a:solidFill>
                  <a:srgbClr val="263238"/>
                </a:solidFill>
                <a:latin typeface="Helvetica"/>
                <a:ea typeface="Helvetica"/>
                <a:cs typeface="Helvetica"/>
                <a:sym typeface="Helvetica"/>
              </a:defRPr>
            </a:pPr>
            <a:r>
              <a:t>Example 1:</a:t>
            </a:r>
            <a:endParaRPr b="0"/>
          </a:p>
          <a:p>
            <a:pPr algn="l" defTabSz="457200">
              <a:lnSpc>
                <a:spcPts val="3500"/>
              </a:lnSpc>
              <a:defRPr b="0" sz="1300">
                <a:solidFill>
                  <a:srgbClr val="263238"/>
                </a:solidFill>
                <a:latin typeface="Menlo"/>
                <a:ea typeface="Menlo"/>
                <a:cs typeface="Menlo"/>
                <a:sym typeface="Menlo"/>
              </a:defRPr>
            </a:pPr>
            <a:r>
              <a:rPr b="1"/>
              <a:t>Input:</a:t>
            </a:r>
            <a:r>
              <a:t> [3,3,5,0,0,3,1,4]</a:t>
            </a:r>
          </a:p>
          <a:p>
            <a:pPr algn="l" defTabSz="457200">
              <a:lnSpc>
                <a:spcPts val="3500"/>
              </a:lnSpc>
              <a:defRPr sz="1300">
                <a:solidFill>
                  <a:srgbClr val="263238"/>
                </a:solidFill>
                <a:latin typeface="Menlo"/>
                <a:ea typeface="Menlo"/>
                <a:cs typeface="Menlo"/>
                <a:sym typeface="Menlo"/>
              </a:defRPr>
            </a:pPr>
            <a:r>
              <a:t>Output:</a:t>
            </a:r>
            <a:r>
              <a:rPr b="0"/>
              <a:t> 6</a:t>
            </a:r>
            <a:endParaRPr b="0"/>
          </a:p>
          <a:p>
            <a:pPr algn="l" defTabSz="457200">
              <a:lnSpc>
                <a:spcPts val="3500"/>
              </a:lnSpc>
              <a:defRPr b="0" sz="1300">
                <a:solidFill>
                  <a:srgbClr val="263238"/>
                </a:solidFill>
                <a:latin typeface="Menlo"/>
                <a:ea typeface="Menlo"/>
                <a:cs typeface="Menlo"/>
                <a:sym typeface="Menlo"/>
              </a:defRPr>
            </a:pPr>
            <a:r>
              <a:rPr b="1"/>
              <a:t>Explanation:</a:t>
            </a:r>
            <a:r>
              <a:t> Buy on day 4 (price = 0) and sell on day 6 (price = 3), profit = 3-0 = 3.</a:t>
            </a:r>
          </a:p>
          <a:p>
            <a:pPr algn="l" defTabSz="457200">
              <a:lnSpc>
                <a:spcPts val="3500"/>
              </a:lnSpc>
              <a:defRPr b="0" sz="1300">
                <a:solidFill>
                  <a:srgbClr val="263238"/>
                </a:solidFill>
                <a:latin typeface="Menlo"/>
                <a:ea typeface="Menlo"/>
                <a:cs typeface="Menlo"/>
                <a:sym typeface="Menlo"/>
              </a:defRPr>
            </a:pPr>
            <a:r>
              <a:t>             Then buy on day 7 (price = 1) and sell on day 8 (price = 4), profit = 4-1 = 3.</a:t>
            </a:r>
          </a:p>
          <a:p>
            <a:pPr algn="l" defTabSz="457200">
              <a:lnSpc>
                <a:spcPts val="3300"/>
              </a:lnSpc>
              <a:spcBef>
                <a:spcPts val="1400"/>
              </a:spcBef>
              <a:defRPr sz="1400">
                <a:solidFill>
                  <a:srgbClr val="263238"/>
                </a:solidFill>
                <a:latin typeface="Helvetica"/>
                <a:ea typeface="Helvetica"/>
                <a:cs typeface="Helvetica"/>
                <a:sym typeface="Helvetica"/>
              </a:defRPr>
            </a:pPr>
            <a:r>
              <a:t>Example 2:</a:t>
            </a:r>
            <a:endParaRPr b="0"/>
          </a:p>
          <a:p>
            <a:pPr algn="l" defTabSz="457200">
              <a:lnSpc>
                <a:spcPts val="3500"/>
              </a:lnSpc>
              <a:defRPr b="0" sz="1300">
                <a:solidFill>
                  <a:srgbClr val="263238"/>
                </a:solidFill>
                <a:latin typeface="Menlo"/>
                <a:ea typeface="Menlo"/>
                <a:cs typeface="Menlo"/>
                <a:sym typeface="Menlo"/>
              </a:defRPr>
            </a:pPr>
            <a:r>
              <a:rPr b="1"/>
              <a:t>Input:</a:t>
            </a:r>
            <a:r>
              <a:t> [1,2,3,4,5]</a:t>
            </a:r>
          </a:p>
          <a:p>
            <a:pPr algn="l" defTabSz="457200">
              <a:lnSpc>
                <a:spcPts val="3500"/>
              </a:lnSpc>
              <a:defRPr sz="1300">
                <a:solidFill>
                  <a:srgbClr val="263238"/>
                </a:solidFill>
                <a:latin typeface="Menlo"/>
                <a:ea typeface="Menlo"/>
                <a:cs typeface="Menlo"/>
                <a:sym typeface="Menlo"/>
              </a:defRPr>
            </a:pPr>
            <a:r>
              <a:t>Output:</a:t>
            </a:r>
            <a:r>
              <a:rPr b="0"/>
              <a:t> 4</a:t>
            </a:r>
            <a:endParaRPr b="0"/>
          </a:p>
          <a:p>
            <a:pPr algn="l" defTabSz="457200">
              <a:lnSpc>
                <a:spcPts val="3500"/>
              </a:lnSpc>
              <a:defRPr b="0" sz="1300">
                <a:solidFill>
                  <a:srgbClr val="263238"/>
                </a:solidFill>
                <a:latin typeface="Menlo"/>
                <a:ea typeface="Menlo"/>
                <a:cs typeface="Menlo"/>
                <a:sym typeface="Menlo"/>
              </a:defRPr>
            </a:pPr>
            <a:r>
              <a:rPr b="1"/>
              <a:t>Explanation:</a:t>
            </a:r>
            <a:r>
              <a:t> Buy on day 1 (price = 1) and sell on day 5 (price = 5), profit = 5-1 = 4.</a:t>
            </a:r>
          </a:p>
          <a:p>
            <a:pPr algn="l" defTabSz="457200">
              <a:lnSpc>
                <a:spcPts val="3500"/>
              </a:lnSpc>
              <a:defRPr b="0" sz="1300">
                <a:solidFill>
                  <a:srgbClr val="263238"/>
                </a:solidFill>
                <a:latin typeface="Menlo"/>
                <a:ea typeface="Menlo"/>
                <a:cs typeface="Menlo"/>
                <a:sym typeface="Menlo"/>
              </a:defRPr>
            </a:pPr>
            <a:r>
              <a:t>             Note that you cannot buy on day 1, buy on day 2 and sell them later, as you are</a:t>
            </a:r>
          </a:p>
          <a:p>
            <a:pPr algn="l" defTabSz="457200">
              <a:lnSpc>
                <a:spcPts val="3500"/>
              </a:lnSpc>
              <a:defRPr b="0" sz="1300">
                <a:solidFill>
                  <a:srgbClr val="263238"/>
                </a:solidFill>
                <a:latin typeface="Menlo"/>
                <a:ea typeface="Menlo"/>
                <a:cs typeface="Menlo"/>
                <a:sym typeface="Menlo"/>
              </a:defRPr>
            </a:pPr>
            <a:r>
              <a:t>             engaging multiple transactions at the same time. You must sell before buying again.</a:t>
            </a:r>
          </a:p>
          <a:p>
            <a:pPr algn="l" defTabSz="457200">
              <a:lnSpc>
                <a:spcPts val="3300"/>
              </a:lnSpc>
              <a:spcBef>
                <a:spcPts val="1400"/>
              </a:spcBef>
              <a:defRPr sz="1400">
                <a:solidFill>
                  <a:srgbClr val="263238"/>
                </a:solidFill>
                <a:latin typeface="Helvetica"/>
                <a:ea typeface="Helvetica"/>
                <a:cs typeface="Helvetica"/>
                <a:sym typeface="Helvetica"/>
              </a:defRPr>
            </a:pPr>
            <a:r>
              <a:t>Example 3:</a:t>
            </a:r>
            <a:endParaRPr b="0"/>
          </a:p>
          <a:p>
            <a:pPr algn="l" defTabSz="457200">
              <a:lnSpc>
                <a:spcPts val="3500"/>
              </a:lnSpc>
              <a:defRPr b="0" sz="1300">
                <a:solidFill>
                  <a:srgbClr val="263238"/>
                </a:solidFill>
                <a:latin typeface="Menlo"/>
                <a:ea typeface="Menlo"/>
                <a:cs typeface="Menlo"/>
                <a:sym typeface="Menlo"/>
              </a:defRPr>
            </a:pPr>
            <a:r>
              <a:rPr b="1"/>
              <a:t>Input:</a:t>
            </a:r>
            <a:r>
              <a:t> [7,6,4,3,1]</a:t>
            </a:r>
          </a:p>
          <a:p>
            <a:pPr algn="l" defTabSz="457200">
              <a:lnSpc>
                <a:spcPts val="3500"/>
              </a:lnSpc>
              <a:defRPr sz="1300">
                <a:solidFill>
                  <a:srgbClr val="263238"/>
                </a:solidFill>
                <a:latin typeface="Menlo"/>
                <a:ea typeface="Menlo"/>
                <a:cs typeface="Menlo"/>
                <a:sym typeface="Menlo"/>
              </a:defRPr>
            </a:pPr>
            <a:r>
              <a:t>Output:</a:t>
            </a:r>
            <a:r>
              <a:rPr b="0"/>
              <a:t> 0</a:t>
            </a:r>
            <a:endParaRPr b="0"/>
          </a:p>
          <a:p>
            <a:pPr algn="l" defTabSz="457200">
              <a:lnSpc>
                <a:spcPts val="3500"/>
              </a:lnSpc>
              <a:defRPr b="0" sz="1300">
                <a:solidFill>
                  <a:srgbClr val="263238"/>
                </a:solidFill>
                <a:latin typeface="Menlo"/>
                <a:ea typeface="Menlo"/>
                <a:cs typeface="Menlo"/>
                <a:sym typeface="Menlo"/>
              </a:defRPr>
            </a:pPr>
            <a:r>
              <a:rPr b="1"/>
              <a:t>Explanation:</a:t>
            </a:r>
            <a:r>
              <a:t> In this case, no transaction is done, i.e. max profit = 0.</a:t>
            </a:r>
          </a:p>
        </p:txBody>
      </p:sp>
      <p:sp>
        <p:nvSpPr>
          <p:cNvPr id="153" name="class Solution(object):…"/>
          <p:cNvSpPr txBox="1"/>
          <p:nvPr/>
        </p:nvSpPr>
        <p:spPr>
          <a:xfrm>
            <a:off x="6803435" y="4606744"/>
            <a:ext cx="3854807" cy="44391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t>class Solution(object):</a:t>
            </a:r>
          </a:p>
          <a:p>
            <a:pPr algn="l">
              <a:defRPr sz="1600"/>
            </a:pPr>
            <a:r>
              <a:t>    def maxProfit(self, prices):</a:t>
            </a:r>
          </a:p>
          <a:p>
            <a:pPr algn="l">
              <a:defRPr sz="1600"/>
            </a:pPr>
            <a:r>
              <a:t>        """</a:t>
            </a:r>
          </a:p>
          <a:p>
            <a:pPr algn="l">
              <a:defRPr sz="1600"/>
            </a:pPr>
            <a:r>
              <a:t>        :type prices: List[int]</a:t>
            </a:r>
          </a:p>
          <a:p>
            <a:pPr algn="l">
              <a:defRPr sz="1600"/>
            </a:pPr>
            <a:r>
              <a:t>        :rtype: int</a:t>
            </a:r>
          </a:p>
          <a:p>
            <a:pPr algn="l">
              <a:defRPr sz="1600"/>
            </a:pPr>
            <a:r>
              <a:t>        """</a:t>
            </a:r>
          </a:p>
          <a:p>
            <a:pPr algn="l">
              <a:defRPr sz="1600"/>
            </a:pPr>
            <a:r>
              <a:t>        if len(prices)==0:</a:t>
            </a:r>
          </a:p>
          <a:p>
            <a:pPr algn="l">
              <a:defRPr sz="1600"/>
            </a:pPr>
            <a:r>
              <a:t>            return 0</a:t>
            </a:r>
          </a:p>
          <a:p>
            <a:pPr algn="l">
              <a:defRPr sz="1600"/>
            </a:pPr>
            <a:r>
              <a:t>        profit1 = float('-inf')</a:t>
            </a:r>
          </a:p>
          <a:p>
            <a:pPr algn="l">
              <a:defRPr sz="1600"/>
            </a:pPr>
            <a:r>
              <a:t>        profit2 = 0</a:t>
            </a:r>
          </a:p>
          <a:p>
            <a:pPr algn="l">
              <a:defRPr sz="1600"/>
            </a:pPr>
            <a:r>
              <a:t>        profit3 = float('-inf')</a:t>
            </a:r>
          </a:p>
          <a:p>
            <a:pPr algn="l">
              <a:defRPr sz="1600"/>
            </a:pPr>
            <a:r>
              <a:t>        profit4 = 0</a:t>
            </a:r>
          </a:p>
          <a:p>
            <a:pPr algn="l">
              <a:defRPr sz="1600"/>
            </a:pPr>
            <a:r>
              <a:t>        for x in prices:</a:t>
            </a:r>
          </a:p>
          <a:p>
            <a:pPr algn="l">
              <a:defRPr sz="1600"/>
            </a:pPr>
            <a:r>
              <a:t>            profit1 = max(profit1, -x)</a:t>
            </a:r>
          </a:p>
          <a:p>
            <a:pPr algn="l">
              <a:defRPr sz="1600"/>
            </a:pPr>
            <a:r>
              <a:t>            profit2 = max(profit2, profit1+x)</a:t>
            </a:r>
          </a:p>
          <a:p>
            <a:pPr algn="l">
              <a:defRPr sz="1600"/>
            </a:pPr>
            <a:r>
              <a:t>            profit3 = max(profit3, profit2-x)</a:t>
            </a:r>
          </a:p>
          <a:p>
            <a:pPr algn="l">
              <a:defRPr sz="1600"/>
            </a:pPr>
            <a:r>
              <a:t>            profit4 = max(profit4, profit3+x)</a:t>
            </a:r>
          </a:p>
          <a:p>
            <a:pPr algn="l">
              <a:defRPr sz="1600"/>
            </a:pPr>
            <a:r>
              <a:t>        return profit4</a:t>
            </a:r>
          </a:p>
        </p:txBody>
      </p:sp>
      <p:sp>
        <p:nvSpPr>
          <p:cNvPr id="154" name="Four states: first buy, first sell, second buy, second sell…"/>
          <p:cNvSpPr txBox="1"/>
          <p:nvPr/>
        </p:nvSpPr>
        <p:spPr>
          <a:xfrm>
            <a:off x="5766166" y="1945791"/>
            <a:ext cx="12280680" cy="15138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166687" indent="-166687" algn="l" defTabSz="914400">
              <a:lnSpc>
                <a:spcPct val="115000"/>
              </a:lnSpc>
              <a:spcBef>
                <a:spcPts val="1600"/>
              </a:spcBef>
              <a:buSzPct val="145000"/>
              <a:buChar char="•"/>
              <a:defRPr sz="2000">
                <a:solidFill>
                  <a:srgbClr val="020202"/>
                </a:solidFill>
                <a:latin typeface="Lato"/>
                <a:ea typeface="Lato"/>
                <a:cs typeface="Lato"/>
                <a:sym typeface="Lato"/>
              </a:defRPr>
            </a:pPr>
            <a:r>
              <a:t>Four states: first buy, first sell, second buy, second sell</a:t>
            </a:r>
          </a:p>
          <a:p>
            <a:pPr marL="166687" indent="-166687" algn="l" defTabSz="914400">
              <a:lnSpc>
                <a:spcPct val="115000"/>
              </a:lnSpc>
              <a:spcBef>
                <a:spcPts val="1600"/>
              </a:spcBef>
              <a:buSzPct val="145000"/>
              <a:buChar char="•"/>
              <a:defRPr sz="2000">
                <a:solidFill>
                  <a:srgbClr val="020202"/>
                </a:solidFill>
                <a:latin typeface="Lato"/>
                <a:ea typeface="Lato"/>
                <a:cs typeface="Lato"/>
                <a:sym typeface="Lato"/>
              </a:defRPr>
            </a:pPr>
            <a:r>
              <a:t>One independent variable: day</a:t>
            </a:r>
          </a:p>
          <a:p>
            <a:pPr marL="166687" indent="-166687" algn="l" defTabSz="914400">
              <a:lnSpc>
                <a:spcPct val="115000"/>
              </a:lnSpc>
              <a:spcBef>
                <a:spcPts val="1600"/>
              </a:spcBef>
              <a:buSzPct val="145000"/>
              <a:buChar char="•"/>
              <a:defRPr sz="2000">
                <a:solidFill>
                  <a:srgbClr val="020202"/>
                </a:solidFill>
                <a:latin typeface="Lato"/>
                <a:ea typeface="Lato"/>
                <a:cs typeface="Lato"/>
                <a:sym typeface="Lato"/>
              </a:defRPr>
            </a:pPr>
            <a:r>
              <a:t>Recurrence formula</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188. Best Time to Buy and Sell Stock IV"/>
          <p:cNvSpPr txBox="1"/>
          <p:nvPr>
            <p:ph type="ctrTitle"/>
          </p:nvPr>
        </p:nvSpPr>
        <p:spPr>
          <a:xfrm>
            <a:off x="-1175138" y="153882"/>
            <a:ext cx="9763761" cy="1056640"/>
          </a:xfrm>
          <a:prstGeom prst="rect">
            <a:avLst/>
          </a:prstGeom>
        </p:spPr>
        <p:txBody>
          <a:bodyPr lIns="45719" tIns="45719" rIns="45719" bIns="45719"/>
          <a:lstStyle>
            <a:lvl1pPr defTabSz="914400">
              <a:lnSpc>
                <a:spcPct val="90000"/>
              </a:lnSpc>
              <a:defRPr sz="3000">
                <a:latin typeface="Calibri Light"/>
                <a:ea typeface="Calibri Light"/>
                <a:cs typeface="Calibri Light"/>
                <a:sym typeface="Calibri Light"/>
              </a:defRPr>
            </a:lvl1pPr>
          </a:lstStyle>
          <a:p>
            <a:pPr/>
            <a:r>
              <a:t>188. Best Time to Buy and Sell Stock IV</a:t>
            </a:r>
          </a:p>
        </p:txBody>
      </p:sp>
      <p:sp>
        <p:nvSpPr>
          <p:cNvPr id="157" name="Say you have an array for which the ith element is the price of a given stock on day i.…"/>
          <p:cNvSpPr txBox="1"/>
          <p:nvPr/>
        </p:nvSpPr>
        <p:spPr>
          <a:xfrm>
            <a:off x="398234" y="1669842"/>
            <a:ext cx="4708799" cy="5715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300"/>
              </a:lnSpc>
              <a:spcBef>
                <a:spcPts val="1400"/>
              </a:spcBef>
              <a:defRPr b="0" sz="1400">
                <a:solidFill>
                  <a:srgbClr val="263238"/>
                </a:solidFill>
                <a:latin typeface="Helvetica"/>
                <a:ea typeface="Helvetica"/>
                <a:cs typeface="Helvetica"/>
                <a:sym typeface="Helvetica"/>
              </a:defRPr>
            </a:pPr>
            <a:r>
              <a:t>Say you have an array for which the </a:t>
            </a:r>
            <a:r>
              <a:rPr i="1"/>
              <a:t>i</a:t>
            </a:r>
            <a:r>
              <a:rPr sz="1050"/>
              <a:t>th</a:t>
            </a:r>
            <a:r>
              <a:t> element is the price of a given stock on day </a:t>
            </a:r>
            <a:r>
              <a:rPr i="1"/>
              <a:t>i</a:t>
            </a:r>
            <a:r>
              <a:t>.</a:t>
            </a:r>
          </a:p>
          <a:p>
            <a:pPr algn="l" defTabSz="457200">
              <a:lnSpc>
                <a:spcPts val="3300"/>
              </a:lnSpc>
              <a:spcBef>
                <a:spcPts val="1400"/>
              </a:spcBef>
              <a:defRPr b="0" sz="1400">
                <a:solidFill>
                  <a:srgbClr val="263238"/>
                </a:solidFill>
                <a:latin typeface="Helvetica"/>
                <a:ea typeface="Helvetica"/>
                <a:cs typeface="Helvetica"/>
                <a:sym typeface="Helvetica"/>
              </a:defRPr>
            </a:pPr>
            <a:r>
              <a:t>Design an algorithm to find the maximum profit. You may complete at most </a:t>
            </a:r>
            <a:r>
              <a:rPr b="1"/>
              <a:t>k</a:t>
            </a:r>
            <a:r>
              <a:t> transactions.</a:t>
            </a:r>
          </a:p>
          <a:p>
            <a:pPr algn="l" defTabSz="457200">
              <a:lnSpc>
                <a:spcPts val="3300"/>
              </a:lnSpc>
              <a:spcBef>
                <a:spcPts val="1400"/>
              </a:spcBef>
              <a:defRPr b="0" sz="1400">
                <a:solidFill>
                  <a:srgbClr val="263238"/>
                </a:solidFill>
                <a:latin typeface="Helvetica"/>
                <a:ea typeface="Helvetica"/>
                <a:cs typeface="Helvetica"/>
                <a:sym typeface="Helvetica"/>
              </a:defRPr>
            </a:pPr>
            <a:r>
              <a:rPr b="1"/>
              <a:t>Note:</a:t>
            </a:r>
            <a:br/>
            <a:r>
              <a:t>You may not engage in multiple transactions at the same time (ie, you must sell the stock before you buy again).</a:t>
            </a:r>
          </a:p>
          <a:p>
            <a:pPr algn="l" defTabSz="457200">
              <a:lnSpc>
                <a:spcPts val="3300"/>
              </a:lnSpc>
              <a:spcBef>
                <a:spcPts val="1400"/>
              </a:spcBef>
              <a:defRPr sz="1400">
                <a:solidFill>
                  <a:srgbClr val="263238"/>
                </a:solidFill>
                <a:latin typeface="Helvetica"/>
                <a:ea typeface="Helvetica"/>
                <a:cs typeface="Helvetica"/>
                <a:sym typeface="Helvetica"/>
              </a:defRPr>
            </a:pPr>
            <a:r>
              <a:t>Example 1:</a:t>
            </a:r>
            <a:endParaRPr b="0"/>
          </a:p>
          <a:p>
            <a:pPr algn="l" defTabSz="457200">
              <a:lnSpc>
                <a:spcPts val="3500"/>
              </a:lnSpc>
              <a:defRPr b="0" sz="1300">
                <a:solidFill>
                  <a:srgbClr val="263238"/>
                </a:solidFill>
                <a:latin typeface="Menlo"/>
                <a:ea typeface="Menlo"/>
                <a:cs typeface="Menlo"/>
                <a:sym typeface="Menlo"/>
              </a:defRPr>
            </a:pPr>
            <a:r>
              <a:rPr b="1"/>
              <a:t>Input:</a:t>
            </a:r>
            <a:r>
              <a:t> [2,4,1], k = 2</a:t>
            </a:r>
          </a:p>
          <a:p>
            <a:pPr algn="l" defTabSz="457200">
              <a:lnSpc>
                <a:spcPts val="3500"/>
              </a:lnSpc>
              <a:defRPr sz="1300">
                <a:solidFill>
                  <a:srgbClr val="263238"/>
                </a:solidFill>
                <a:latin typeface="Menlo"/>
                <a:ea typeface="Menlo"/>
                <a:cs typeface="Menlo"/>
                <a:sym typeface="Menlo"/>
              </a:defRPr>
            </a:pPr>
            <a:r>
              <a:t>Output:</a:t>
            </a:r>
            <a:r>
              <a:rPr b="0"/>
              <a:t> 2</a:t>
            </a:r>
            <a:endParaRPr b="0"/>
          </a:p>
          <a:p>
            <a:pPr algn="l" defTabSz="457200">
              <a:lnSpc>
                <a:spcPts val="3500"/>
              </a:lnSpc>
              <a:defRPr b="0" sz="1300">
                <a:solidFill>
                  <a:srgbClr val="263238"/>
                </a:solidFill>
                <a:latin typeface="Menlo"/>
                <a:ea typeface="Menlo"/>
                <a:cs typeface="Menlo"/>
                <a:sym typeface="Menlo"/>
              </a:defRPr>
            </a:pPr>
            <a:r>
              <a:rPr b="1"/>
              <a:t>Explanation:</a:t>
            </a:r>
            <a:r>
              <a:t> Buy on day 1 (price = 2) and sell on day 2 (price = 4), profit = 4-2 = 2.</a:t>
            </a:r>
          </a:p>
          <a:p>
            <a:pPr algn="l" defTabSz="457200">
              <a:lnSpc>
                <a:spcPts val="3300"/>
              </a:lnSpc>
              <a:spcBef>
                <a:spcPts val="1400"/>
              </a:spcBef>
              <a:defRPr sz="1400">
                <a:solidFill>
                  <a:srgbClr val="263238"/>
                </a:solidFill>
                <a:latin typeface="Helvetica"/>
                <a:ea typeface="Helvetica"/>
                <a:cs typeface="Helvetica"/>
                <a:sym typeface="Helvetica"/>
              </a:defRPr>
            </a:pPr>
            <a:r>
              <a:t>Example 2:</a:t>
            </a:r>
            <a:endParaRPr b="0"/>
          </a:p>
          <a:p>
            <a:pPr algn="l" defTabSz="457200">
              <a:lnSpc>
                <a:spcPts val="3500"/>
              </a:lnSpc>
              <a:defRPr b="0" sz="1300">
                <a:solidFill>
                  <a:srgbClr val="263238"/>
                </a:solidFill>
                <a:latin typeface="Menlo"/>
                <a:ea typeface="Menlo"/>
                <a:cs typeface="Menlo"/>
                <a:sym typeface="Menlo"/>
              </a:defRPr>
            </a:pPr>
            <a:r>
              <a:rPr b="1"/>
              <a:t>Input:</a:t>
            </a:r>
            <a:r>
              <a:t> [3,2,6,5,0,3], k = 2</a:t>
            </a:r>
          </a:p>
          <a:p>
            <a:pPr algn="l" defTabSz="457200">
              <a:lnSpc>
                <a:spcPts val="3500"/>
              </a:lnSpc>
              <a:defRPr sz="1300">
                <a:solidFill>
                  <a:srgbClr val="263238"/>
                </a:solidFill>
                <a:latin typeface="Menlo"/>
                <a:ea typeface="Menlo"/>
                <a:cs typeface="Menlo"/>
                <a:sym typeface="Menlo"/>
              </a:defRPr>
            </a:pPr>
            <a:r>
              <a:t>Output:</a:t>
            </a:r>
            <a:r>
              <a:rPr b="0"/>
              <a:t> 7</a:t>
            </a:r>
            <a:endParaRPr b="0"/>
          </a:p>
          <a:p>
            <a:pPr algn="l" defTabSz="457200">
              <a:lnSpc>
                <a:spcPts val="3500"/>
              </a:lnSpc>
              <a:defRPr b="0" sz="1300">
                <a:solidFill>
                  <a:srgbClr val="263238"/>
                </a:solidFill>
                <a:latin typeface="Menlo"/>
                <a:ea typeface="Menlo"/>
                <a:cs typeface="Menlo"/>
                <a:sym typeface="Menlo"/>
              </a:defRPr>
            </a:pPr>
            <a:r>
              <a:rPr b="1"/>
              <a:t>Explanation:</a:t>
            </a:r>
            <a:r>
              <a:t> Buy on day 2 (price = 2) and sell on day 3 (price = 6), profit = 6-2 = 4.</a:t>
            </a:r>
          </a:p>
          <a:p>
            <a:pPr algn="l" defTabSz="457200">
              <a:lnSpc>
                <a:spcPts val="3500"/>
              </a:lnSpc>
              <a:defRPr b="0" sz="1300">
                <a:solidFill>
                  <a:srgbClr val="263238"/>
                </a:solidFill>
                <a:latin typeface="Menlo"/>
                <a:ea typeface="Menlo"/>
                <a:cs typeface="Menlo"/>
                <a:sym typeface="Menlo"/>
              </a:defRPr>
            </a:pPr>
            <a:r>
              <a:t>             Then buy on day 5 (price = 0) and sell on day 6 (price = 3), profit = 3-0 = 3.</a:t>
            </a:r>
          </a:p>
        </p:txBody>
      </p:sp>
      <p:sp>
        <p:nvSpPr>
          <p:cNvPr id="158" name="class Solution(object):…"/>
          <p:cNvSpPr txBox="1"/>
          <p:nvPr/>
        </p:nvSpPr>
        <p:spPr>
          <a:xfrm>
            <a:off x="5868384" y="1563060"/>
            <a:ext cx="6031282" cy="75760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t>class Solution(object):</a:t>
            </a:r>
          </a:p>
          <a:p>
            <a:pPr algn="l">
              <a:defRPr sz="1600"/>
            </a:pPr>
            <a:r>
              <a:t>    def maxProfit(self, k, prices):</a:t>
            </a:r>
          </a:p>
          <a:p>
            <a:pPr algn="l">
              <a:defRPr sz="1600"/>
            </a:pPr>
            <a:r>
              <a:t>        """</a:t>
            </a:r>
          </a:p>
          <a:p>
            <a:pPr algn="l">
              <a:defRPr sz="1600"/>
            </a:pPr>
            <a:r>
              <a:t>        :type k: int</a:t>
            </a:r>
          </a:p>
          <a:p>
            <a:pPr algn="l">
              <a:defRPr sz="1600"/>
            </a:pPr>
            <a:r>
              <a:t>        :type prices: List[int]</a:t>
            </a:r>
          </a:p>
          <a:p>
            <a:pPr algn="l">
              <a:defRPr sz="1600"/>
            </a:pPr>
            <a:r>
              <a:t>        :rtype: int</a:t>
            </a:r>
          </a:p>
          <a:p>
            <a:pPr algn="l">
              <a:defRPr sz="1600"/>
            </a:pPr>
            <a:r>
              <a:t>        """</a:t>
            </a:r>
          </a:p>
          <a:p>
            <a:pPr algn="l">
              <a:defRPr sz="1600"/>
            </a:pPr>
            <a:r>
              <a:t>        if len(prices)&lt;=1:</a:t>
            </a:r>
          </a:p>
          <a:p>
            <a:pPr algn="l">
              <a:defRPr sz="1600"/>
            </a:pPr>
            <a:r>
              <a:t>            return 0</a:t>
            </a:r>
          </a:p>
          <a:p>
            <a:pPr algn="l">
              <a:defRPr sz="1600"/>
            </a:pPr>
            <a:r>
              <a:t>        if k==0:</a:t>
            </a:r>
          </a:p>
          <a:p>
            <a:pPr algn="l">
              <a:defRPr sz="1600"/>
            </a:pPr>
            <a:r>
              <a:t>            return 0</a:t>
            </a:r>
          </a:p>
          <a:p>
            <a:pPr algn="l">
              <a:defRPr sz="1600"/>
            </a:pPr>
            <a:r>
              <a:t>        </a:t>
            </a:r>
          </a:p>
          <a:p>
            <a:pPr algn="l">
              <a:defRPr sz="1600"/>
            </a:pPr>
            <a:r>
              <a:t>        </a:t>
            </a:r>
            <a:r>
              <a:rPr>
                <a:solidFill>
                  <a:schemeClr val="accent5">
                    <a:hueOff val="-82419"/>
                    <a:satOff val="-9513"/>
                    <a:lumOff val="-16343"/>
                  </a:schemeClr>
                </a:solidFill>
              </a:rPr>
              <a:t>if k*2&gt;=len(prices):</a:t>
            </a:r>
            <a:endParaRPr>
              <a:solidFill>
                <a:schemeClr val="accent5">
                  <a:hueOff val="-82419"/>
                  <a:satOff val="-9513"/>
                  <a:lumOff val="-16343"/>
                </a:schemeClr>
              </a:solidFill>
            </a:endParaRPr>
          </a:p>
          <a:p>
            <a:pPr algn="l">
              <a:defRPr sz="1600">
                <a:solidFill>
                  <a:schemeClr val="accent5">
                    <a:hueOff val="-82419"/>
                    <a:satOff val="-9513"/>
                    <a:lumOff val="-16343"/>
                  </a:schemeClr>
                </a:solidFill>
              </a:defRPr>
            </a:pPr>
            <a:r>
              <a:t>            buy = float('-inf')</a:t>
            </a:r>
          </a:p>
          <a:p>
            <a:pPr algn="l">
              <a:defRPr sz="1600">
                <a:solidFill>
                  <a:schemeClr val="accent5">
                    <a:hueOff val="-82419"/>
                    <a:satOff val="-9513"/>
                    <a:lumOff val="-16343"/>
                  </a:schemeClr>
                </a:solidFill>
              </a:defRPr>
            </a:pPr>
            <a:r>
              <a:t>            sell = 0</a:t>
            </a:r>
          </a:p>
          <a:p>
            <a:pPr algn="l">
              <a:defRPr sz="1600">
                <a:solidFill>
                  <a:schemeClr val="accent5">
                    <a:hueOff val="-82419"/>
                    <a:satOff val="-9513"/>
                    <a:lumOff val="-16343"/>
                  </a:schemeClr>
                </a:solidFill>
              </a:defRPr>
            </a:pPr>
            <a:r>
              <a:t>            for price in prices:</a:t>
            </a:r>
          </a:p>
          <a:p>
            <a:pPr algn="l">
              <a:defRPr sz="1600">
                <a:solidFill>
                  <a:schemeClr val="accent5">
                    <a:hueOff val="-82419"/>
                    <a:satOff val="-9513"/>
                    <a:lumOff val="-16343"/>
                  </a:schemeClr>
                </a:solidFill>
              </a:defRPr>
            </a:pPr>
            <a:r>
              <a:t>                buy, sell = max(sell-price, buy), max(sell, buy+price)</a:t>
            </a:r>
          </a:p>
          <a:p>
            <a:pPr algn="l">
              <a:defRPr sz="1600">
                <a:solidFill>
                  <a:schemeClr val="accent5">
                    <a:hueOff val="-82419"/>
                    <a:satOff val="-9513"/>
                    <a:lumOff val="-16343"/>
                  </a:schemeClr>
                </a:solidFill>
              </a:defRPr>
            </a:pPr>
            <a:r>
              <a:t>            return sell</a:t>
            </a:r>
          </a:p>
          <a:p>
            <a:pPr algn="l">
              <a:defRPr sz="1600"/>
            </a:pPr>
            <a:r>
              <a:t>        </a:t>
            </a:r>
          </a:p>
          <a:p>
            <a:pPr algn="l">
              <a:defRPr sz="1600"/>
            </a:pPr>
            <a:r>
              <a:t>        buy = [float('-inf') for i in range(k)]</a:t>
            </a:r>
          </a:p>
          <a:p>
            <a:pPr algn="l">
              <a:defRPr sz="1600"/>
            </a:pPr>
            <a:r>
              <a:t>        sell = [0 for i in range(k)]</a:t>
            </a:r>
          </a:p>
          <a:p>
            <a:pPr algn="l">
              <a:defRPr sz="1600"/>
            </a:pPr>
          </a:p>
          <a:p>
            <a:pPr algn="l">
              <a:defRPr sz="1600"/>
            </a:pPr>
            <a:r>
              <a:t>        for price in prices:</a:t>
            </a:r>
          </a:p>
          <a:p>
            <a:pPr algn="l">
              <a:defRPr sz="1600"/>
            </a:pPr>
            <a:r>
              <a:t>            for j in range(len(buy)):</a:t>
            </a:r>
          </a:p>
          <a:p>
            <a:pPr algn="l">
              <a:defRPr sz="1600"/>
            </a:pPr>
            <a:r>
              <a:t>                if j==0:</a:t>
            </a:r>
          </a:p>
          <a:p>
            <a:pPr algn="l">
              <a:defRPr sz="1600"/>
            </a:pPr>
            <a:r>
              <a:t>                    buy[j] = max(buy[j], -price)</a:t>
            </a:r>
          </a:p>
          <a:p>
            <a:pPr algn="l">
              <a:defRPr sz="1600"/>
            </a:pPr>
            <a:r>
              <a:t>                else:</a:t>
            </a:r>
          </a:p>
          <a:p>
            <a:pPr algn="l">
              <a:defRPr sz="1600"/>
            </a:pPr>
            <a:r>
              <a:t>                    buy[j] = max(buy[j], sell[j-1]-price)</a:t>
            </a:r>
          </a:p>
          <a:p>
            <a:pPr algn="l">
              <a:defRPr sz="1600"/>
            </a:pPr>
            <a:r>
              <a:t>                sell[j] = max(sell[j], buy[j]+price)</a:t>
            </a:r>
          </a:p>
          <a:p>
            <a:pPr algn="l">
              <a:defRPr sz="1600"/>
            </a:pPr>
            <a:r>
              <a:t>        return sell[-1]</a:t>
            </a:r>
          </a:p>
          <a:p>
            <a:pPr algn="l">
              <a:defRPr sz="1600"/>
            </a:pPr>
            <a:r>
              <a:t>        </a:t>
            </a:r>
          </a:p>
        </p:txBody>
      </p:sp>
      <p:sp>
        <p:nvSpPr>
          <p:cNvPr id="159" name="MemoryError"/>
          <p:cNvSpPr txBox="1"/>
          <p:nvPr/>
        </p:nvSpPr>
        <p:spPr>
          <a:xfrm>
            <a:off x="8773994" y="4724400"/>
            <a:ext cx="12280680" cy="30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3200"/>
              </a:lnSpc>
              <a:defRPr sz="1400">
                <a:solidFill>
                  <a:srgbClr val="D05451"/>
                </a:solidFill>
                <a:latin typeface="Menlo"/>
                <a:ea typeface="Menlo"/>
                <a:cs typeface="Menlo"/>
                <a:sym typeface="Menlo"/>
              </a:defRPr>
            </a:lvl1pPr>
          </a:lstStyle>
          <a:p>
            <a:pPr/>
            <a:r>
              <a:t>MemoryError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309. Best Time to Buy and Sell Stock with Cooldown"/>
          <p:cNvSpPr txBox="1"/>
          <p:nvPr>
            <p:ph type="ctrTitle"/>
          </p:nvPr>
        </p:nvSpPr>
        <p:spPr>
          <a:xfrm>
            <a:off x="-14441" y="153882"/>
            <a:ext cx="9763761" cy="1056641"/>
          </a:xfrm>
          <a:prstGeom prst="rect">
            <a:avLst/>
          </a:prstGeom>
        </p:spPr>
        <p:txBody>
          <a:bodyPr lIns="45719" tIns="45719" rIns="45719" bIns="45719"/>
          <a:lstStyle>
            <a:lvl1pPr defTabSz="914400">
              <a:lnSpc>
                <a:spcPct val="90000"/>
              </a:lnSpc>
              <a:defRPr sz="3000">
                <a:latin typeface="Calibri Light"/>
                <a:ea typeface="Calibri Light"/>
                <a:cs typeface="Calibri Light"/>
                <a:sym typeface="Calibri Light"/>
              </a:defRPr>
            </a:lvl1pPr>
          </a:lstStyle>
          <a:p>
            <a:pPr/>
            <a:r>
              <a:t>309. Best Time to Buy and Sell Stock with Cooldown</a:t>
            </a:r>
          </a:p>
        </p:txBody>
      </p:sp>
      <p:sp>
        <p:nvSpPr>
          <p:cNvPr id="162" name="Say you have an array for which the i-th element is the price of a given stock on day i.…"/>
          <p:cNvSpPr txBox="1"/>
          <p:nvPr/>
        </p:nvSpPr>
        <p:spPr>
          <a:xfrm>
            <a:off x="418059" y="2460521"/>
            <a:ext cx="4708800" cy="4483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300"/>
              </a:lnSpc>
              <a:spcBef>
                <a:spcPts val="1400"/>
              </a:spcBef>
              <a:defRPr b="0" sz="1400">
                <a:solidFill>
                  <a:srgbClr val="263238"/>
                </a:solidFill>
                <a:latin typeface="Helvetica"/>
                <a:ea typeface="Helvetica"/>
                <a:cs typeface="Helvetica"/>
                <a:sym typeface="Helvetica"/>
              </a:defRPr>
            </a:pPr>
            <a:r>
              <a:t>Say you have an array for which the </a:t>
            </a:r>
            <a:r>
              <a:rPr i="1"/>
              <a:t>i-th</a:t>
            </a:r>
            <a:r>
              <a:t> element is the price of a given stock on day </a:t>
            </a:r>
            <a:r>
              <a:rPr i="1"/>
              <a:t>i</a:t>
            </a:r>
            <a:r>
              <a:t>.</a:t>
            </a:r>
          </a:p>
          <a:p>
            <a:pPr algn="l" defTabSz="457200">
              <a:lnSpc>
                <a:spcPts val="3300"/>
              </a:lnSpc>
              <a:spcBef>
                <a:spcPts val="1400"/>
              </a:spcBef>
              <a:defRPr b="0" sz="1400">
                <a:solidFill>
                  <a:srgbClr val="263238"/>
                </a:solidFill>
                <a:latin typeface="Helvetica"/>
                <a:ea typeface="Helvetica"/>
                <a:cs typeface="Helvetica"/>
                <a:sym typeface="Helvetica"/>
              </a:defRPr>
            </a:pPr>
            <a:r>
              <a:t>Design an algorithm to find the maximum profit. You may complete as many transactions as you like (ie, buy one and sell one share of the stock multiple times) with the following restrictions:</a:t>
            </a:r>
          </a:p>
          <a:p>
            <a:pPr marL="457200" indent="-317500" algn="l" defTabSz="457200">
              <a:lnSpc>
                <a:spcPts val="3300"/>
              </a:lnSpc>
              <a:buClr>
                <a:srgbClr val="263238"/>
              </a:buClr>
              <a:buSzPct val="100000"/>
              <a:buFont typeface="ArialUnicodeMS"/>
              <a:buChar char="•"/>
              <a:defRPr b="0" sz="1400">
                <a:solidFill>
                  <a:srgbClr val="263238"/>
                </a:solidFill>
                <a:latin typeface="Helvetica"/>
                <a:ea typeface="Helvetica"/>
                <a:cs typeface="Helvetica"/>
                <a:sym typeface="Helvetica"/>
              </a:defRPr>
            </a:pPr>
            <a:r>
              <a:t>You may not engage in multiple transactions at the same time (ie, you must sell the stock before you buy again).</a:t>
            </a:r>
          </a:p>
          <a:p>
            <a:pPr marL="457200" indent="-317500" algn="l" defTabSz="457200">
              <a:lnSpc>
                <a:spcPts val="3300"/>
              </a:lnSpc>
              <a:buClr>
                <a:srgbClr val="263238"/>
              </a:buClr>
              <a:buSzPct val="100000"/>
              <a:buFont typeface="ArialUnicodeMS"/>
              <a:buChar char="•"/>
              <a:defRPr b="0" sz="1400">
                <a:solidFill>
                  <a:srgbClr val="263238"/>
                </a:solidFill>
                <a:latin typeface="Helvetica"/>
                <a:ea typeface="Helvetica"/>
                <a:cs typeface="Helvetica"/>
                <a:sym typeface="Helvetica"/>
              </a:defRPr>
            </a:pPr>
            <a:r>
              <a:t>After you sell your stock, you cannot buy stock on next day. (ie, cooldown 1 day)</a:t>
            </a:r>
          </a:p>
          <a:p>
            <a:pPr algn="l" defTabSz="457200">
              <a:lnSpc>
                <a:spcPts val="3300"/>
              </a:lnSpc>
              <a:spcBef>
                <a:spcPts val="1400"/>
              </a:spcBef>
              <a:defRPr sz="1400">
                <a:solidFill>
                  <a:srgbClr val="263238"/>
                </a:solidFill>
                <a:latin typeface="Helvetica"/>
                <a:ea typeface="Helvetica"/>
                <a:cs typeface="Helvetica"/>
                <a:sym typeface="Helvetica"/>
              </a:defRPr>
            </a:pPr>
            <a:r>
              <a:t>Example:</a:t>
            </a:r>
            <a:endParaRPr b="0"/>
          </a:p>
          <a:p>
            <a:pPr algn="l" defTabSz="457200">
              <a:lnSpc>
                <a:spcPts val="3500"/>
              </a:lnSpc>
              <a:defRPr b="0" sz="1300">
                <a:solidFill>
                  <a:srgbClr val="263238"/>
                </a:solidFill>
                <a:latin typeface="Menlo"/>
                <a:ea typeface="Menlo"/>
                <a:cs typeface="Menlo"/>
                <a:sym typeface="Menlo"/>
              </a:defRPr>
            </a:pPr>
            <a:r>
              <a:rPr b="1"/>
              <a:t>Input:</a:t>
            </a:r>
            <a:r>
              <a:t> [1,2,3,0,2]</a:t>
            </a:r>
          </a:p>
          <a:p>
            <a:pPr algn="l" defTabSz="457200">
              <a:lnSpc>
                <a:spcPts val="3500"/>
              </a:lnSpc>
              <a:defRPr sz="1300">
                <a:solidFill>
                  <a:srgbClr val="263238"/>
                </a:solidFill>
                <a:latin typeface="Menlo"/>
                <a:ea typeface="Menlo"/>
                <a:cs typeface="Menlo"/>
                <a:sym typeface="Menlo"/>
              </a:defRPr>
            </a:pPr>
            <a:r>
              <a:t>Output: </a:t>
            </a:r>
            <a:r>
              <a:rPr b="0"/>
              <a:t>3 </a:t>
            </a:r>
            <a:endParaRPr b="0"/>
          </a:p>
          <a:p>
            <a:pPr algn="l" defTabSz="457200">
              <a:lnSpc>
                <a:spcPts val="3500"/>
              </a:lnSpc>
              <a:defRPr b="0" sz="1300">
                <a:solidFill>
                  <a:srgbClr val="263238"/>
                </a:solidFill>
                <a:latin typeface="Menlo"/>
                <a:ea typeface="Menlo"/>
                <a:cs typeface="Menlo"/>
                <a:sym typeface="Menlo"/>
              </a:defRPr>
            </a:pPr>
            <a:r>
              <a:rPr b="1"/>
              <a:t>Explanation:</a:t>
            </a:r>
            <a:r>
              <a:t> transactions = [buy, sell, cooldown, buy, sell]</a:t>
            </a:r>
          </a:p>
        </p:txBody>
      </p:sp>
      <p:sp>
        <p:nvSpPr>
          <p:cNvPr id="163" name="class Solution(object):…"/>
          <p:cNvSpPr txBox="1"/>
          <p:nvPr/>
        </p:nvSpPr>
        <p:spPr>
          <a:xfrm>
            <a:off x="4957299" y="6031193"/>
            <a:ext cx="7934453" cy="32326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t>class Solution(object):</a:t>
            </a:r>
          </a:p>
          <a:p>
            <a:pPr algn="l">
              <a:defRPr sz="1600"/>
            </a:pPr>
            <a:r>
              <a:t>    def maxProfit(self, prices):</a:t>
            </a:r>
          </a:p>
          <a:p>
            <a:pPr algn="l">
              <a:defRPr sz="1600"/>
            </a:pPr>
            <a:r>
              <a:t>        """</a:t>
            </a:r>
          </a:p>
          <a:p>
            <a:pPr algn="l">
              <a:defRPr sz="1600"/>
            </a:pPr>
            <a:r>
              <a:t>        :type prices: List[int]</a:t>
            </a:r>
          </a:p>
          <a:p>
            <a:pPr algn="l">
              <a:defRPr sz="1600"/>
            </a:pPr>
            <a:r>
              <a:t>        :rtype: int</a:t>
            </a:r>
          </a:p>
          <a:p>
            <a:pPr algn="l">
              <a:defRPr sz="1600"/>
            </a:pPr>
            <a:r>
              <a:t>        """</a:t>
            </a:r>
          </a:p>
          <a:p>
            <a:pPr algn="l">
              <a:defRPr sz="1600"/>
            </a:pPr>
            <a:r>
              <a:t>        buy = float('-inf')</a:t>
            </a:r>
          </a:p>
          <a:p>
            <a:pPr algn="l">
              <a:defRPr sz="1600"/>
            </a:pPr>
            <a:r>
              <a:t>        sell = 0</a:t>
            </a:r>
          </a:p>
          <a:p>
            <a:pPr algn="l">
              <a:defRPr sz="1600"/>
            </a:pPr>
            <a:r>
              <a:t>        cooldown = 0</a:t>
            </a:r>
          </a:p>
          <a:p>
            <a:pPr algn="l">
              <a:defRPr sz="1600"/>
            </a:pPr>
            <a:r>
              <a:t>        </a:t>
            </a:r>
          </a:p>
          <a:p>
            <a:pPr algn="l">
              <a:defRPr sz="1600"/>
            </a:pPr>
            <a:r>
              <a:t>        for price in prices:</a:t>
            </a:r>
          </a:p>
          <a:p>
            <a:pPr algn="l">
              <a:defRPr sz="1600"/>
            </a:pPr>
            <a:r>
              <a:t>            buy, sell, cooldown = max(sell-price, buy), max(cooldown, sell), buy+price</a:t>
            </a:r>
          </a:p>
          <a:p>
            <a:pPr algn="l">
              <a:defRPr sz="1600"/>
            </a:pPr>
            <a:r>
              <a:t>        return max(sell, cooldown)</a:t>
            </a:r>
          </a:p>
        </p:txBody>
      </p:sp>
      <p:sp>
        <p:nvSpPr>
          <p:cNvPr id="164" name="Three states: buy, sell, cooldown…"/>
          <p:cNvSpPr txBox="1"/>
          <p:nvPr/>
        </p:nvSpPr>
        <p:spPr>
          <a:xfrm>
            <a:off x="5578957" y="1701800"/>
            <a:ext cx="12280680" cy="3175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166687" indent="-166687" algn="l" defTabSz="914400">
              <a:lnSpc>
                <a:spcPct val="115000"/>
              </a:lnSpc>
              <a:spcBef>
                <a:spcPts val="1600"/>
              </a:spcBef>
              <a:buSzPct val="145000"/>
              <a:buChar char="•"/>
              <a:defRPr sz="2000">
                <a:solidFill>
                  <a:srgbClr val="020202"/>
                </a:solidFill>
                <a:latin typeface="Lato"/>
                <a:ea typeface="Lato"/>
                <a:cs typeface="Lato"/>
                <a:sym typeface="Lato"/>
              </a:defRPr>
            </a:pPr>
            <a:r>
              <a:t>Three states: buy, sell, cooldown</a:t>
            </a:r>
          </a:p>
          <a:p>
            <a:pPr marL="166687" indent="-166687" algn="l" defTabSz="914400">
              <a:lnSpc>
                <a:spcPct val="115000"/>
              </a:lnSpc>
              <a:spcBef>
                <a:spcPts val="1600"/>
              </a:spcBef>
              <a:buSzPct val="145000"/>
              <a:buChar char="•"/>
              <a:defRPr sz="2000">
                <a:solidFill>
                  <a:srgbClr val="020202"/>
                </a:solidFill>
                <a:latin typeface="Lato"/>
                <a:ea typeface="Lato"/>
                <a:cs typeface="Lato"/>
                <a:sym typeface="Lato"/>
              </a:defRPr>
            </a:pPr>
            <a:r>
              <a:t>One independent variable: day</a:t>
            </a:r>
          </a:p>
          <a:p>
            <a:pPr marL="166687" indent="-166687" algn="l" defTabSz="914400">
              <a:lnSpc>
                <a:spcPct val="115000"/>
              </a:lnSpc>
              <a:spcBef>
                <a:spcPts val="1600"/>
              </a:spcBef>
              <a:buSzPct val="145000"/>
              <a:buChar char="•"/>
              <a:defRPr sz="2000">
                <a:solidFill>
                  <a:srgbClr val="020202"/>
                </a:solidFill>
                <a:latin typeface="Lato"/>
                <a:ea typeface="Lato"/>
                <a:cs typeface="Lato"/>
                <a:sym typeface="Lato"/>
              </a:defRPr>
            </a:pPr>
            <a:r>
              <a:t>Recurrence formula</a:t>
            </a:r>
          </a:p>
          <a:p>
            <a:pPr lvl="2" indent="0" algn="l" defTabSz="914400">
              <a:lnSpc>
                <a:spcPct val="115000"/>
              </a:lnSpc>
              <a:spcBef>
                <a:spcPts val="1600"/>
              </a:spcBef>
              <a:defRPr sz="2000">
                <a:solidFill>
                  <a:srgbClr val="020202"/>
                </a:solidFill>
                <a:latin typeface="Lato"/>
                <a:ea typeface="Lato"/>
                <a:cs typeface="Lato"/>
                <a:sym typeface="Lato"/>
              </a:defRPr>
            </a:pPr>
            <a:r>
              <a:t>buy-&gt;cooldown, buy</a:t>
            </a:r>
          </a:p>
          <a:p>
            <a:pPr lvl="2" indent="0" algn="l" defTabSz="914400">
              <a:lnSpc>
                <a:spcPct val="115000"/>
              </a:lnSpc>
              <a:spcBef>
                <a:spcPts val="1600"/>
              </a:spcBef>
              <a:defRPr sz="2000">
                <a:solidFill>
                  <a:srgbClr val="020202"/>
                </a:solidFill>
                <a:latin typeface="Lato"/>
                <a:ea typeface="Lato"/>
                <a:cs typeface="Lato"/>
                <a:sym typeface="Lato"/>
              </a:defRPr>
            </a:pPr>
            <a:r>
              <a:t>sell-&gt;buy, sell</a:t>
            </a:r>
          </a:p>
          <a:p>
            <a:pPr lvl="2" indent="0" algn="l" defTabSz="914400">
              <a:lnSpc>
                <a:spcPct val="115000"/>
              </a:lnSpc>
              <a:spcBef>
                <a:spcPts val="1600"/>
              </a:spcBef>
              <a:defRPr sz="2000">
                <a:solidFill>
                  <a:srgbClr val="020202"/>
                </a:solidFill>
                <a:latin typeface="Lato"/>
                <a:ea typeface="Lato"/>
                <a:cs typeface="Lato"/>
                <a:sym typeface="Lato"/>
              </a:defRPr>
            </a:pPr>
            <a:r>
              <a:t>cooldown-&gt;sell</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714. Best Time to Buy and Sell Stock with Transaction Fee"/>
          <p:cNvSpPr txBox="1"/>
          <p:nvPr>
            <p:ph type="ctrTitle"/>
          </p:nvPr>
        </p:nvSpPr>
        <p:spPr>
          <a:xfrm>
            <a:off x="107513" y="415974"/>
            <a:ext cx="10481055" cy="1056641"/>
          </a:xfrm>
          <a:prstGeom prst="rect">
            <a:avLst/>
          </a:prstGeom>
        </p:spPr>
        <p:txBody>
          <a:bodyPr lIns="45719" tIns="45719" rIns="45719" bIns="45719"/>
          <a:lstStyle>
            <a:lvl1pPr defTabSz="914400">
              <a:lnSpc>
                <a:spcPct val="90000"/>
              </a:lnSpc>
              <a:defRPr sz="3000">
                <a:latin typeface="Calibri Light"/>
                <a:ea typeface="Calibri Light"/>
                <a:cs typeface="Calibri Light"/>
                <a:sym typeface="Calibri Light"/>
              </a:defRPr>
            </a:lvl1pPr>
          </a:lstStyle>
          <a:p>
            <a:pPr/>
            <a:r>
              <a:t>714. Best Time to Buy and Sell Stock with Transaction Fee</a:t>
            </a:r>
          </a:p>
        </p:txBody>
      </p:sp>
      <p:sp>
        <p:nvSpPr>
          <p:cNvPr id="167" name="Your are given an array of integers prices, for which the i-th element is the price of a given stock on day i; and a non-negative integer fee representing a transaction fee.…"/>
          <p:cNvSpPr txBox="1"/>
          <p:nvPr/>
        </p:nvSpPr>
        <p:spPr>
          <a:xfrm>
            <a:off x="398234" y="1606342"/>
            <a:ext cx="4708799" cy="7696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300"/>
              </a:lnSpc>
              <a:spcBef>
                <a:spcPts val="1400"/>
              </a:spcBef>
              <a:defRPr b="0" sz="1400">
                <a:solidFill>
                  <a:srgbClr val="263238"/>
                </a:solidFill>
                <a:latin typeface="Helvetica"/>
                <a:ea typeface="Helvetica"/>
                <a:cs typeface="Helvetica"/>
                <a:sym typeface="Helvetica"/>
              </a:defRPr>
            </a:pPr>
            <a:r>
              <a:t>Your are given an array of integers </a:t>
            </a:r>
            <a:r>
              <a:rPr sz="1300">
                <a:solidFill>
                  <a:srgbClr val="546E7A"/>
                </a:solidFill>
                <a:latin typeface="Courier"/>
                <a:ea typeface="Courier"/>
                <a:cs typeface="Courier"/>
                <a:sym typeface="Courier"/>
              </a:rPr>
              <a:t>prices</a:t>
            </a:r>
            <a:r>
              <a:t>, for which the </a:t>
            </a:r>
            <a:r>
              <a:rPr sz="1300">
                <a:solidFill>
                  <a:srgbClr val="546E7A"/>
                </a:solidFill>
                <a:latin typeface="Courier"/>
                <a:ea typeface="Courier"/>
                <a:cs typeface="Courier"/>
                <a:sym typeface="Courier"/>
              </a:rPr>
              <a:t>i</a:t>
            </a:r>
            <a:r>
              <a:t>-th element is the price of a given stock on day </a:t>
            </a:r>
            <a:r>
              <a:rPr sz="1300">
                <a:solidFill>
                  <a:srgbClr val="546E7A"/>
                </a:solidFill>
                <a:latin typeface="Courier"/>
                <a:ea typeface="Courier"/>
                <a:cs typeface="Courier"/>
                <a:sym typeface="Courier"/>
              </a:rPr>
              <a:t>i</a:t>
            </a:r>
            <a:r>
              <a:t>; and a non-negative integer </a:t>
            </a:r>
            <a:r>
              <a:rPr sz="1300">
                <a:solidFill>
                  <a:srgbClr val="546E7A"/>
                </a:solidFill>
                <a:latin typeface="Courier"/>
                <a:ea typeface="Courier"/>
                <a:cs typeface="Courier"/>
                <a:sym typeface="Courier"/>
              </a:rPr>
              <a:t>fee</a:t>
            </a:r>
            <a:r>
              <a:t> representing a transaction fee.</a:t>
            </a:r>
          </a:p>
          <a:p>
            <a:pPr algn="l" defTabSz="457200">
              <a:lnSpc>
                <a:spcPts val="3300"/>
              </a:lnSpc>
              <a:spcBef>
                <a:spcPts val="1400"/>
              </a:spcBef>
              <a:defRPr b="0" sz="1400">
                <a:solidFill>
                  <a:srgbClr val="263238"/>
                </a:solidFill>
                <a:latin typeface="Helvetica"/>
                <a:ea typeface="Helvetica"/>
                <a:cs typeface="Helvetica"/>
                <a:sym typeface="Helvetica"/>
              </a:defRPr>
            </a:pPr>
            <a:r>
              <a:t>You may complete as many transactions as you like, but you need to pay the transaction fee for each transaction. You may not buy more than 1 share of a stock at a time (ie. you must sell the stock share before you buy again.)</a:t>
            </a:r>
          </a:p>
          <a:p>
            <a:pPr algn="l" defTabSz="457200">
              <a:lnSpc>
                <a:spcPts val="3300"/>
              </a:lnSpc>
              <a:spcBef>
                <a:spcPts val="1400"/>
              </a:spcBef>
              <a:defRPr b="0" sz="1400">
                <a:solidFill>
                  <a:srgbClr val="263238"/>
                </a:solidFill>
                <a:latin typeface="Helvetica"/>
                <a:ea typeface="Helvetica"/>
                <a:cs typeface="Helvetica"/>
                <a:sym typeface="Helvetica"/>
              </a:defRPr>
            </a:pPr>
            <a:r>
              <a:t>Return the maximum profit you can make.</a:t>
            </a:r>
          </a:p>
          <a:p>
            <a:pPr algn="l" defTabSz="457200">
              <a:lnSpc>
                <a:spcPts val="3300"/>
              </a:lnSpc>
              <a:spcBef>
                <a:spcPts val="1400"/>
              </a:spcBef>
              <a:defRPr sz="1400">
                <a:solidFill>
                  <a:srgbClr val="263238"/>
                </a:solidFill>
                <a:latin typeface="Helvetica"/>
                <a:ea typeface="Helvetica"/>
                <a:cs typeface="Helvetica"/>
                <a:sym typeface="Helvetica"/>
              </a:defRPr>
            </a:pPr>
            <a:r>
              <a:t>Example 1:</a:t>
            </a:r>
            <a:br>
              <a:rPr b="0"/>
            </a:br>
            <a:endParaRPr b="0"/>
          </a:p>
          <a:p>
            <a:pPr algn="l" defTabSz="457200">
              <a:lnSpc>
                <a:spcPts val="3500"/>
              </a:lnSpc>
              <a:defRPr b="0" sz="1300">
                <a:solidFill>
                  <a:srgbClr val="263238"/>
                </a:solidFill>
                <a:latin typeface="Menlo"/>
                <a:ea typeface="Menlo"/>
                <a:cs typeface="Menlo"/>
                <a:sym typeface="Menlo"/>
              </a:defRPr>
            </a:pPr>
            <a:r>
              <a:rPr b="1"/>
              <a:t>Input:</a:t>
            </a:r>
            <a:r>
              <a:t> prices = [1, 3, 2, 8, 4, 9], fee = 2</a:t>
            </a:r>
          </a:p>
          <a:p>
            <a:pPr algn="l" defTabSz="457200">
              <a:lnSpc>
                <a:spcPts val="3500"/>
              </a:lnSpc>
              <a:defRPr sz="1300">
                <a:solidFill>
                  <a:srgbClr val="263238"/>
                </a:solidFill>
                <a:latin typeface="Menlo"/>
                <a:ea typeface="Menlo"/>
                <a:cs typeface="Menlo"/>
                <a:sym typeface="Menlo"/>
              </a:defRPr>
            </a:pPr>
            <a:r>
              <a:t>Output:</a:t>
            </a:r>
            <a:r>
              <a:rPr b="0"/>
              <a:t> 8</a:t>
            </a:r>
            <a:endParaRPr b="0"/>
          </a:p>
          <a:p>
            <a:pPr algn="l" defTabSz="457200">
              <a:lnSpc>
                <a:spcPts val="3500"/>
              </a:lnSpc>
              <a:defRPr b="0" sz="1300">
                <a:solidFill>
                  <a:srgbClr val="263238"/>
                </a:solidFill>
                <a:latin typeface="Menlo"/>
                <a:ea typeface="Menlo"/>
                <a:cs typeface="Menlo"/>
                <a:sym typeface="Menlo"/>
              </a:defRPr>
            </a:pPr>
            <a:r>
              <a:rPr b="1"/>
              <a:t>Explanation:</a:t>
            </a:r>
            <a:r>
              <a:t> The maximum profit can be achieved by:</a:t>
            </a:r>
          </a:p>
          <a:p>
            <a:pPr algn="l" defTabSz="457200">
              <a:lnSpc>
                <a:spcPts val="3500"/>
              </a:lnSpc>
              <a:defRPr b="0" sz="1300">
                <a:solidFill>
                  <a:srgbClr val="263238"/>
                </a:solidFill>
                <a:latin typeface="Menlo"/>
                <a:ea typeface="Menlo"/>
                <a:cs typeface="Menlo"/>
                <a:sym typeface="Menlo"/>
              </a:defRPr>
            </a:pPr>
            <a:r>
              <a:t>Buying at prices[0] = 1</a:t>
            </a:r>
          </a:p>
          <a:p>
            <a:pPr algn="l" defTabSz="457200">
              <a:lnSpc>
                <a:spcPts val="3500"/>
              </a:lnSpc>
              <a:defRPr b="0" sz="1300">
                <a:solidFill>
                  <a:srgbClr val="263238"/>
                </a:solidFill>
                <a:latin typeface="Menlo"/>
                <a:ea typeface="Menlo"/>
                <a:cs typeface="Menlo"/>
                <a:sym typeface="Menlo"/>
              </a:defRPr>
            </a:pPr>
            <a:r>
              <a:t>Selling at prices[3] = 8</a:t>
            </a:r>
          </a:p>
          <a:p>
            <a:pPr algn="l" defTabSz="457200">
              <a:lnSpc>
                <a:spcPts val="3500"/>
              </a:lnSpc>
              <a:defRPr b="0" sz="1300">
                <a:solidFill>
                  <a:srgbClr val="263238"/>
                </a:solidFill>
                <a:latin typeface="Menlo"/>
                <a:ea typeface="Menlo"/>
                <a:cs typeface="Menlo"/>
                <a:sym typeface="Menlo"/>
              </a:defRPr>
            </a:pPr>
            <a:r>
              <a:t>Buying at prices[4] = 4</a:t>
            </a:r>
          </a:p>
          <a:p>
            <a:pPr algn="l" defTabSz="457200">
              <a:lnSpc>
                <a:spcPts val="3500"/>
              </a:lnSpc>
              <a:defRPr b="0" sz="1300">
                <a:solidFill>
                  <a:srgbClr val="263238"/>
                </a:solidFill>
                <a:latin typeface="Menlo"/>
                <a:ea typeface="Menlo"/>
                <a:cs typeface="Menlo"/>
                <a:sym typeface="Menlo"/>
              </a:defRPr>
            </a:pPr>
            <a:r>
              <a:t>Selling at prices[5] = 9</a:t>
            </a:r>
          </a:p>
          <a:p>
            <a:pPr algn="l" defTabSz="457200">
              <a:lnSpc>
                <a:spcPts val="3500"/>
              </a:lnSpc>
              <a:defRPr b="0" sz="1300">
                <a:solidFill>
                  <a:srgbClr val="263238"/>
                </a:solidFill>
                <a:latin typeface="Menlo"/>
                <a:ea typeface="Menlo"/>
                <a:cs typeface="Menlo"/>
                <a:sym typeface="Menlo"/>
              </a:defRPr>
            </a:pPr>
            <a:r>
              <a:t>The total profit is ((8 - 1) - 2) + ((9 - 4) - 2) = 8.</a:t>
            </a:r>
          </a:p>
          <a:p>
            <a:pPr algn="l" defTabSz="457200">
              <a:lnSpc>
                <a:spcPts val="3300"/>
              </a:lnSpc>
              <a:spcBef>
                <a:spcPts val="1400"/>
              </a:spcBef>
              <a:defRPr b="0" sz="1400">
                <a:solidFill>
                  <a:srgbClr val="263238"/>
                </a:solidFill>
                <a:latin typeface="Helvetica"/>
                <a:ea typeface="Helvetica"/>
                <a:cs typeface="Helvetica"/>
                <a:sym typeface="Helvetica"/>
              </a:defRPr>
            </a:pPr>
          </a:p>
          <a:p>
            <a:pPr algn="l" defTabSz="457200">
              <a:lnSpc>
                <a:spcPts val="3300"/>
              </a:lnSpc>
              <a:spcBef>
                <a:spcPts val="1400"/>
              </a:spcBef>
              <a:defRPr sz="1400">
                <a:solidFill>
                  <a:srgbClr val="263238"/>
                </a:solidFill>
                <a:latin typeface="Helvetica"/>
                <a:ea typeface="Helvetica"/>
                <a:cs typeface="Helvetica"/>
                <a:sym typeface="Helvetica"/>
              </a:defRPr>
            </a:pPr>
            <a:r>
              <a:t>Note:</a:t>
            </a:r>
            <a:endParaRPr b="0"/>
          </a:p>
          <a:p>
            <a:pPr algn="l" defTabSz="457200">
              <a:lnSpc>
                <a:spcPts val="3100"/>
              </a:lnSpc>
              <a:defRPr b="0" sz="1300">
                <a:solidFill>
                  <a:srgbClr val="546E7A"/>
                </a:solidFill>
                <a:latin typeface="Courier"/>
                <a:ea typeface="Courier"/>
                <a:cs typeface="Courier"/>
                <a:sym typeface="Courier"/>
              </a:defRPr>
            </a:pPr>
            <a:r>
              <a:t>0 &lt; prices.length &lt;= 50000</a:t>
            </a:r>
            <a:r>
              <a:rPr sz="1400">
                <a:solidFill>
                  <a:srgbClr val="263238"/>
                </a:solidFill>
                <a:latin typeface="Helvetica"/>
                <a:ea typeface="Helvetica"/>
                <a:cs typeface="Helvetica"/>
                <a:sym typeface="Helvetica"/>
              </a:rPr>
              <a:t>.</a:t>
            </a:r>
            <a:endParaRPr sz="1400">
              <a:solidFill>
                <a:srgbClr val="263238"/>
              </a:solidFill>
              <a:latin typeface="Helvetica"/>
              <a:ea typeface="Helvetica"/>
              <a:cs typeface="Helvetica"/>
              <a:sym typeface="Helvetica"/>
            </a:endParaRPr>
          </a:p>
          <a:p>
            <a:pPr algn="l" defTabSz="457200">
              <a:lnSpc>
                <a:spcPts val="3100"/>
              </a:lnSpc>
              <a:defRPr b="0" sz="1300">
                <a:solidFill>
                  <a:srgbClr val="546E7A"/>
                </a:solidFill>
                <a:latin typeface="Courier"/>
                <a:ea typeface="Courier"/>
                <a:cs typeface="Courier"/>
                <a:sym typeface="Courier"/>
              </a:defRPr>
            </a:pPr>
            <a:r>
              <a:t>0 &lt; prices[i] &lt; 50000</a:t>
            </a:r>
            <a:r>
              <a:rPr sz="1400">
                <a:solidFill>
                  <a:srgbClr val="263238"/>
                </a:solidFill>
                <a:latin typeface="Helvetica"/>
                <a:ea typeface="Helvetica"/>
                <a:cs typeface="Helvetica"/>
                <a:sym typeface="Helvetica"/>
              </a:rPr>
              <a:t>.</a:t>
            </a:r>
            <a:endParaRPr sz="1400">
              <a:solidFill>
                <a:srgbClr val="263238"/>
              </a:solidFill>
              <a:latin typeface="Helvetica"/>
              <a:ea typeface="Helvetica"/>
              <a:cs typeface="Helvetica"/>
              <a:sym typeface="Helvetica"/>
            </a:endParaRPr>
          </a:p>
          <a:p>
            <a:pPr algn="l" defTabSz="457200">
              <a:lnSpc>
                <a:spcPts val="3100"/>
              </a:lnSpc>
              <a:defRPr b="0" sz="1300">
                <a:solidFill>
                  <a:srgbClr val="546E7A"/>
                </a:solidFill>
                <a:latin typeface="Courier"/>
                <a:ea typeface="Courier"/>
                <a:cs typeface="Courier"/>
                <a:sym typeface="Courier"/>
              </a:defRPr>
            </a:pPr>
            <a:r>
              <a:t>0 &lt;= fee &lt; 50000</a:t>
            </a:r>
            <a:r>
              <a:rPr sz="1400">
                <a:solidFill>
                  <a:srgbClr val="263238"/>
                </a:solidFill>
                <a:latin typeface="Helvetica"/>
                <a:ea typeface="Helvetica"/>
                <a:cs typeface="Helvetica"/>
                <a:sym typeface="Helvetica"/>
              </a:rPr>
              <a:t>.</a:t>
            </a:r>
            <a:endParaRPr sz="1400">
              <a:solidFill>
                <a:srgbClr val="263238"/>
              </a:solidFill>
              <a:latin typeface="Helvetica"/>
              <a:ea typeface="Helvetica"/>
              <a:cs typeface="Helvetica"/>
              <a:sym typeface="Helvetica"/>
            </a:endParaRPr>
          </a:p>
          <a:p>
            <a:pPr algn="l" defTabSz="457200">
              <a:lnSpc>
                <a:spcPts val="3500"/>
              </a:lnSpc>
              <a:defRPr b="0" sz="1300">
                <a:solidFill>
                  <a:srgbClr val="263238"/>
                </a:solidFill>
                <a:latin typeface="Menlo"/>
                <a:ea typeface="Menlo"/>
                <a:cs typeface="Menlo"/>
                <a:sym typeface="Menlo"/>
              </a:defRPr>
            </a:pPr>
          </a:p>
          <a:p>
            <a:pPr algn="l" defTabSz="457200">
              <a:lnSpc>
                <a:spcPts val="3900"/>
              </a:lnSpc>
              <a:defRPr b="0" sz="1600">
                <a:solidFill>
                  <a:srgbClr val="263238"/>
                </a:solidFill>
                <a:latin typeface="Menlo"/>
                <a:ea typeface="Menlo"/>
                <a:cs typeface="Menlo"/>
                <a:sym typeface="Menlo"/>
              </a:defRPr>
            </a:pPr>
          </a:p>
        </p:txBody>
      </p:sp>
      <p:sp>
        <p:nvSpPr>
          <p:cNvPr id="168" name="class Solution(object):…"/>
          <p:cNvSpPr txBox="1"/>
          <p:nvPr/>
        </p:nvSpPr>
        <p:spPr>
          <a:xfrm>
            <a:off x="6164409" y="4608403"/>
            <a:ext cx="6173928" cy="32326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t>class Solution(object):</a:t>
            </a:r>
          </a:p>
          <a:p>
            <a:pPr algn="l">
              <a:defRPr sz="1600"/>
            </a:pPr>
            <a:r>
              <a:t>    def maxProfit(self, prices, fee):</a:t>
            </a:r>
          </a:p>
          <a:p>
            <a:pPr algn="l">
              <a:defRPr sz="1600"/>
            </a:pPr>
            <a:r>
              <a:t>        """</a:t>
            </a:r>
          </a:p>
          <a:p>
            <a:pPr algn="l">
              <a:defRPr sz="1600"/>
            </a:pPr>
            <a:r>
              <a:t>        :type prices: List[int]</a:t>
            </a:r>
          </a:p>
          <a:p>
            <a:pPr algn="l">
              <a:defRPr sz="1600"/>
            </a:pPr>
            <a:r>
              <a:t>        :type fee: int</a:t>
            </a:r>
          </a:p>
          <a:p>
            <a:pPr algn="l">
              <a:defRPr sz="1600"/>
            </a:pPr>
            <a:r>
              <a:t>        :rtype: int</a:t>
            </a:r>
          </a:p>
          <a:p>
            <a:pPr algn="l">
              <a:defRPr sz="1600"/>
            </a:pPr>
            <a:r>
              <a:t>        """</a:t>
            </a:r>
          </a:p>
          <a:p>
            <a:pPr algn="l">
              <a:defRPr sz="1600"/>
            </a:pPr>
            <a:r>
              <a:t>        buy = float('-inf')</a:t>
            </a:r>
          </a:p>
          <a:p>
            <a:pPr algn="l">
              <a:defRPr sz="1600"/>
            </a:pPr>
            <a:r>
              <a:t>        sell = 0</a:t>
            </a:r>
          </a:p>
          <a:p>
            <a:pPr algn="l">
              <a:defRPr sz="1600"/>
            </a:pPr>
            <a:r>
              <a:t>        </a:t>
            </a:r>
          </a:p>
          <a:p>
            <a:pPr algn="l">
              <a:defRPr sz="1600"/>
            </a:pPr>
            <a:r>
              <a:t>        for price in prices:</a:t>
            </a:r>
          </a:p>
          <a:p>
            <a:pPr algn="l">
              <a:defRPr sz="1600"/>
            </a:pPr>
            <a:r>
              <a:t>            buy, sell = max(buy, sell-price), max(sell, buy+price-fee)</a:t>
            </a:r>
          </a:p>
          <a:p>
            <a:pPr algn="l">
              <a:defRPr sz="1600"/>
            </a:pPr>
            <a:r>
              <a:t>        return sell</a:t>
            </a:r>
          </a:p>
        </p:txBody>
      </p:sp>
      <p:sp>
        <p:nvSpPr>
          <p:cNvPr id="169" name="Where should we deduct the fee?"/>
          <p:cNvSpPr txBox="1"/>
          <p:nvPr/>
        </p:nvSpPr>
        <p:spPr>
          <a:xfrm>
            <a:off x="6140584" y="2774905"/>
            <a:ext cx="12280680" cy="40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914400">
              <a:lnSpc>
                <a:spcPct val="115000"/>
              </a:lnSpc>
              <a:spcBef>
                <a:spcPts val="1600"/>
              </a:spcBef>
              <a:defRPr sz="2000">
                <a:solidFill>
                  <a:srgbClr val="020202"/>
                </a:solidFill>
                <a:latin typeface="Lato"/>
                <a:ea typeface="Lato"/>
                <a:cs typeface="Lato"/>
                <a:sym typeface="Lato"/>
              </a:defRPr>
            </a:lvl1pPr>
          </a:lstStyle>
          <a:p>
            <a:pPr/>
            <a:r>
              <a:t>Where should we deduct the fee?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