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12" d="100"/>
          <a:sy n="112" d="100"/>
        </p:scale>
        <p:origin x="49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AB6BC-C4D9-494F-B8AC-B953D5B42B2B}"/>
              </a:ext>
            </a:extLst>
          </p:cNvPr>
          <p:cNvSpPr>
            <a:spLocks noGrp="1"/>
          </p:cNvSpPr>
          <p:nvPr>
            <p:ph type="ctrTitle"/>
          </p:nvPr>
        </p:nvSpPr>
        <p:spPr/>
        <p:txBody>
          <a:bodyPr/>
          <a:lstStyle/>
          <a:p>
            <a:r>
              <a:rPr lang="en-US" dirty="0"/>
              <a:t>Algorithm X</a:t>
            </a:r>
          </a:p>
        </p:txBody>
      </p:sp>
      <p:sp>
        <p:nvSpPr>
          <p:cNvPr id="3" name="Subtitle 2">
            <a:extLst>
              <a:ext uri="{FF2B5EF4-FFF2-40B4-BE49-F238E27FC236}">
                <a16:creationId xmlns:a16="http://schemas.microsoft.com/office/drawing/2014/main" id="{D9DE2278-9C20-4D1C-BAF8-54BFBBCA3CBB}"/>
              </a:ext>
            </a:extLst>
          </p:cNvPr>
          <p:cNvSpPr>
            <a:spLocks noGrp="1"/>
          </p:cNvSpPr>
          <p:nvPr>
            <p:ph type="subTitle" idx="1"/>
          </p:nvPr>
        </p:nvSpPr>
        <p:spPr/>
        <p:txBody>
          <a:bodyPr/>
          <a:lstStyle/>
          <a:p>
            <a:r>
              <a:rPr lang="en-US" dirty="0"/>
              <a:t>And the Dancing Link Technique</a:t>
            </a:r>
          </a:p>
          <a:p>
            <a:endParaRPr lang="en-US" dirty="0"/>
          </a:p>
          <a:p>
            <a:r>
              <a:rPr lang="en-US" dirty="0"/>
              <a:t>By: Cody Harrison</a:t>
            </a:r>
          </a:p>
        </p:txBody>
      </p:sp>
    </p:spTree>
    <p:extLst>
      <p:ext uri="{BB962C8B-B14F-4D97-AF65-F5344CB8AC3E}">
        <p14:creationId xmlns:p14="http://schemas.microsoft.com/office/powerpoint/2010/main" val="2596628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95BD-8A1C-4896-B01A-D08B5D127DA6}"/>
              </a:ext>
            </a:extLst>
          </p:cNvPr>
          <p:cNvSpPr>
            <a:spLocks noGrp="1"/>
          </p:cNvSpPr>
          <p:nvPr>
            <p:ph type="title"/>
          </p:nvPr>
        </p:nvSpPr>
        <p:spPr/>
        <p:txBody>
          <a:bodyPr/>
          <a:lstStyle/>
          <a:p>
            <a:r>
              <a:rPr lang="en-US" dirty="0"/>
              <a:t>Algorithm X Example</a:t>
            </a:r>
          </a:p>
        </p:txBody>
      </p:sp>
      <p:sp>
        <p:nvSpPr>
          <p:cNvPr id="3" name="Content Placeholder 2">
            <a:extLst>
              <a:ext uri="{FF2B5EF4-FFF2-40B4-BE49-F238E27FC236}">
                <a16:creationId xmlns:a16="http://schemas.microsoft.com/office/drawing/2014/main" id="{415DF66B-B157-4666-8896-D7741496A5ED}"/>
              </a:ext>
            </a:extLst>
          </p:cNvPr>
          <p:cNvSpPr>
            <a:spLocks noGrp="1"/>
          </p:cNvSpPr>
          <p:nvPr>
            <p:ph idx="1"/>
          </p:nvPr>
        </p:nvSpPr>
        <p:spPr>
          <a:xfrm>
            <a:off x="1141412" y="1869897"/>
            <a:ext cx="4663487" cy="3921304"/>
          </a:xfrm>
        </p:spPr>
        <p:txBody>
          <a:bodyPr>
            <a:normAutofit fontScale="62500" lnSpcReduction="20000"/>
          </a:bodyPr>
          <a:lstStyle/>
          <a:p>
            <a:r>
              <a:rPr lang="en-US" dirty="0"/>
              <a:t>Step 1) The matrix is not empty therefore continue onto Step 2</a:t>
            </a:r>
          </a:p>
          <a:p>
            <a:r>
              <a:rPr lang="en-US" dirty="0"/>
              <a:t>Step 2) The column with the least amount of 1s is column 2 with zero 1s, therefore this branch did not yield a solution and the algorithm must backtrack to the next branch. </a:t>
            </a:r>
          </a:p>
          <a:p>
            <a:r>
              <a:rPr lang="en-US" dirty="0"/>
              <a:t>Step 3) It will restore the matrix and this time pick row B instead of row A. </a:t>
            </a:r>
          </a:p>
          <a:p>
            <a:r>
              <a:rPr lang="en-US" dirty="0"/>
              <a:t>Step 4) Row B is put into the partial solution.</a:t>
            </a:r>
          </a:p>
          <a:p>
            <a:r>
              <a:rPr lang="en-US" dirty="0"/>
              <a:t>Step 5) Row B has 1s in columns 1 and 4, therefore we must delete columns 1 and 4 and all rows that have a 1 in the same columns as Row B (A, B, C) </a:t>
            </a:r>
          </a:p>
          <a:p>
            <a:r>
              <a:rPr lang="en-US" dirty="0"/>
              <a:t>Step 6) Repeat the algorithm on the reduced matrix.</a:t>
            </a:r>
          </a:p>
        </p:txBody>
      </p:sp>
      <p:pic>
        <p:nvPicPr>
          <p:cNvPr id="4" name="Picture 3">
            <a:extLst>
              <a:ext uri="{FF2B5EF4-FFF2-40B4-BE49-F238E27FC236}">
                <a16:creationId xmlns:a16="http://schemas.microsoft.com/office/drawing/2014/main" id="{0A252F74-4755-4A19-ABFC-492AA7F31433}"/>
              </a:ext>
            </a:extLst>
          </p:cNvPr>
          <p:cNvPicPr>
            <a:picLocks noChangeAspect="1"/>
          </p:cNvPicPr>
          <p:nvPr/>
        </p:nvPicPr>
        <p:blipFill>
          <a:blip r:embed="rId2"/>
          <a:stretch>
            <a:fillRect/>
          </a:stretch>
        </p:blipFill>
        <p:spPr>
          <a:xfrm>
            <a:off x="7900826" y="870609"/>
            <a:ext cx="2726946" cy="1998576"/>
          </a:xfrm>
          <a:prstGeom prst="rect">
            <a:avLst/>
          </a:prstGeom>
        </p:spPr>
      </p:pic>
      <p:pic>
        <p:nvPicPr>
          <p:cNvPr id="5" name="Picture 4">
            <a:extLst>
              <a:ext uri="{FF2B5EF4-FFF2-40B4-BE49-F238E27FC236}">
                <a16:creationId xmlns:a16="http://schemas.microsoft.com/office/drawing/2014/main" id="{C9FE7388-96C7-4E3D-BB76-923916B17E60}"/>
              </a:ext>
            </a:extLst>
          </p:cNvPr>
          <p:cNvPicPr>
            <a:picLocks noChangeAspect="1"/>
          </p:cNvPicPr>
          <p:nvPr/>
        </p:nvPicPr>
        <p:blipFill>
          <a:blip r:embed="rId3"/>
          <a:stretch>
            <a:fillRect/>
          </a:stretch>
        </p:blipFill>
        <p:spPr>
          <a:xfrm>
            <a:off x="6800660" y="4717248"/>
            <a:ext cx="1816765" cy="786452"/>
          </a:xfrm>
          <a:prstGeom prst="rect">
            <a:avLst/>
          </a:prstGeom>
        </p:spPr>
      </p:pic>
      <p:pic>
        <p:nvPicPr>
          <p:cNvPr id="6" name="Picture 5">
            <a:extLst>
              <a:ext uri="{FF2B5EF4-FFF2-40B4-BE49-F238E27FC236}">
                <a16:creationId xmlns:a16="http://schemas.microsoft.com/office/drawing/2014/main" id="{7C1A48EB-EDCD-4394-AFC0-C8BB792C3979}"/>
              </a:ext>
            </a:extLst>
          </p:cNvPr>
          <p:cNvPicPr>
            <a:picLocks noChangeAspect="1"/>
          </p:cNvPicPr>
          <p:nvPr/>
        </p:nvPicPr>
        <p:blipFill>
          <a:blip r:embed="rId4"/>
          <a:stretch>
            <a:fillRect/>
          </a:stretch>
        </p:blipFill>
        <p:spPr>
          <a:xfrm>
            <a:off x="10080705" y="4509966"/>
            <a:ext cx="1359526" cy="1201016"/>
          </a:xfrm>
          <a:prstGeom prst="rect">
            <a:avLst/>
          </a:prstGeom>
        </p:spPr>
      </p:pic>
      <p:cxnSp>
        <p:nvCxnSpPr>
          <p:cNvPr id="8" name="Straight Arrow Connector 7">
            <a:extLst>
              <a:ext uri="{FF2B5EF4-FFF2-40B4-BE49-F238E27FC236}">
                <a16:creationId xmlns:a16="http://schemas.microsoft.com/office/drawing/2014/main" id="{1F9C8942-8068-417D-B9B1-115D8C4713E4}"/>
              </a:ext>
            </a:extLst>
          </p:cNvPr>
          <p:cNvCxnSpPr/>
          <p:nvPr/>
        </p:nvCxnSpPr>
        <p:spPr>
          <a:xfrm flipH="1">
            <a:off x="7900826" y="3041151"/>
            <a:ext cx="821934" cy="1458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34F71A5-184E-4817-BAA8-A8711B112F2E}"/>
              </a:ext>
            </a:extLst>
          </p:cNvPr>
          <p:cNvCxnSpPr/>
          <p:nvPr/>
        </p:nvCxnSpPr>
        <p:spPr>
          <a:xfrm>
            <a:off x="9719353" y="3063751"/>
            <a:ext cx="1041115" cy="132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1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DACA-DABA-4106-8161-BEB136CFB884}"/>
              </a:ext>
            </a:extLst>
          </p:cNvPr>
          <p:cNvSpPr>
            <a:spLocks noGrp="1"/>
          </p:cNvSpPr>
          <p:nvPr>
            <p:ph type="title"/>
          </p:nvPr>
        </p:nvSpPr>
        <p:spPr/>
        <p:txBody>
          <a:bodyPr/>
          <a:lstStyle/>
          <a:p>
            <a:r>
              <a:rPr lang="en-US" dirty="0"/>
              <a:t>Algorithm X Example</a:t>
            </a:r>
          </a:p>
        </p:txBody>
      </p:sp>
      <p:sp>
        <p:nvSpPr>
          <p:cNvPr id="3" name="Content Placeholder 2">
            <a:extLst>
              <a:ext uri="{FF2B5EF4-FFF2-40B4-BE49-F238E27FC236}">
                <a16:creationId xmlns:a16="http://schemas.microsoft.com/office/drawing/2014/main" id="{980FD9D4-9F24-49A5-ADF4-A9ECAD2CE055}"/>
              </a:ext>
            </a:extLst>
          </p:cNvPr>
          <p:cNvSpPr>
            <a:spLocks noGrp="1"/>
          </p:cNvSpPr>
          <p:nvPr>
            <p:ph idx="1"/>
          </p:nvPr>
        </p:nvSpPr>
        <p:spPr>
          <a:xfrm>
            <a:off x="1141412" y="1664413"/>
            <a:ext cx="4663487" cy="4479533"/>
          </a:xfrm>
        </p:spPr>
        <p:txBody>
          <a:bodyPr>
            <a:normAutofit fontScale="70000" lnSpcReduction="20000"/>
          </a:bodyPr>
          <a:lstStyle/>
          <a:p>
            <a:r>
              <a:rPr lang="en-US" dirty="0"/>
              <a:t>Step 1) The matrix is not empty therefore continue onto Step 2.</a:t>
            </a:r>
          </a:p>
          <a:p>
            <a:r>
              <a:rPr lang="en-US" dirty="0"/>
              <a:t>Step 2) The column with the least amount of 1s is column 5.</a:t>
            </a:r>
          </a:p>
          <a:p>
            <a:r>
              <a:rPr lang="en-US" dirty="0"/>
              <a:t>Step 3) Row D has a 1 in column 5 and is therefore chosen.</a:t>
            </a:r>
          </a:p>
          <a:p>
            <a:r>
              <a:rPr lang="en-US" dirty="0"/>
              <a:t>Step 4) Row D is added to the partial solution.</a:t>
            </a:r>
          </a:p>
          <a:p>
            <a:r>
              <a:rPr lang="en-US" dirty="0"/>
              <a:t>Step 5) Row D has 1s in columns 3, 5, and 6, therefore we must delete columns 3, 5, and 6 and all rows that have a 1 in the same columns as Row D (D, E) </a:t>
            </a:r>
          </a:p>
          <a:p>
            <a:r>
              <a:rPr lang="en-US" dirty="0"/>
              <a:t>Step 6) Repeat the algorithm on the reduced matrix</a:t>
            </a:r>
          </a:p>
        </p:txBody>
      </p:sp>
      <p:pic>
        <p:nvPicPr>
          <p:cNvPr id="4" name="Picture 3">
            <a:extLst>
              <a:ext uri="{FF2B5EF4-FFF2-40B4-BE49-F238E27FC236}">
                <a16:creationId xmlns:a16="http://schemas.microsoft.com/office/drawing/2014/main" id="{BE06460B-B944-4ECC-8C03-226FE5D5EC4D}"/>
              </a:ext>
            </a:extLst>
          </p:cNvPr>
          <p:cNvPicPr>
            <a:picLocks noChangeAspect="1"/>
          </p:cNvPicPr>
          <p:nvPr/>
        </p:nvPicPr>
        <p:blipFill>
          <a:blip r:embed="rId2"/>
          <a:stretch>
            <a:fillRect/>
          </a:stretch>
        </p:blipFill>
        <p:spPr>
          <a:xfrm>
            <a:off x="7761013" y="386868"/>
            <a:ext cx="2786539" cy="1941870"/>
          </a:xfrm>
          <a:prstGeom prst="rect">
            <a:avLst/>
          </a:prstGeom>
        </p:spPr>
      </p:pic>
      <p:pic>
        <p:nvPicPr>
          <p:cNvPr id="5" name="Picture 4">
            <a:extLst>
              <a:ext uri="{FF2B5EF4-FFF2-40B4-BE49-F238E27FC236}">
                <a16:creationId xmlns:a16="http://schemas.microsoft.com/office/drawing/2014/main" id="{938965F2-B026-488B-BD75-66B766E6E92C}"/>
              </a:ext>
            </a:extLst>
          </p:cNvPr>
          <p:cNvPicPr>
            <a:picLocks noChangeAspect="1"/>
          </p:cNvPicPr>
          <p:nvPr/>
        </p:nvPicPr>
        <p:blipFill>
          <a:blip r:embed="rId3"/>
          <a:stretch>
            <a:fillRect/>
          </a:stretch>
        </p:blipFill>
        <p:spPr>
          <a:xfrm>
            <a:off x="6094412" y="3811864"/>
            <a:ext cx="2442803" cy="1316481"/>
          </a:xfrm>
          <a:prstGeom prst="rect">
            <a:avLst/>
          </a:prstGeom>
        </p:spPr>
      </p:pic>
      <p:pic>
        <p:nvPicPr>
          <p:cNvPr id="7" name="Picture 6">
            <a:extLst>
              <a:ext uri="{FF2B5EF4-FFF2-40B4-BE49-F238E27FC236}">
                <a16:creationId xmlns:a16="http://schemas.microsoft.com/office/drawing/2014/main" id="{E5D3FF00-5A6B-43D9-AAA3-417ED30500E7}"/>
              </a:ext>
            </a:extLst>
          </p:cNvPr>
          <p:cNvPicPr>
            <a:picLocks noChangeAspect="1"/>
          </p:cNvPicPr>
          <p:nvPr/>
        </p:nvPicPr>
        <p:blipFill>
          <a:blip r:embed="rId4"/>
          <a:stretch>
            <a:fillRect/>
          </a:stretch>
        </p:blipFill>
        <p:spPr>
          <a:xfrm>
            <a:off x="9906783" y="3824589"/>
            <a:ext cx="1592275" cy="1291033"/>
          </a:xfrm>
          <a:prstGeom prst="rect">
            <a:avLst/>
          </a:prstGeom>
        </p:spPr>
      </p:pic>
      <p:cxnSp>
        <p:nvCxnSpPr>
          <p:cNvPr id="9" name="Straight Arrow Connector 8">
            <a:extLst>
              <a:ext uri="{FF2B5EF4-FFF2-40B4-BE49-F238E27FC236}">
                <a16:creationId xmlns:a16="http://schemas.microsoft.com/office/drawing/2014/main" id="{F8BA8AE8-11B1-40BD-9C84-BF9100B59BB8}"/>
              </a:ext>
            </a:extLst>
          </p:cNvPr>
          <p:cNvCxnSpPr/>
          <p:nvPr/>
        </p:nvCxnSpPr>
        <p:spPr>
          <a:xfrm flipH="1">
            <a:off x="7592602" y="2534248"/>
            <a:ext cx="1109609" cy="1159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7DDEFBE-D0EE-479D-B9E8-B9B2B931BD8C}"/>
              </a:ext>
            </a:extLst>
          </p:cNvPr>
          <p:cNvCxnSpPr>
            <a:cxnSpLocks/>
          </p:cNvCxnSpPr>
          <p:nvPr/>
        </p:nvCxnSpPr>
        <p:spPr>
          <a:xfrm>
            <a:off x="9524144" y="2534248"/>
            <a:ext cx="1023408" cy="1159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187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5349-CC43-4688-8764-12EDDE3EDC32}"/>
              </a:ext>
            </a:extLst>
          </p:cNvPr>
          <p:cNvSpPr>
            <a:spLocks noGrp="1"/>
          </p:cNvSpPr>
          <p:nvPr>
            <p:ph type="title"/>
          </p:nvPr>
        </p:nvSpPr>
        <p:spPr/>
        <p:txBody>
          <a:bodyPr/>
          <a:lstStyle/>
          <a:p>
            <a:r>
              <a:rPr lang="en-US" dirty="0"/>
              <a:t>Algorithm X Example</a:t>
            </a:r>
          </a:p>
        </p:txBody>
      </p:sp>
      <p:sp>
        <p:nvSpPr>
          <p:cNvPr id="3" name="Content Placeholder 2">
            <a:extLst>
              <a:ext uri="{FF2B5EF4-FFF2-40B4-BE49-F238E27FC236}">
                <a16:creationId xmlns:a16="http://schemas.microsoft.com/office/drawing/2014/main" id="{4C25A1F3-E892-409B-B266-B3D03A9DE74C}"/>
              </a:ext>
            </a:extLst>
          </p:cNvPr>
          <p:cNvSpPr>
            <a:spLocks noGrp="1"/>
          </p:cNvSpPr>
          <p:nvPr>
            <p:ph idx="1"/>
          </p:nvPr>
        </p:nvSpPr>
        <p:spPr>
          <a:xfrm>
            <a:off x="1141412" y="1746607"/>
            <a:ext cx="4632664" cy="4304872"/>
          </a:xfrm>
        </p:spPr>
        <p:txBody>
          <a:bodyPr>
            <a:normAutofit fontScale="70000" lnSpcReduction="20000"/>
          </a:bodyPr>
          <a:lstStyle/>
          <a:p>
            <a:r>
              <a:rPr lang="en-US" dirty="0"/>
              <a:t>Step 1) The matrix is not empty therefore continue onto Step 2.</a:t>
            </a:r>
          </a:p>
          <a:p>
            <a:r>
              <a:rPr lang="en-US" dirty="0"/>
              <a:t>Step 2) The column with the first least amount of 1s is column 2.</a:t>
            </a:r>
          </a:p>
          <a:p>
            <a:r>
              <a:rPr lang="en-US" dirty="0"/>
              <a:t>Step 3) Row F has a 1 in column 2 and is therefore chosen.</a:t>
            </a:r>
          </a:p>
          <a:p>
            <a:r>
              <a:rPr lang="en-US" dirty="0"/>
              <a:t>Step 4) Row F is added to the partial solution.</a:t>
            </a:r>
          </a:p>
          <a:p>
            <a:r>
              <a:rPr lang="en-US" dirty="0"/>
              <a:t>Step 5) Row F has a 1s in columns 2 and 7, therefore we must delete columns 2 and 7 and all rows that have a one in the same column as Row F (Figure 5.5)</a:t>
            </a:r>
          </a:p>
          <a:p>
            <a:r>
              <a:rPr lang="en-US" dirty="0"/>
              <a:t>Step 6) Repeat the algorithm on the reduced matrix.</a:t>
            </a:r>
          </a:p>
          <a:p>
            <a:endParaRPr lang="en-US" dirty="0"/>
          </a:p>
        </p:txBody>
      </p:sp>
      <p:pic>
        <p:nvPicPr>
          <p:cNvPr id="4" name="Picture 3">
            <a:extLst>
              <a:ext uri="{FF2B5EF4-FFF2-40B4-BE49-F238E27FC236}">
                <a16:creationId xmlns:a16="http://schemas.microsoft.com/office/drawing/2014/main" id="{AEF0D6C2-327A-4C7B-A227-1CE4A9F93999}"/>
              </a:ext>
            </a:extLst>
          </p:cNvPr>
          <p:cNvPicPr>
            <a:picLocks noChangeAspect="1"/>
          </p:cNvPicPr>
          <p:nvPr/>
        </p:nvPicPr>
        <p:blipFill>
          <a:blip r:embed="rId2"/>
          <a:stretch>
            <a:fillRect/>
          </a:stretch>
        </p:blipFill>
        <p:spPr>
          <a:xfrm>
            <a:off x="8494944" y="618518"/>
            <a:ext cx="1304959" cy="1361001"/>
          </a:xfrm>
          <a:prstGeom prst="rect">
            <a:avLst/>
          </a:prstGeom>
        </p:spPr>
      </p:pic>
      <p:pic>
        <p:nvPicPr>
          <p:cNvPr id="5" name="Picture 4">
            <a:extLst>
              <a:ext uri="{FF2B5EF4-FFF2-40B4-BE49-F238E27FC236}">
                <a16:creationId xmlns:a16="http://schemas.microsoft.com/office/drawing/2014/main" id="{2228FBCD-CE5B-4D18-AD47-C9A1AA979B77}"/>
              </a:ext>
            </a:extLst>
          </p:cNvPr>
          <p:cNvPicPr>
            <a:picLocks noChangeAspect="1"/>
          </p:cNvPicPr>
          <p:nvPr/>
        </p:nvPicPr>
        <p:blipFill>
          <a:blip r:embed="rId3"/>
          <a:stretch>
            <a:fillRect/>
          </a:stretch>
        </p:blipFill>
        <p:spPr>
          <a:xfrm>
            <a:off x="7550022" y="3755422"/>
            <a:ext cx="3194803" cy="2010981"/>
          </a:xfrm>
          <a:prstGeom prst="rect">
            <a:avLst/>
          </a:prstGeom>
        </p:spPr>
      </p:pic>
      <p:cxnSp>
        <p:nvCxnSpPr>
          <p:cNvPr id="7" name="Straight Arrow Connector 6">
            <a:extLst>
              <a:ext uri="{FF2B5EF4-FFF2-40B4-BE49-F238E27FC236}">
                <a16:creationId xmlns:a16="http://schemas.microsoft.com/office/drawing/2014/main" id="{37B105C0-D1C3-4B95-B727-3AD0A72D78D5}"/>
              </a:ext>
            </a:extLst>
          </p:cNvPr>
          <p:cNvCxnSpPr>
            <a:cxnSpLocks/>
          </p:cNvCxnSpPr>
          <p:nvPr/>
        </p:nvCxnSpPr>
        <p:spPr>
          <a:xfrm>
            <a:off x="9147424" y="2097088"/>
            <a:ext cx="0" cy="1331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843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D8D8-CE8B-43AD-B418-9BCAE10A3D2C}"/>
              </a:ext>
            </a:extLst>
          </p:cNvPr>
          <p:cNvSpPr>
            <a:spLocks noGrp="1"/>
          </p:cNvSpPr>
          <p:nvPr>
            <p:ph type="title"/>
          </p:nvPr>
        </p:nvSpPr>
        <p:spPr/>
        <p:txBody>
          <a:bodyPr/>
          <a:lstStyle/>
          <a:p>
            <a:r>
              <a:rPr lang="en-US" dirty="0"/>
              <a:t>Algorithm X Example</a:t>
            </a:r>
          </a:p>
        </p:txBody>
      </p:sp>
      <p:sp>
        <p:nvSpPr>
          <p:cNvPr id="3" name="Content Placeholder 2">
            <a:extLst>
              <a:ext uri="{FF2B5EF4-FFF2-40B4-BE49-F238E27FC236}">
                <a16:creationId xmlns:a16="http://schemas.microsoft.com/office/drawing/2014/main" id="{EECF53D1-FD8A-4483-9280-68C7ABF8C2C8}"/>
              </a:ext>
            </a:extLst>
          </p:cNvPr>
          <p:cNvSpPr>
            <a:spLocks noGrp="1"/>
          </p:cNvSpPr>
          <p:nvPr>
            <p:ph idx="1"/>
          </p:nvPr>
        </p:nvSpPr>
        <p:spPr/>
        <p:txBody>
          <a:bodyPr/>
          <a:lstStyle/>
          <a:p>
            <a:r>
              <a:rPr lang="en-US" dirty="0"/>
              <a:t>Step 1) The matrix is empty therefore the algorithm terminates successfully, and the partial solution is the solution. Every column has one and exactly one 1 in it, therefore {B, D, F} is our exact cover. </a:t>
            </a:r>
          </a:p>
          <a:p>
            <a:r>
              <a:rPr lang="en-US" dirty="0"/>
              <a:t>This is how Algorithm X solves the exact cover problem, however to do so there is a need for backtracking in case the first branch in the search tree does not yield a result. This is where the DLX technique shines. </a:t>
            </a:r>
          </a:p>
        </p:txBody>
      </p:sp>
    </p:spTree>
    <p:extLst>
      <p:ext uri="{BB962C8B-B14F-4D97-AF65-F5344CB8AC3E}">
        <p14:creationId xmlns:p14="http://schemas.microsoft.com/office/powerpoint/2010/main" val="327536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8BCE-7EE7-46F9-9535-E6FB253F11B7}"/>
              </a:ext>
            </a:extLst>
          </p:cNvPr>
          <p:cNvSpPr>
            <a:spLocks noGrp="1"/>
          </p:cNvSpPr>
          <p:nvPr>
            <p:ph type="title"/>
          </p:nvPr>
        </p:nvSpPr>
        <p:spPr/>
        <p:txBody>
          <a:bodyPr/>
          <a:lstStyle/>
          <a:p>
            <a:r>
              <a:rPr lang="en-US" dirty="0"/>
              <a:t>Dancing Links (DLX)</a:t>
            </a:r>
          </a:p>
        </p:txBody>
      </p:sp>
      <p:sp>
        <p:nvSpPr>
          <p:cNvPr id="3" name="Content Placeholder 2">
            <a:extLst>
              <a:ext uri="{FF2B5EF4-FFF2-40B4-BE49-F238E27FC236}">
                <a16:creationId xmlns:a16="http://schemas.microsoft.com/office/drawing/2014/main" id="{689335E2-4881-4B93-B03E-DE9B69C11A2F}"/>
              </a:ext>
            </a:extLst>
          </p:cNvPr>
          <p:cNvSpPr>
            <a:spLocks noGrp="1"/>
          </p:cNvSpPr>
          <p:nvPr>
            <p:ph idx="1"/>
          </p:nvPr>
        </p:nvSpPr>
        <p:spPr>
          <a:xfrm>
            <a:off x="1141412" y="1767016"/>
            <a:ext cx="4728047" cy="4683211"/>
          </a:xfrm>
        </p:spPr>
        <p:txBody>
          <a:bodyPr>
            <a:normAutofit/>
          </a:bodyPr>
          <a:lstStyle/>
          <a:p>
            <a:r>
              <a:rPr lang="en-US" dirty="0"/>
              <a:t>Given a binary matrix DLX represents the ones as data objects with fields L[x], R[x], U[x], D[x], and C[x]. These fields allow the node to point to adjacent nodes left, right, above, below, and the header column. Each row and column in the matrix will be a circular doubly linked list of nodes. </a:t>
            </a:r>
          </a:p>
        </p:txBody>
      </p:sp>
      <p:pic>
        <p:nvPicPr>
          <p:cNvPr id="4" name="Picture 3">
            <a:extLst>
              <a:ext uri="{FF2B5EF4-FFF2-40B4-BE49-F238E27FC236}">
                <a16:creationId xmlns:a16="http://schemas.microsoft.com/office/drawing/2014/main" id="{0D14B736-6AB4-4BE1-9463-33B432181CBE}"/>
              </a:ext>
            </a:extLst>
          </p:cNvPr>
          <p:cNvPicPr>
            <a:picLocks noChangeAspect="1"/>
          </p:cNvPicPr>
          <p:nvPr/>
        </p:nvPicPr>
        <p:blipFill>
          <a:blip r:embed="rId2"/>
          <a:stretch>
            <a:fillRect/>
          </a:stretch>
        </p:blipFill>
        <p:spPr>
          <a:xfrm>
            <a:off x="6789762" y="505165"/>
            <a:ext cx="2298391" cy="2040326"/>
          </a:xfrm>
          <a:prstGeom prst="rect">
            <a:avLst/>
          </a:prstGeom>
        </p:spPr>
      </p:pic>
      <p:pic>
        <p:nvPicPr>
          <p:cNvPr id="5" name="Picture 4">
            <a:extLst>
              <a:ext uri="{FF2B5EF4-FFF2-40B4-BE49-F238E27FC236}">
                <a16:creationId xmlns:a16="http://schemas.microsoft.com/office/drawing/2014/main" id="{ED0A86AD-3D23-4FC1-A15E-7A8254EFB502}"/>
              </a:ext>
            </a:extLst>
          </p:cNvPr>
          <p:cNvPicPr>
            <a:picLocks noChangeAspect="1"/>
          </p:cNvPicPr>
          <p:nvPr/>
        </p:nvPicPr>
        <p:blipFill>
          <a:blip r:embed="rId3"/>
          <a:stretch>
            <a:fillRect/>
          </a:stretch>
        </p:blipFill>
        <p:spPr>
          <a:xfrm>
            <a:off x="6789762" y="3651345"/>
            <a:ext cx="2298391" cy="2219136"/>
          </a:xfrm>
          <a:prstGeom prst="rect">
            <a:avLst/>
          </a:prstGeom>
        </p:spPr>
      </p:pic>
    </p:spTree>
    <p:extLst>
      <p:ext uri="{BB962C8B-B14F-4D97-AF65-F5344CB8AC3E}">
        <p14:creationId xmlns:p14="http://schemas.microsoft.com/office/powerpoint/2010/main" val="3513305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104C-B672-4603-B505-D071E84C15A9}"/>
              </a:ext>
            </a:extLst>
          </p:cNvPr>
          <p:cNvSpPr>
            <a:spLocks noGrp="1"/>
          </p:cNvSpPr>
          <p:nvPr>
            <p:ph type="title"/>
          </p:nvPr>
        </p:nvSpPr>
        <p:spPr/>
        <p:txBody>
          <a:bodyPr/>
          <a:lstStyle/>
          <a:p>
            <a:r>
              <a:rPr lang="en-US" dirty="0"/>
              <a:t>Dancing Links (DLX)</a:t>
            </a:r>
          </a:p>
        </p:txBody>
      </p:sp>
      <p:sp>
        <p:nvSpPr>
          <p:cNvPr id="3" name="Content Placeholder 2">
            <a:extLst>
              <a:ext uri="{FF2B5EF4-FFF2-40B4-BE49-F238E27FC236}">
                <a16:creationId xmlns:a16="http://schemas.microsoft.com/office/drawing/2014/main" id="{1018CA62-D4C6-43B7-BE9A-73C31794CDFA}"/>
              </a:ext>
            </a:extLst>
          </p:cNvPr>
          <p:cNvSpPr>
            <a:spLocks noGrp="1"/>
          </p:cNvSpPr>
          <p:nvPr>
            <p:ph idx="1"/>
          </p:nvPr>
        </p:nvSpPr>
        <p:spPr>
          <a:xfrm>
            <a:off x="1141413" y="2097088"/>
            <a:ext cx="6393244" cy="3694113"/>
          </a:xfrm>
        </p:spPr>
        <p:txBody>
          <a:bodyPr>
            <a:normAutofit fontScale="85000" lnSpcReduction="10000"/>
          </a:bodyPr>
          <a:lstStyle/>
          <a:p>
            <a:r>
              <a:rPr lang="en-US" dirty="0"/>
              <a:t>Two operations called covering and uncovering</a:t>
            </a:r>
          </a:p>
          <a:p>
            <a:r>
              <a:rPr lang="en-US" dirty="0"/>
              <a:t>Let x point to an element of a doubly linked list and B and D be data objects to the left and right respectively, then to remove the column x is in: </a:t>
            </a:r>
            <a:r>
              <a:rPr lang="en-US" dirty="0" err="1"/>
              <a:t>x.left.right</a:t>
            </a:r>
            <a:r>
              <a:rPr lang="en-US" dirty="0"/>
              <a:t> = </a:t>
            </a:r>
            <a:r>
              <a:rPr lang="en-US" dirty="0" err="1"/>
              <a:t>x.right</a:t>
            </a:r>
            <a:r>
              <a:rPr lang="en-US" dirty="0"/>
              <a:t> which, sets the right pointer of B to D, and </a:t>
            </a:r>
            <a:r>
              <a:rPr lang="en-US" dirty="0" err="1"/>
              <a:t>x.right.left</a:t>
            </a:r>
            <a:r>
              <a:rPr lang="en-US" dirty="0"/>
              <a:t> = </a:t>
            </a:r>
            <a:r>
              <a:rPr lang="en-US" dirty="0" err="1"/>
              <a:t>x.left</a:t>
            </a:r>
            <a:r>
              <a:rPr lang="en-US" dirty="0"/>
              <a:t>, which sets the left pointer of D to B. This process unlinks x from it left and right neighbors creating a skip in the link from B to D. Similarly, to remove a row x is in: </a:t>
            </a:r>
            <a:r>
              <a:rPr lang="en-US" dirty="0" err="1"/>
              <a:t>x.up.down</a:t>
            </a:r>
            <a:r>
              <a:rPr lang="en-US" dirty="0"/>
              <a:t> = </a:t>
            </a:r>
            <a:r>
              <a:rPr lang="en-US" dirty="0" err="1"/>
              <a:t>x.down</a:t>
            </a:r>
            <a:r>
              <a:rPr lang="en-US" dirty="0"/>
              <a:t> and </a:t>
            </a:r>
            <a:r>
              <a:rPr lang="en-US" dirty="0" err="1"/>
              <a:t>x.down.up</a:t>
            </a:r>
            <a:r>
              <a:rPr lang="en-US" dirty="0"/>
              <a:t> = </a:t>
            </a:r>
            <a:r>
              <a:rPr lang="en-US" dirty="0" err="1"/>
              <a:t>x.up</a:t>
            </a:r>
            <a:r>
              <a:rPr lang="en-US" dirty="0"/>
              <a:t>. This will unlink element x from its neighbors above and below. </a:t>
            </a:r>
          </a:p>
          <a:p>
            <a:endParaRPr lang="en-US" dirty="0"/>
          </a:p>
        </p:txBody>
      </p:sp>
      <p:pic>
        <p:nvPicPr>
          <p:cNvPr id="4" name="Picture 3">
            <a:extLst>
              <a:ext uri="{FF2B5EF4-FFF2-40B4-BE49-F238E27FC236}">
                <a16:creationId xmlns:a16="http://schemas.microsoft.com/office/drawing/2014/main" id="{4F78687C-F21C-45CB-984B-A480C873D6D4}"/>
              </a:ext>
            </a:extLst>
          </p:cNvPr>
          <p:cNvPicPr>
            <a:picLocks noChangeAspect="1"/>
          </p:cNvPicPr>
          <p:nvPr/>
        </p:nvPicPr>
        <p:blipFill>
          <a:blip r:embed="rId2"/>
          <a:stretch>
            <a:fillRect/>
          </a:stretch>
        </p:blipFill>
        <p:spPr>
          <a:xfrm>
            <a:off x="8334880" y="852896"/>
            <a:ext cx="2387402" cy="567096"/>
          </a:xfrm>
          <a:prstGeom prst="rect">
            <a:avLst/>
          </a:prstGeom>
        </p:spPr>
      </p:pic>
      <p:pic>
        <p:nvPicPr>
          <p:cNvPr id="5" name="Picture 4">
            <a:extLst>
              <a:ext uri="{FF2B5EF4-FFF2-40B4-BE49-F238E27FC236}">
                <a16:creationId xmlns:a16="http://schemas.microsoft.com/office/drawing/2014/main" id="{1C7720F9-734A-490A-9A2F-9948A9E33232}"/>
              </a:ext>
            </a:extLst>
          </p:cNvPr>
          <p:cNvPicPr>
            <a:picLocks noChangeAspect="1"/>
          </p:cNvPicPr>
          <p:nvPr/>
        </p:nvPicPr>
        <p:blipFill>
          <a:blip r:embed="rId3"/>
          <a:stretch>
            <a:fillRect/>
          </a:stretch>
        </p:blipFill>
        <p:spPr>
          <a:xfrm>
            <a:off x="8334879" y="1669823"/>
            <a:ext cx="2387403" cy="871805"/>
          </a:xfrm>
          <a:prstGeom prst="rect">
            <a:avLst/>
          </a:prstGeom>
        </p:spPr>
      </p:pic>
      <p:pic>
        <p:nvPicPr>
          <p:cNvPr id="6" name="Picture 5">
            <a:extLst>
              <a:ext uri="{FF2B5EF4-FFF2-40B4-BE49-F238E27FC236}">
                <a16:creationId xmlns:a16="http://schemas.microsoft.com/office/drawing/2014/main" id="{48850DCC-9D44-4CE5-887C-FEB027806B58}"/>
              </a:ext>
            </a:extLst>
          </p:cNvPr>
          <p:cNvPicPr>
            <a:picLocks noChangeAspect="1"/>
          </p:cNvPicPr>
          <p:nvPr/>
        </p:nvPicPr>
        <p:blipFill>
          <a:blip r:embed="rId4"/>
          <a:stretch>
            <a:fillRect/>
          </a:stretch>
        </p:blipFill>
        <p:spPr>
          <a:xfrm>
            <a:off x="8334878" y="2791458"/>
            <a:ext cx="2387403" cy="849635"/>
          </a:xfrm>
          <a:prstGeom prst="rect">
            <a:avLst/>
          </a:prstGeom>
        </p:spPr>
      </p:pic>
      <p:pic>
        <p:nvPicPr>
          <p:cNvPr id="7" name="Picture 6">
            <a:extLst>
              <a:ext uri="{FF2B5EF4-FFF2-40B4-BE49-F238E27FC236}">
                <a16:creationId xmlns:a16="http://schemas.microsoft.com/office/drawing/2014/main" id="{10ECB556-3D1B-4008-98F4-91F3ACA08EBC}"/>
              </a:ext>
            </a:extLst>
          </p:cNvPr>
          <p:cNvPicPr>
            <a:picLocks noChangeAspect="1"/>
          </p:cNvPicPr>
          <p:nvPr/>
        </p:nvPicPr>
        <p:blipFill>
          <a:blip r:embed="rId5"/>
          <a:stretch>
            <a:fillRect/>
          </a:stretch>
        </p:blipFill>
        <p:spPr>
          <a:xfrm>
            <a:off x="8334877" y="3890923"/>
            <a:ext cx="2387403" cy="888645"/>
          </a:xfrm>
          <a:prstGeom prst="rect">
            <a:avLst/>
          </a:prstGeom>
        </p:spPr>
      </p:pic>
      <p:pic>
        <p:nvPicPr>
          <p:cNvPr id="8" name="Picture 7">
            <a:extLst>
              <a:ext uri="{FF2B5EF4-FFF2-40B4-BE49-F238E27FC236}">
                <a16:creationId xmlns:a16="http://schemas.microsoft.com/office/drawing/2014/main" id="{C6B16934-35B1-4250-8001-C8380DFD5C17}"/>
              </a:ext>
            </a:extLst>
          </p:cNvPr>
          <p:cNvPicPr>
            <a:picLocks noChangeAspect="1"/>
          </p:cNvPicPr>
          <p:nvPr/>
        </p:nvPicPr>
        <p:blipFill>
          <a:blip r:embed="rId6"/>
          <a:stretch>
            <a:fillRect/>
          </a:stretch>
        </p:blipFill>
        <p:spPr>
          <a:xfrm>
            <a:off x="8334877" y="5029398"/>
            <a:ext cx="2402032" cy="871804"/>
          </a:xfrm>
          <a:prstGeom prst="rect">
            <a:avLst/>
          </a:prstGeom>
        </p:spPr>
      </p:pic>
    </p:spTree>
    <p:extLst>
      <p:ext uri="{BB962C8B-B14F-4D97-AF65-F5344CB8AC3E}">
        <p14:creationId xmlns:p14="http://schemas.microsoft.com/office/powerpoint/2010/main" val="2193739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1E72-1BA2-420F-BD9A-D4ED08114757}"/>
              </a:ext>
            </a:extLst>
          </p:cNvPr>
          <p:cNvSpPr>
            <a:spLocks noGrp="1"/>
          </p:cNvSpPr>
          <p:nvPr>
            <p:ph type="title"/>
          </p:nvPr>
        </p:nvSpPr>
        <p:spPr/>
        <p:txBody>
          <a:bodyPr/>
          <a:lstStyle/>
          <a:p>
            <a:r>
              <a:rPr lang="en-US" dirty="0"/>
              <a:t>Dancing Links (DLX)</a:t>
            </a:r>
          </a:p>
        </p:txBody>
      </p:sp>
      <p:sp>
        <p:nvSpPr>
          <p:cNvPr id="3" name="Content Placeholder 2">
            <a:extLst>
              <a:ext uri="{FF2B5EF4-FFF2-40B4-BE49-F238E27FC236}">
                <a16:creationId xmlns:a16="http://schemas.microsoft.com/office/drawing/2014/main" id="{88D1EEAD-98AA-4BE4-9707-5E9B8AE3B234}"/>
              </a:ext>
            </a:extLst>
          </p:cNvPr>
          <p:cNvSpPr>
            <a:spLocks noGrp="1"/>
          </p:cNvSpPr>
          <p:nvPr>
            <p:ph idx="1"/>
          </p:nvPr>
        </p:nvSpPr>
        <p:spPr>
          <a:xfrm>
            <a:off x="1141413" y="1888620"/>
            <a:ext cx="4285166" cy="4350861"/>
          </a:xfrm>
        </p:spPr>
        <p:txBody>
          <a:bodyPr>
            <a:normAutofit fontScale="70000" lnSpcReduction="20000"/>
          </a:bodyPr>
          <a:lstStyle/>
          <a:p>
            <a:r>
              <a:rPr lang="en-US" dirty="0"/>
              <a:t>Let x point to an element of a doubly linked list and B and D be data objects to the left and right respectively, then to restore the column x is in: </a:t>
            </a:r>
            <a:r>
              <a:rPr lang="en-US" dirty="0" err="1"/>
              <a:t>x.left.right</a:t>
            </a:r>
            <a:r>
              <a:rPr lang="en-US" dirty="0"/>
              <a:t> = x which, sets the right pointer of B to x, and </a:t>
            </a:r>
            <a:r>
              <a:rPr lang="en-US" dirty="0" err="1"/>
              <a:t>x.right.left</a:t>
            </a:r>
            <a:r>
              <a:rPr lang="en-US" dirty="0"/>
              <a:t> = x, which sets the left pointer of D to x. Similarly to restore an x in a row: </a:t>
            </a:r>
            <a:r>
              <a:rPr lang="en-US" dirty="0" err="1"/>
              <a:t>x.up.down</a:t>
            </a:r>
            <a:r>
              <a:rPr lang="en-US" dirty="0"/>
              <a:t> = x and </a:t>
            </a:r>
            <a:r>
              <a:rPr lang="en-US" dirty="0" err="1"/>
              <a:t>x.down.up</a:t>
            </a:r>
            <a:r>
              <a:rPr lang="en-US" dirty="0"/>
              <a:t> = x. By applying these techniques to all elements in a row or column, any row or column can be unlinked or restored in the linked list, allowing us to test solutions and backtrack easily if they do not work out.</a:t>
            </a:r>
          </a:p>
          <a:p>
            <a:r>
              <a:rPr lang="en-US" dirty="0"/>
              <a:t>The name dancing links refers to the links "dance" with partner links so as to resemble an "exquisitely choreographed dance."</a:t>
            </a:r>
          </a:p>
        </p:txBody>
      </p:sp>
      <p:pic>
        <p:nvPicPr>
          <p:cNvPr id="4" name="Picture 3">
            <a:extLst>
              <a:ext uri="{FF2B5EF4-FFF2-40B4-BE49-F238E27FC236}">
                <a16:creationId xmlns:a16="http://schemas.microsoft.com/office/drawing/2014/main" id="{21D4703F-BE2C-4B3F-A6CA-A7B6C7A8A209}"/>
              </a:ext>
            </a:extLst>
          </p:cNvPr>
          <p:cNvPicPr>
            <a:picLocks noChangeAspect="1"/>
          </p:cNvPicPr>
          <p:nvPr/>
        </p:nvPicPr>
        <p:blipFill>
          <a:blip r:embed="rId2"/>
          <a:stretch>
            <a:fillRect/>
          </a:stretch>
        </p:blipFill>
        <p:spPr>
          <a:xfrm>
            <a:off x="7818897" y="524598"/>
            <a:ext cx="2450804" cy="2243522"/>
          </a:xfrm>
          <a:prstGeom prst="rect">
            <a:avLst/>
          </a:prstGeom>
        </p:spPr>
      </p:pic>
      <p:pic>
        <p:nvPicPr>
          <p:cNvPr id="5" name="Picture 4">
            <a:extLst>
              <a:ext uri="{FF2B5EF4-FFF2-40B4-BE49-F238E27FC236}">
                <a16:creationId xmlns:a16="http://schemas.microsoft.com/office/drawing/2014/main" id="{5EAA2E97-68CE-4359-9F3E-8A8DC1D3478B}"/>
              </a:ext>
            </a:extLst>
          </p:cNvPr>
          <p:cNvPicPr>
            <a:picLocks noChangeAspect="1"/>
          </p:cNvPicPr>
          <p:nvPr/>
        </p:nvPicPr>
        <p:blipFill>
          <a:blip r:embed="rId3"/>
          <a:stretch>
            <a:fillRect/>
          </a:stretch>
        </p:blipFill>
        <p:spPr>
          <a:xfrm>
            <a:off x="7264112" y="3434918"/>
            <a:ext cx="3560373" cy="265199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8549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B9CE-486F-4E48-AD76-4F39EC8499A4}"/>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8F6720D-9479-4108-A772-BB907147EE84}"/>
              </a:ext>
            </a:extLst>
          </p:cNvPr>
          <p:cNvSpPr>
            <a:spLocks noGrp="1"/>
          </p:cNvSpPr>
          <p:nvPr>
            <p:ph idx="1"/>
          </p:nvPr>
        </p:nvSpPr>
        <p:spPr>
          <a:xfrm>
            <a:off x="1141412" y="1820254"/>
            <a:ext cx="4453790" cy="4589092"/>
          </a:xfrm>
        </p:spPr>
        <p:txBody>
          <a:bodyPr>
            <a:normAutofit fontScale="47500" lnSpcReduction="20000"/>
          </a:bodyPr>
          <a:lstStyle/>
          <a:p>
            <a:r>
              <a:rPr lang="en-US" sz="2500" dirty="0"/>
              <a:t>Various problems can be converted into an exact cover problem. Finding Pentomino </a:t>
            </a:r>
            <a:r>
              <a:rPr lang="en-US" sz="2500" dirty="0" err="1"/>
              <a:t>tilings</a:t>
            </a:r>
            <a:r>
              <a:rPr lang="en-US" sz="2500" dirty="0"/>
              <a:t>, solving Sudoku, and the N queens problem are a few examples. A 2x2 Latin square is a very small and simpler version of Sudoku. It is a 2x2 square in which the numbers 1 and 2 must be placed into the cells. There are three types of constraints:</a:t>
            </a:r>
          </a:p>
          <a:p>
            <a:r>
              <a:rPr lang="en-US" sz="2500" dirty="0"/>
              <a:t>1) There must be exactly one number per cell</a:t>
            </a:r>
          </a:p>
          <a:p>
            <a:r>
              <a:rPr lang="en-US" sz="2500" dirty="0"/>
              <a:t>2) There must be only one instance of a number per row</a:t>
            </a:r>
          </a:p>
          <a:p>
            <a:r>
              <a:rPr lang="en-US" sz="2500" dirty="0"/>
              <a:t>3) There must be only one instance of a number per column</a:t>
            </a:r>
          </a:p>
          <a:p>
            <a:r>
              <a:rPr lang="en-US" sz="2500" dirty="0"/>
              <a:t>There are three types of constraints and four constraints of each type since there are four cells total, for a total of twelve constraints. These constraints can be expressed as a binary matrix in which every possible option is shown, also known as a constraint matrix.</a:t>
            </a:r>
          </a:p>
          <a:p>
            <a:r>
              <a:rPr lang="en-US" sz="2500" dirty="0"/>
              <a:t>A typical Sudoku puzzle contains nine numbers to select from, nine rows, nine columns, and nine regions that can contain only one instance of a number. This would result in 324 constraints and 729 ways of placing a number. The constraint binary matrix of a 9x9 Sudoku puzzle would have 729 rows and 324 columns. </a:t>
            </a:r>
          </a:p>
          <a:p>
            <a:endParaRPr lang="en-US" sz="2300"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EB6A828E-4046-4ED2-BE44-726A3AF01A54}"/>
              </a:ext>
            </a:extLst>
          </p:cNvPr>
          <p:cNvPicPr>
            <a:picLocks noChangeAspect="1"/>
          </p:cNvPicPr>
          <p:nvPr/>
        </p:nvPicPr>
        <p:blipFill>
          <a:blip r:embed="rId2"/>
          <a:stretch>
            <a:fillRect/>
          </a:stretch>
        </p:blipFill>
        <p:spPr>
          <a:xfrm>
            <a:off x="6596799" y="799755"/>
            <a:ext cx="3362221" cy="2594666"/>
          </a:xfrm>
          <a:prstGeom prst="rect">
            <a:avLst/>
          </a:prstGeom>
        </p:spPr>
      </p:pic>
      <p:pic>
        <p:nvPicPr>
          <p:cNvPr id="5" name="Picture 4">
            <a:extLst>
              <a:ext uri="{FF2B5EF4-FFF2-40B4-BE49-F238E27FC236}">
                <a16:creationId xmlns:a16="http://schemas.microsoft.com/office/drawing/2014/main" id="{F0EAFD63-4DD7-43B9-BB87-7F972858C597}"/>
              </a:ext>
            </a:extLst>
          </p:cNvPr>
          <p:cNvPicPr>
            <a:picLocks noChangeAspect="1"/>
          </p:cNvPicPr>
          <p:nvPr/>
        </p:nvPicPr>
        <p:blipFill>
          <a:blip r:embed="rId3"/>
          <a:stretch>
            <a:fillRect/>
          </a:stretch>
        </p:blipFill>
        <p:spPr>
          <a:xfrm>
            <a:off x="5976469" y="4335321"/>
            <a:ext cx="4602879" cy="999831"/>
          </a:xfrm>
          <a:prstGeom prst="rect">
            <a:avLst/>
          </a:prstGeom>
        </p:spPr>
      </p:pic>
    </p:spTree>
    <p:extLst>
      <p:ext uri="{BB962C8B-B14F-4D97-AF65-F5344CB8AC3E}">
        <p14:creationId xmlns:p14="http://schemas.microsoft.com/office/powerpoint/2010/main" val="2180467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4496-D0F4-457D-8FC9-05B82273B9F3}"/>
              </a:ext>
            </a:extLst>
          </p:cNvPr>
          <p:cNvSpPr>
            <a:spLocks noGrp="1"/>
          </p:cNvSpPr>
          <p:nvPr>
            <p:ph type="title"/>
          </p:nvPr>
        </p:nvSpPr>
        <p:spPr>
          <a:xfrm>
            <a:off x="1143001" y="403189"/>
            <a:ext cx="9905998" cy="1478570"/>
          </a:xfrm>
        </p:spPr>
        <p:txBody>
          <a:bodyPr/>
          <a:lstStyle/>
          <a:p>
            <a:r>
              <a:rPr lang="en-US" dirty="0"/>
              <a:t>MY code output</a:t>
            </a:r>
          </a:p>
        </p:txBody>
      </p:sp>
      <p:pic>
        <p:nvPicPr>
          <p:cNvPr id="4" name="Content Placeholder 3">
            <a:extLst>
              <a:ext uri="{FF2B5EF4-FFF2-40B4-BE49-F238E27FC236}">
                <a16:creationId xmlns:a16="http://schemas.microsoft.com/office/drawing/2014/main" id="{3F9D4C2F-F9BA-440A-BEC4-1CF90B0CDDF7}"/>
              </a:ext>
            </a:extLst>
          </p:cNvPr>
          <p:cNvPicPr>
            <a:picLocks noGrp="1" noChangeAspect="1"/>
          </p:cNvPicPr>
          <p:nvPr>
            <p:ph idx="1"/>
          </p:nvPr>
        </p:nvPicPr>
        <p:blipFill>
          <a:blip r:embed="rId2"/>
          <a:stretch>
            <a:fillRect/>
          </a:stretch>
        </p:blipFill>
        <p:spPr>
          <a:xfrm>
            <a:off x="2279652" y="2097088"/>
            <a:ext cx="8265857" cy="4649545"/>
          </a:xfrm>
          <a:prstGeom prst="rect">
            <a:avLst/>
          </a:prstGeom>
        </p:spPr>
      </p:pic>
      <p:pic>
        <p:nvPicPr>
          <p:cNvPr id="5" name="Picture 4">
            <a:extLst>
              <a:ext uri="{FF2B5EF4-FFF2-40B4-BE49-F238E27FC236}">
                <a16:creationId xmlns:a16="http://schemas.microsoft.com/office/drawing/2014/main" id="{85009D98-F17C-4B35-9488-F8ED5C875D0D}"/>
              </a:ext>
            </a:extLst>
          </p:cNvPr>
          <p:cNvPicPr>
            <a:picLocks noChangeAspect="1"/>
          </p:cNvPicPr>
          <p:nvPr/>
        </p:nvPicPr>
        <p:blipFill rotWithShape="1">
          <a:blip r:embed="rId3"/>
          <a:srcRect b="82060"/>
          <a:stretch/>
        </p:blipFill>
        <p:spPr>
          <a:xfrm>
            <a:off x="2279652" y="1464700"/>
            <a:ext cx="8265857" cy="834119"/>
          </a:xfrm>
          <a:prstGeom prst="rect">
            <a:avLst/>
          </a:prstGeom>
        </p:spPr>
      </p:pic>
    </p:spTree>
    <p:extLst>
      <p:ext uri="{BB962C8B-B14F-4D97-AF65-F5344CB8AC3E}">
        <p14:creationId xmlns:p14="http://schemas.microsoft.com/office/powerpoint/2010/main" val="208916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2108-71EE-4F22-BE71-A019451D48F2}"/>
              </a:ext>
            </a:extLst>
          </p:cNvPr>
          <p:cNvSpPr>
            <a:spLocks noGrp="1"/>
          </p:cNvSpPr>
          <p:nvPr>
            <p:ph type="title"/>
          </p:nvPr>
        </p:nvSpPr>
        <p:spPr/>
        <p:txBody>
          <a:bodyPr/>
          <a:lstStyle/>
          <a:p>
            <a:r>
              <a:rPr lang="en-US" dirty="0"/>
              <a:t>Introduction to Algorithm X</a:t>
            </a:r>
          </a:p>
        </p:txBody>
      </p:sp>
      <p:sp>
        <p:nvSpPr>
          <p:cNvPr id="3" name="Content Placeholder 2">
            <a:extLst>
              <a:ext uri="{FF2B5EF4-FFF2-40B4-BE49-F238E27FC236}">
                <a16:creationId xmlns:a16="http://schemas.microsoft.com/office/drawing/2014/main" id="{638FC0E8-FA5B-42E0-B193-E7F80F8184C6}"/>
              </a:ext>
            </a:extLst>
          </p:cNvPr>
          <p:cNvSpPr>
            <a:spLocks noGrp="1"/>
          </p:cNvSpPr>
          <p:nvPr>
            <p:ph idx="1"/>
          </p:nvPr>
        </p:nvSpPr>
        <p:spPr/>
        <p:txBody>
          <a:bodyPr/>
          <a:lstStyle/>
          <a:p>
            <a:r>
              <a:rPr lang="en-US" dirty="0"/>
              <a:t>Algorithm X is a recursive, nondeterministic, depth-first, backtracking algorithm first thought of by Donald Knuth.</a:t>
            </a:r>
          </a:p>
          <a:p>
            <a:r>
              <a:rPr lang="en-US" dirty="0"/>
              <a:t>Knuth first mentioned it in his paper “Dancing Links” to describe his approach to find all solutions to the exact cover problem, however, Knuth’s intent was more to demonstrate the utility of his dancing links technique, also known as DLX, through its implementation in Algorithm X.</a:t>
            </a:r>
          </a:p>
        </p:txBody>
      </p:sp>
    </p:spTree>
    <p:extLst>
      <p:ext uri="{BB962C8B-B14F-4D97-AF65-F5344CB8AC3E}">
        <p14:creationId xmlns:p14="http://schemas.microsoft.com/office/powerpoint/2010/main" val="259936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CFACC-7A17-4CE5-ABC3-D6790C2E4C3F}"/>
              </a:ext>
            </a:extLst>
          </p:cNvPr>
          <p:cNvSpPr>
            <a:spLocks noGrp="1"/>
          </p:cNvSpPr>
          <p:nvPr>
            <p:ph type="title"/>
          </p:nvPr>
        </p:nvSpPr>
        <p:spPr/>
        <p:txBody>
          <a:bodyPr/>
          <a:lstStyle/>
          <a:p>
            <a:r>
              <a:rPr lang="en-US" dirty="0"/>
              <a:t>History of Algorithm X</a:t>
            </a:r>
          </a:p>
        </p:txBody>
      </p:sp>
      <p:sp>
        <p:nvSpPr>
          <p:cNvPr id="3" name="Content Placeholder 2">
            <a:extLst>
              <a:ext uri="{FF2B5EF4-FFF2-40B4-BE49-F238E27FC236}">
                <a16:creationId xmlns:a16="http://schemas.microsoft.com/office/drawing/2014/main" id="{8F7EC8A5-73EE-4032-942A-B2B94DFF4BC5}"/>
              </a:ext>
            </a:extLst>
          </p:cNvPr>
          <p:cNvSpPr>
            <a:spLocks noGrp="1"/>
          </p:cNvSpPr>
          <p:nvPr>
            <p:ph idx="1"/>
          </p:nvPr>
        </p:nvSpPr>
        <p:spPr/>
        <p:txBody>
          <a:bodyPr/>
          <a:lstStyle/>
          <a:p>
            <a:r>
              <a:rPr lang="en-US" dirty="0"/>
              <a:t>Scientist and mathematician, Donald Knuth</a:t>
            </a:r>
          </a:p>
          <a:p>
            <a:r>
              <a:rPr lang="en-US" u="sng" dirty="0"/>
              <a:t>The Art of Computer Programming</a:t>
            </a:r>
            <a:r>
              <a:rPr lang="en-US" dirty="0"/>
              <a:t> by Knuth</a:t>
            </a:r>
            <a:endParaRPr lang="en-US" u="sng" dirty="0"/>
          </a:p>
          <a:p>
            <a:r>
              <a:rPr lang="en-US" dirty="0"/>
              <a:t>Purpose of Algorithm X was to efficiently solve the NP-Complete exact cover problem. </a:t>
            </a:r>
          </a:p>
          <a:p>
            <a:r>
              <a:rPr lang="en-US" dirty="0"/>
              <a:t>The solution of an NP-Complete problem must be testable in polynomial time, however there is no known efficient way to solve the problem in polynomial time. </a:t>
            </a:r>
          </a:p>
        </p:txBody>
      </p:sp>
      <p:pic>
        <p:nvPicPr>
          <p:cNvPr id="4" name="Picture 3">
            <a:extLst>
              <a:ext uri="{FF2B5EF4-FFF2-40B4-BE49-F238E27FC236}">
                <a16:creationId xmlns:a16="http://schemas.microsoft.com/office/drawing/2014/main" id="{4EBD511C-8776-4F99-B7F5-32CDDB520E5D}"/>
              </a:ext>
            </a:extLst>
          </p:cNvPr>
          <p:cNvPicPr>
            <a:picLocks noChangeAspect="1"/>
          </p:cNvPicPr>
          <p:nvPr/>
        </p:nvPicPr>
        <p:blipFill>
          <a:blip r:embed="rId2"/>
          <a:stretch>
            <a:fillRect/>
          </a:stretch>
        </p:blipFill>
        <p:spPr>
          <a:xfrm>
            <a:off x="7571874" y="474893"/>
            <a:ext cx="2258234" cy="2669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9366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AA26-1709-423A-AB16-216491B34856}"/>
              </a:ext>
            </a:extLst>
          </p:cNvPr>
          <p:cNvSpPr>
            <a:spLocks noGrp="1"/>
          </p:cNvSpPr>
          <p:nvPr>
            <p:ph type="title"/>
          </p:nvPr>
        </p:nvSpPr>
        <p:spPr/>
        <p:txBody>
          <a:bodyPr/>
          <a:lstStyle/>
          <a:p>
            <a:r>
              <a:rPr lang="en-US" dirty="0"/>
              <a:t>The Exact Cover Problem</a:t>
            </a:r>
          </a:p>
        </p:txBody>
      </p:sp>
      <p:sp>
        <p:nvSpPr>
          <p:cNvPr id="3" name="Content Placeholder 2">
            <a:extLst>
              <a:ext uri="{FF2B5EF4-FFF2-40B4-BE49-F238E27FC236}">
                <a16:creationId xmlns:a16="http://schemas.microsoft.com/office/drawing/2014/main" id="{31E36231-0340-4B65-B955-0F75B29CB89C}"/>
              </a:ext>
            </a:extLst>
          </p:cNvPr>
          <p:cNvSpPr>
            <a:spLocks noGrp="1"/>
          </p:cNvSpPr>
          <p:nvPr>
            <p:ph idx="1"/>
          </p:nvPr>
        </p:nvSpPr>
        <p:spPr/>
        <p:txBody>
          <a:bodyPr>
            <a:normAutofit/>
          </a:bodyPr>
          <a:lstStyle/>
          <a:p>
            <a:r>
              <a:rPr lang="en-US" dirty="0"/>
              <a:t>The exact cover problem is a decision problem to find an exact cover. Given a collection S of subsets of set X, an exact cover is the subset S* of S such that each element of X is contained exactly once in the sub set S*. The subset S* should satisfy the following two conditions:</a:t>
            </a:r>
          </a:p>
          <a:p>
            <a:r>
              <a:rPr lang="en-US" dirty="0"/>
              <a:t>1) The intersection of any two subsets in S*should be empty </a:t>
            </a:r>
          </a:p>
          <a:p>
            <a:r>
              <a:rPr lang="en-US" dirty="0"/>
              <a:t>2) The union of all subsets of S* should contain all elements in set X exactly once </a:t>
            </a:r>
          </a:p>
        </p:txBody>
      </p:sp>
    </p:spTree>
    <p:extLst>
      <p:ext uri="{BB962C8B-B14F-4D97-AF65-F5344CB8AC3E}">
        <p14:creationId xmlns:p14="http://schemas.microsoft.com/office/powerpoint/2010/main" val="242922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426F6-940E-4A59-9D19-9668E3A13761}"/>
              </a:ext>
            </a:extLst>
          </p:cNvPr>
          <p:cNvSpPr>
            <a:spLocks noGrp="1"/>
          </p:cNvSpPr>
          <p:nvPr>
            <p:ph type="title"/>
          </p:nvPr>
        </p:nvSpPr>
        <p:spPr/>
        <p:txBody>
          <a:bodyPr/>
          <a:lstStyle/>
          <a:p>
            <a:r>
              <a:rPr lang="en-US" dirty="0"/>
              <a:t>The Exact Cover Problem</a:t>
            </a:r>
          </a:p>
        </p:txBody>
      </p:sp>
      <p:sp>
        <p:nvSpPr>
          <p:cNvPr id="3" name="Content Placeholder 2">
            <a:extLst>
              <a:ext uri="{FF2B5EF4-FFF2-40B4-BE49-F238E27FC236}">
                <a16:creationId xmlns:a16="http://schemas.microsoft.com/office/drawing/2014/main" id="{2E7B0B08-6A5C-4200-9089-1F0A5E7B3606}"/>
              </a:ext>
            </a:extLst>
          </p:cNvPr>
          <p:cNvSpPr>
            <a:spLocks noGrp="1"/>
          </p:cNvSpPr>
          <p:nvPr>
            <p:ph idx="1"/>
          </p:nvPr>
        </p:nvSpPr>
        <p:spPr/>
        <p:txBody>
          <a:bodyPr>
            <a:normAutofit fontScale="70000" lnSpcReduction="20000"/>
          </a:bodyPr>
          <a:lstStyle/>
          <a:p>
            <a:r>
              <a:rPr lang="en-US" dirty="0"/>
              <a:t>For example, if set S = {A, B, C, D, E, F} and set X = {1, 2, 3, 4, 5, 6, 7} such that:</a:t>
            </a:r>
          </a:p>
          <a:p>
            <a:r>
              <a:rPr lang="en-US" dirty="0"/>
              <a:t>A = {1,4,7}</a:t>
            </a:r>
          </a:p>
          <a:p>
            <a:r>
              <a:rPr lang="en-US" dirty="0"/>
              <a:t>B = {1,4}</a:t>
            </a:r>
          </a:p>
          <a:p>
            <a:r>
              <a:rPr lang="en-US" dirty="0"/>
              <a:t>C = {4,5,7}</a:t>
            </a:r>
          </a:p>
          <a:p>
            <a:r>
              <a:rPr lang="en-US" dirty="0"/>
              <a:t>D = {3,5,6}</a:t>
            </a:r>
          </a:p>
          <a:p>
            <a:r>
              <a:rPr lang="en-US" dirty="0"/>
              <a:t>E = {2,3,6,7}</a:t>
            </a:r>
          </a:p>
          <a:p>
            <a:r>
              <a:rPr lang="en-US" dirty="0"/>
              <a:t>F = {2,7}</a:t>
            </a:r>
          </a:p>
          <a:p>
            <a:r>
              <a:rPr lang="en-US" dirty="0"/>
              <a:t>Therefore, the exact cover S* = {B, D, F} since every element in set X is present exactly once in subsets {B, D, F}.</a:t>
            </a:r>
          </a:p>
        </p:txBody>
      </p:sp>
    </p:spTree>
    <p:extLst>
      <p:ext uri="{BB962C8B-B14F-4D97-AF65-F5344CB8AC3E}">
        <p14:creationId xmlns:p14="http://schemas.microsoft.com/office/powerpoint/2010/main" val="296883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2BD4-F4F2-4FEA-ADFA-979CD8A6F08D}"/>
              </a:ext>
            </a:extLst>
          </p:cNvPr>
          <p:cNvSpPr>
            <a:spLocks noGrp="1"/>
          </p:cNvSpPr>
          <p:nvPr>
            <p:ph type="title"/>
          </p:nvPr>
        </p:nvSpPr>
        <p:spPr/>
        <p:txBody>
          <a:bodyPr/>
          <a:lstStyle/>
          <a:p>
            <a:r>
              <a:rPr lang="en-US" dirty="0"/>
              <a:t>The Exact Cover Problem</a:t>
            </a:r>
          </a:p>
        </p:txBody>
      </p:sp>
      <p:sp>
        <p:nvSpPr>
          <p:cNvPr id="3" name="Content Placeholder 2">
            <a:extLst>
              <a:ext uri="{FF2B5EF4-FFF2-40B4-BE49-F238E27FC236}">
                <a16:creationId xmlns:a16="http://schemas.microsoft.com/office/drawing/2014/main" id="{47255022-DFDD-415E-87B2-AB215E2968CA}"/>
              </a:ext>
            </a:extLst>
          </p:cNvPr>
          <p:cNvSpPr>
            <a:spLocks noGrp="1"/>
          </p:cNvSpPr>
          <p:nvPr>
            <p:ph idx="1"/>
          </p:nvPr>
        </p:nvSpPr>
        <p:spPr>
          <a:xfrm>
            <a:off x="1141413" y="2249487"/>
            <a:ext cx="2211388" cy="3541714"/>
          </a:xfrm>
        </p:spPr>
        <p:txBody>
          <a:bodyPr/>
          <a:lstStyle/>
          <a:p>
            <a:r>
              <a:rPr lang="en-US" dirty="0"/>
              <a:t>A = {1,4,7}</a:t>
            </a:r>
          </a:p>
          <a:p>
            <a:r>
              <a:rPr lang="en-US" dirty="0"/>
              <a:t>B = {1,4}</a:t>
            </a:r>
          </a:p>
          <a:p>
            <a:r>
              <a:rPr lang="en-US" dirty="0"/>
              <a:t>C = {4,5,7}</a:t>
            </a:r>
          </a:p>
          <a:p>
            <a:r>
              <a:rPr lang="en-US" dirty="0"/>
              <a:t>D = {3,5,6}</a:t>
            </a:r>
          </a:p>
          <a:p>
            <a:r>
              <a:rPr lang="en-US" dirty="0"/>
              <a:t>E = {2,3,6,7}</a:t>
            </a:r>
          </a:p>
          <a:p>
            <a:r>
              <a:rPr lang="en-US" dirty="0"/>
              <a:t>F = {2,7}</a:t>
            </a:r>
          </a:p>
          <a:p>
            <a:endParaRPr lang="en-US" dirty="0"/>
          </a:p>
        </p:txBody>
      </p:sp>
      <p:pic>
        <p:nvPicPr>
          <p:cNvPr id="4" name="Picture 3">
            <a:extLst>
              <a:ext uri="{FF2B5EF4-FFF2-40B4-BE49-F238E27FC236}">
                <a16:creationId xmlns:a16="http://schemas.microsoft.com/office/drawing/2014/main" id="{87FAE9BF-86EC-4CB7-BE7B-5F1866C6AD59}"/>
              </a:ext>
            </a:extLst>
          </p:cNvPr>
          <p:cNvPicPr>
            <a:picLocks noChangeAspect="1"/>
          </p:cNvPicPr>
          <p:nvPr/>
        </p:nvPicPr>
        <p:blipFill>
          <a:blip r:embed="rId2"/>
          <a:stretch>
            <a:fillRect/>
          </a:stretch>
        </p:blipFill>
        <p:spPr>
          <a:xfrm>
            <a:off x="3753494" y="2897521"/>
            <a:ext cx="2842515" cy="2305411"/>
          </a:xfrm>
          <a:prstGeom prst="rect">
            <a:avLst/>
          </a:prstGeom>
        </p:spPr>
      </p:pic>
      <p:pic>
        <p:nvPicPr>
          <p:cNvPr id="5" name="Picture 4">
            <a:extLst>
              <a:ext uri="{FF2B5EF4-FFF2-40B4-BE49-F238E27FC236}">
                <a16:creationId xmlns:a16="http://schemas.microsoft.com/office/drawing/2014/main" id="{76C6DDCE-B738-4C3F-A339-D8987C42B066}"/>
              </a:ext>
            </a:extLst>
          </p:cNvPr>
          <p:cNvPicPr>
            <a:picLocks noChangeAspect="1"/>
          </p:cNvPicPr>
          <p:nvPr/>
        </p:nvPicPr>
        <p:blipFill>
          <a:blip r:embed="rId3"/>
          <a:stretch>
            <a:fillRect/>
          </a:stretch>
        </p:blipFill>
        <p:spPr>
          <a:xfrm>
            <a:off x="7708186" y="3404594"/>
            <a:ext cx="2304488" cy="1231499"/>
          </a:xfrm>
          <a:prstGeom prst="rect">
            <a:avLst/>
          </a:prstGeom>
        </p:spPr>
      </p:pic>
    </p:spTree>
    <p:extLst>
      <p:ext uri="{BB962C8B-B14F-4D97-AF65-F5344CB8AC3E}">
        <p14:creationId xmlns:p14="http://schemas.microsoft.com/office/powerpoint/2010/main" val="2789291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705E-CA1F-415C-8453-24DE945D3B74}"/>
              </a:ext>
            </a:extLst>
          </p:cNvPr>
          <p:cNvSpPr>
            <a:spLocks noGrp="1"/>
          </p:cNvSpPr>
          <p:nvPr>
            <p:ph type="title"/>
          </p:nvPr>
        </p:nvSpPr>
        <p:spPr/>
        <p:txBody>
          <a:bodyPr/>
          <a:lstStyle/>
          <a:p>
            <a:r>
              <a:rPr lang="en-US" dirty="0"/>
              <a:t>Algorithm X </a:t>
            </a:r>
          </a:p>
        </p:txBody>
      </p:sp>
      <p:sp>
        <p:nvSpPr>
          <p:cNvPr id="3" name="Content Placeholder 2">
            <a:extLst>
              <a:ext uri="{FF2B5EF4-FFF2-40B4-BE49-F238E27FC236}">
                <a16:creationId xmlns:a16="http://schemas.microsoft.com/office/drawing/2014/main" id="{D1C955A4-05BE-403E-872D-67E0B439855C}"/>
              </a:ext>
            </a:extLst>
          </p:cNvPr>
          <p:cNvSpPr>
            <a:spLocks noGrp="1"/>
          </p:cNvSpPr>
          <p:nvPr>
            <p:ph idx="1"/>
          </p:nvPr>
        </p:nvSpPr>
        <p:spPr/>
        <p:txBody>
          <a:bodyPr>
            <a:normAutofit fontScale="62500" lnSpcReduction="20000"/>
          </a:bodyPr>
          <a:lstStyle/>
          <a:p>
            <a:r>
              <a:rPr lang="en-US" dirty="0"/>
              <a:t>Algorithm X follows these steps to solve the exact cover problem in binary matrix form:</a:t>
            </a:r>
          </a:p>
          <a:p>
            <a:r>
              <a:rPr lang="en-US" dirty="0"/>
              <a:t>1) If matrix A has no columns left, the current partial solution is valid and terminates successfully</a:t>
            </a:r>
          </a:p>
          <a:p>
            <a:r>
              <a:rPr lang="en-US" dirty="0"/>
              <a:t>2) Otherwise, choose a column c deterministically</a:t>
            </a:r>
          </a:p>
          <a:p>
            <a:r>
              <a:rPr lang="en-US" dirty="0"/>
              <a:t>3) Choose a r such that A[r] = 1 </a:t>
            </a:r>
            <a:r>
              <a:rPr lang="en-US" dirty="0" err="1"/>
              <a:t>nondeterministically</a:t>
            </a:r>
            <a:r>
              <a:rPr lang="en-US" dirty="0"/>
              <a:t> </a:t>
            </a:r>
          </a:p>
          <a:p>
            <a:r>
              <a:rPr lang="en-US" dirty="0"/>
              <a:t>4) Put r into the partial solution</a:t>
            </a:r>
          </a:p>
          <a:p>
            <a:r>
              <a:rPr lang="en-US" dirty="0"/>
              <a:t>5) For each column j such that A[r][j] = 1,</a:t>
            </a:r>
          </a:p>
          <a:p>
            <a:r>
              <a:rPr lang="en-US" dirty="0"/>
              <a:t>	For each row such that A[</a:t>
            </a:r>
            <a:r>
              <a:rPr lang="en-US" dirty="0" err="1"/>
              <a:t>i</a:t>
            </a:r>
            <a:r>
              <a:rPr lang="en-US" dirty="0"/>
              <a:t>][j] = 1,</a:t>
            </a:r>
          </a:p>
          <a:p>
            <a:r>
              <a:rPr lang="en-US" dirty="0"/>
              <a:t>		Delete row I from matrix A.</a:t>
            </a:r>
          </a:p>
          <a:p>
            <a:r>
              <a:rPr lang="en-US" dirty="0"/>
              <a:t>	Delete column j from matrix A.</a:t>
            </a:r>
          </a:p>
          <a:p>
            <a:r>
              <a:rPr lang="en-US" dirty="0"/>
              <a:t>6) Repeat this algorithm recursively on the reduced matrix. </a:t>
            </a:r>
          </a:p>
          <a:p>
            <a:endParaRPr lang="en-US" dirty="0"/>
          </a:p>
        </p:txBody>
      </p:sp>
    </p:spTree>
    <p:extLst>
      <p:ext uri="{BB962C8B-B14F-4D97-AF65-F5344CB8AC3E}">
        <p14:creationId xmlns:p14="http://schemas.microsoft.com/office/powerpoint/2010/main" val="291238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3AEE-B29C-44BA-88BE-DAAAA53D9C70}"/>
              </a:ext>
            </a:extLst>
          </p:cNvPr>
          <p:cNvSpPr>
            <a:spLocks noGrp="1"/>
          </p:cNvSpPr>
          <p:nvPr>
            <p:ph type="title"/>
          </p:nvPr>
        </p:nvSpPr>
        <p:spPr/>
        <p:txBody>
          <a:bodyPr/>
          <a:lstStyle/>
          <a:p>
            <a:r>
              <a:rPr lang="en-US" dirty="0"/>
              <a:t>Algorithm X Example</a:t>
            </a:r>
          </a:p>
        </p:txBody>
      </p:sp>
      <p:sp>
        <p:nvSpPr>
          <p:cNvPr id="3" name="Content Placeholder 2">
            <a:extLst>
              <a:ext uri="{FF2B5EF4-FFF2-40B4-BE49-F238E27FC236}">
                <a16:creationId xmlns:a16="http://schemas.microsoft.com/office/drawing/2014/main" id="{FFBB68D8-1690-428C-8FE9-D7E15EFCACF0}"/>
              </a:ext>
            </a:extLst>
          </p:cNvPr>
          <p:cNvSpPr>
            <a:spLocks noGrp="1"/>
          </p:cNvSpPr>
          <p:nvPr>
            <p:ph idx="1"/>
          </p:nvPr>
        </p:nvSpPr>
        <p:spPr/>
        <p:txBody>
          <a:bodyPr/>
          <a:lstStyle/>
          <a:p>
            <a:r>
              <a:rPr lang="en-US" dirty="0"/>
              <a:t>Using the same matrix from before</a:t>
            </a:r>
          </a:p>
          <a:p>
            <a:r>
              <a:rPr lang="en-US" dirty="0"/>
              <a:t>Step 1) The matrix is not empty therefore proceed to step 2</a:t>
            </a:r>
          </a:p>
          <a:p>
            <a:r>
              <a:rPr lang="en-US" dirty="0"/>
              <a:t>Step 2) Choose the column with the lowest amount of 1’s in it. For our matrix that is column 1 and is selected deterministically</a:t>
            </a:r>
          </a:p>
          <a:p>
            <a:endParaRPr lang="en-US" dirty="0"/>
          </a:p>
        </p:txBody>
      </p:sp>
      <p:pic>
        <p:nvPicPr>
          <p:cNvPr id="4" name="Picture 3">
            <a:extLst>
              <a:ext uri="{FF2B5EF4-FFF2-40B4-BE49-F238E27FC236}">
                <a16:creationId xmlns:a16="http://schemas.microsoft.com/office/drawing/2014/main" id="{61900860-4B86-400B-83BB-11E72F5218CA}"/>
              </a:ext>
            </a:extLst>
          </p:cNvPr>
          <p:cNvPicPr>
            <a:picLocks noChangeAspect="1"/>
          </p:cNvPicPr>
          <p:nvPr/>
        </p:nvPicPr>
        <p:blipFill>
          <a:blip r:embed="rId2"/>
          <a:stretch>
            <a:fillRect/>
          </a:stretch>
        </p:blipFill>
        <p:spPr>
          <a:xfrm>
            <a:off x="3513762" y="4420024"/>
            <a:ext cx="2824489" cy="2199602"/>
          </a:xfrm>
          <a:prstGeom prst="rect">
            <a:avLst/>
          </a:prstGeom>
        </p:spPr>
      </p:pic>
    </p:spTree>
    <p:extLst>
      <p:ext uri="{BB962C8B-B14F-4D97-AF65-F5344CB8AC3E}">
        <p14:creationId xmlns:p14="http://schemas.microsoft.com/office/powerpoint/2010/main" val="324578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E2CC-A339-4B12-B95F-8ABF199BDE72}"/>
              </a:ext>
            </a:extLst>
          </p:cNvPr>
          <p:cNvSpPr>
            <a:spLocks noGrp="1"/>
          </p:cNvSpPr>
          <p:nvPr>
            <p:ph type="title"/>
          </p:nvPr>
        </p:nvSpPr>
        <p:spPr/>
        <p:txBody>
          <a:bodyPr/>
          <a:lstStyle/>
          <a:p>
            <a:r>
              <a:rPr lang="en-US" dirty="0"/>
              <a:t>Algorithm X Example</a:t>
            </a:r>
          </a:p>
        </p:txBody>
      </p:sp>
      <p:sp>
        <p:nvSpPr>
          <p:cNvPr id="3" name="Content Placeholder 2">
            <a:extLst>
              <a:ext uri="{FF2B5EF4-FFF2-40B4-BE49-F238E27FC236}">
                <a16:creationId xmlns:a16="http://schemas.microsoft.com/office/drawing/2014/main" id="{60FCD0CC-255D-4A71-A1B5-64BF157B5FD4}"/>
              </a:ext>
            </a:extLst>
          </p:cNvPr>
          <p:cNvSpPr>
            <a:spLocks noGrp="1"/>
          </p:cNvSpPr>
          <p:nvPr>
            <p:ph idx="1"/>
          </p:nvPr>
        </p:nvSpPr>
        <p:spPr>
          <a:xfrm>
            <a:off x="1141413" y="2097088"/>
            <a:ext cx="5136098" cy="4142393"/>
          </a:xfrm>
        </p:spPr>
        <p:txBody>
          <a:bodyPr>
            <a:normAutofit fontScale="85000" lnSpcReduction="20000"/>
          </a:bodyPr>
          <a:lstStyle/>
          <a:p>
            <a:r>
              <a:rPr lang="en-US" dirty="0"/>
              <a:t>Step 3) Rows A and B both have a 1 in column 1 and therefore A is chosen </a:t>
            </a:r>
            <a:r>
              <a:rPr lang="en-US" dirty="0" err="1"/>
              <a:t>nondeterministically</a:t>
            </a:r>
            <a:r>
              <a:rPr lang="en-US" dirty="0"/>
              <a:t>, the algorithm moves on to the first branch at the first level </a:t>
            </a:r>
          </a:p>
          <a:p>
            <a:r>
              <a:rPr lang="en-US" dirty="0"/>
              <a:t>Step 4) Row A is put into the partial solution</a:t>
            </a:r>
          </a:p>
          <a:p>
            <a:r>
              <a:rPr lang="en-US" dirty="0"/>
              <a:t>Step 5) Row A has 1s in columns 1, 4, and 7, therefore, we must delete columns 1, 4, and 7 and all rows that have a one in the same columns as Row A (A, B, C, E, F) since an exact cover can only have exactly one 1 per column</a:t>
            </a:r>
          </a:p>
          <a:p>
            <a:r>
              <a:rPr lang="en-US" dirty="0"/>
              <a:t>Step 6) Repeat the algorithm on the reduced matrix</a:t>
            </a:r>
          </a:p>
          <a:p>
            <a:endParaRPr lang="en-US" dirty="0"/>
          </a:p>
        </p:txBody>
      </p:sp>
      <p:pic>
        <p:nvPicPr>
          <p:cNvPr id="4" name="Picture 3">
            <a:extLst>
              <a:ext uri="{FF2B5EF4-FFF2-40B4-BE49-F238E27FC236}">
                <a16:creationId xmlns:a16="http://schemas.microsoft.com/office/drawing/2014/main" id="{BDF0A8F2-60FF-4F7A-90B2-123FF4E49F3C}"/>
              </a:ext>
            </a:extLst>
          </p:cNvPr>
          <p:cNvPicPr>
            <a:picLocks noChangeAspect="1"/>
          </p:cNvPicPr>
          <p:nvPr/>
        </p:nvPicPr>
        <p:blipFill>
          <a:blip r:embed="rId2"/>
          <a:stretch>
            <a:fillRect/>
          </a:stretch>
        </p:blipFill>
        <p:spPr>
          <a:xfrm>
            <a:off x="7934542" y="410618"/>
            <a:ext cx="2501865" cy="1886264"/>
          </a:xfrm>
          <a:prstGeom prst="rect">
            <a:avLst/>
          </a:prstGeom>
        </p:spPr>
      </p:pic>
      <p:pic>
        <p:nvPicPr>
          <p:cNvPr id="5" name="Picture 4">
            <a:extLst>
              <a:ext uri="{FF2B5EF4-FFF2-40B4-BE49-F238E27FC236}">
                <a16:creationId xmlns:a16="http://schemas.microsoft.com/office/drawing/2014/main" id="{7D29B813-3D02-40A0-AC29-5171EC038D3D}"/>
              </a:ext>
            </a:extLst>
          </p:cNvPr>
          <p:cNvPicPr>
            <a:picLocks noChangeAspect="1"/>
          </p:cNvPicPr>
          <p:nvPr/>
        </p:nvPicPr>
        <p:blipFill>
          <a:blip r:embed="rId3"/>
          <a:stretch>
            <a:fillRect/>
          </a:stretch>
        </p:blipFill>
        <p:spPr>
          <a:xfrm>
            <a:off x="6665967" y="4559288"/>
            <a:ext cx="1798476" cy="944962"/>
          </a:xfrm>
          <a:prstGeom prst="rect">
            <a:avLst/>
          </a:prstGeom>
        </p:spPr>
      </p:pic>
      <p:pic>
        <p:nvPicPr>
          <p:cNvPr id="6" name="Picture 5">
            <a:extLst>
              <a:ext uri="{FF2B5EF4-FFF2-40B4-BE49-F238E27FC236}">
                <a16:creationId xmlns:a16="http://schemas.microsoft.com/office/drawing/2014/main" id="{2936BD54-FA58-434B-BCDE-C134B93881D0}"/>
              </a:ext>
            </a:extLst>
          </p:cNvPr>
          <p:cNvPicPr>
            <a:picLocks noChangeAspect="1"/>
          </p:cNvPicPr>
          <p:nvPr/>
        </p:nvPicPr>
        <p:blipFill>
          <a:blip r:embed="rId4"/>
          <a:stretch>
            <a:fillRect/>
          </a:stretch>
        </p:blipFill>
        <p:spPr>
          <a:xfrm>
            <a:off x="9817610" y="4559288"/>
            <a:ext cx="1237595" cy="926672"/>
          </a:xfrm>
          <a:prstGeom prst="rect">
            <a:avLst/>
          </a:prstGeom>
        </p:spPr>
      </p:pic>
      <p:cxnSp>
        <p:nvCxnSpPr>
          <p:cNvPr id="8" name="Straight Arrow Connector 7">
            <a:extLst>
              <a:ext uri="{FF2B5EF4-FFF2-40B4-BE49-F238E27FC236}">
                <a16:creationId xmlns:a16="http://schemas.microsoft.com/office/drawing/2014/main" id="{5C189943-8707-45C0-AFE9-4169E93056D3}"/>
              </a:ext>
            </a:extLst>
          </p:cNvPr>
          <p:cNvCxnSpPr>
            <a:cxnSpLocks/>
          </p:cNvCxnSpPr>
          <p:nvPr/>
        </p:nvCxnSpPr>
        <p:spPr>
          <a:xfrm flipH="1">
            <a:off x="8024117" y="2578813"/>
            <a:ext cx="164386" cy="1695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9C7D4FE-9784-4003-982D-0784E67DE440}"/>
              </a:ext>
            </a:extLst>
          </p:cNvPr>
          <p:cNvCxnSpPr>
            <a:cxnSpLocks/>
          </p:cNvCxnSpPr>
          <p:nvPr/>
        </p:nvCxnSpPr>
        <p:spPr>
          <a:xfrm>
            <a:off x="9709079" y="2504782"/>
            <a:ext cx="339047" cy="177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782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125</TotalTime>
  <Words>1713</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Tw Cen MT</vt:lpstr>
      <vt:lpstr>Circuit</vt:lpstr>
      <vt:lpstr>Algorithm X</vt:lpstr>
      <vt:lpstr>Introduction to Algorithm X</vt:lpstr>
      <vt:lpstr>History of Algorithm X</vt:lpstr>
      <vt:lpstr>The Exact Cover Problem</vt:lpstr>
      <vt:lpstr>The Exact Cover Problem</vt:lpstr>
      <vt:lpstr>The Exact Cover Problem</vt:lpstr>
      <vt:lpstr>Algorithm X </vt:lpstr>
      <vt:lpstr>Algorithm X Example</vt:lpstr>
      <vt:lpstr>Algorithm X Example</vt:lpstr>
      <vt:lpstr>Algorithm X Example</vt:lpstr>
      <vt:lpstr>Algorithm X Example</vt:lpstr>
      <vt:lpstr>Algorithm X Example</vt:lpstr>
      <vt:lpstr>Algorithm X Example</vt:lpstr>
      <vt:lpstr>Dancing Links (DLX)</vt:lpstr>
      <vt:lpstr>Dancing Links (DLX)</vt:lpstr>
      <vt:lpstr>Dancing Links (DLX)</vt:lpstr>
      <vt:lpstr>Applications</vt:lpstr>
      <vt:lpstr>MY code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X</dc:title>
  <dc:creator>codyharrison@comcast.net</dc:creator>
  <cp:lastModifiedBy>codyharrison@comcast.net</cp:lastModifiedBy>
  <cp:revision>11</cp:revision>
  <dcterms:created xsi:type="dcterms:W3CDTF">2018-04-18T00:03:25Z</dcterms:created>
  <dcterms:modified xsi:type="dcterms:W3CDTF">2018-04-18T02:08:26Z</dcterms:modified>
</cp:coreProperties>
</file>