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sldIdLst>
    <p:sldId id="263" r:id="rId5"/>
    <p:sldId id="257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78160" autoAdjust="0"/>
  </p:normalViewPr>
  <p:slideViewPr>
    <p:cSldViewPr snapToGrid="0">
      <p:cViewPr varScale="1">
        <p:scale>
          <a:sx n="127" d="100"/>
          <a:sy n="127" d="100"/>
        </p:scale>
        <p:origin x="101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E1C1-8A52-44BC-879E-439B9B210CB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2AAA2-58AB-4F70-8EBA-4B73494C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AA2-58AB-4F70-8EBA-4B73494C3C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7656-4E65-4807-981C-8A59D3CAE291}" type="datetime4">
              <a:rPr lang="en-US" smtClean="0"/>
              <a:t>August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4191-4A36-428A-B6C8-97201098F623}" type="datetime4">
              <a:rPr lang="en-US" smtClean="0"/>
              <a:t>August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CE9-8205-465C-A902-63318718BA5C}" type="datetime4">
              <a:rPr lang="en-US" smtClean="0"/>
              <a:t>August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3265-0603-43AF-AB34-A2393C535C53}" type="datetime4">
              <a:rPr lang="en-US" smtClean="0"/>
              <a:t>August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FBB8-4620-47C1-89ED-EED3D8F18BAD}" type="datetime4">
              <a:rPr lang="en-US" smtClean="0"/>
              <a:t>August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0DE2-F66F-405C-AED8-28F32BA3B8B5}" type="datetime4">
              <a:rPr lang="en-US" smtClean="0"/>
              <a:t>August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2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41A2-0B2A-4DB4-A8BA-925B5C733804}" type="datetime4">
              <a:rPr lang="en-US" smtClean="0"/>
              <a:t>August 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357-2513-49C7-A5AB-5508196EE9A7}" type="datetime4">
              <a:rPr lang="en-US" smtClean="0"/>
              <a:t>August 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D10-B10A-4B12-975E-8FE3BE018820}" type="datetime4">
              <a:rPr lang="en-US" smtClean="0"/>
              <a:t>August 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823A-9B31-4E33-B384-6DDCEAB90C01}" type="datetime4">
              <a:rPr lang="en-US" smtClean="0"/>
              <a:t>August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93F-A20E-4AA3-B207-BF317A5D2887}" type="datetime4">
              <a:rPr lang="en-US" smtClean="0"/>
              <a:t>August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8AA6-B24E-4A79-8882-7CE70DC4FC07}" type="datetime4">
              <a:rPr lang="en-US" smtClean="0"/>
              <a:t>August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4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E8CFD2-140C-4A3B-9703-DC9989975026}"/>
              </a:ext>
            </a:extLst>
          </p:cNvPr>
          <p:cNvSpPr/>
          <p:nvPr/>
        </p:nvSpPr>
        <p:spPr>
          <a:xfrm>
            <a:off x="0" y="0"/>
            <a:ext cx="12192000" cy="3758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1DB16-3F71-4356-976E-3FF2E5AC9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748" y="5848179"/>
            <a:ext cx="9144000" cy="1655762"/>
          </a:xfrm>
        </p:spPr>
        <p:txBody>
          <a:bodyPr/>
          <a:lstStyle/>
          <a:p>
            <a:r>
              <a:rPr lang="en-US" dirty="0"/>
              <a:t>Venkat Rangan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E4D62-5227-46FF-A32C-6A562B1C2882}"/>
              </a:ext>
            </a:extLst>
          </p:cNvPr>
          <p:cNvSpPr txBox="1"/>
          <p:nvPr/>
        </p:nvSpPr>
        <p:spPr>
          <a:xfrm>
            <a:off x="1342166" y="3983459"/>
            <a:ext cx="9395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tinyNX33U Module:</a:t>
            </a:r>
          </a:p>
          <a:p>
            <a:pPr algn="ctr"/>
            <a:r>
              <a:rPr lang="en-US" sz="3200" dirty="0"/>
              <a:t>Early Access Documentation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CDACAC-806A-488E-9DC6-BF8EF2219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4885F-A54F-4DF7-AA57-5134314B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107E2-D8E1-40AC-BEC4-2351EB00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226B1-4430-4265-A571-985D9C9B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099CC75-F069-3F6C-C01A-5F3AB0D70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25" y="1009821"/>
            <a:ext cx="5881350" cy="25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C28F-43D6-01C0-D899-AF9849F8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E161-F0DE-56D4-03BA-AFF4947D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695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25.4mm x 25.4mm x 4.5mm module, Commercial temperature</a:t>
            </a:r>
          </a:p>
          <a:p>
            <a:pPr lvl="1"/>
            <a:r>
              <a:rPr lang="en-US" sz="1400" dirty="0"/>
              <a:t>2x Hirose high density DF40C 60 pin connectors</a:t>
            </a:r>
          </a:p>
          <a:p>
            <a:pPr lvl="2"/>
            <a:r>
              <a:rPr lang="en-US" sz="1000" dirty="0"/>
              <a:t>Proven on 1000’s of </a:t>
            </a:r>
            <a:r>
              <a:rPr lang="en-US" sz="1000" dirty="0" err="1"/>
              <a:t>SoM’s</a:t>
            </a:r>
            <a:r>
              <a:rPr lang="en-US" sz="1000" dirty="0"/>
              <a:t> in the field in high vibration environments</a:t>
            </a:r>
          </a:p>
          <a:p>
            <a:pPr lvl="2"/>
            <a:r>
              <a:rPr lang="en-US" sz="1000" dirty="0"/>
              <a:t>Spare pins for future proofing</a:t>
            </a:r>
          </a:p>
          <a:p>
            <a:r>
              <a:rPr lang="en-US" sz="1800" dirty="0"/>
              <a:t>2 flavors:</a:t>
            </a:r>
          </a:p>
          <a:p>
            <a:pPr lvl="1"/>
            <a:r>
              <a:rPr lang="en-US" sz="1600" dirty="0"/>
              <a:t>Connectivity: 14 diff pairs, no SSRAM</a:t>
            </a:r>
          </a:p>
          <a:p>
            <a:pPr lvl="1"/>
            <a:r>
              <a:rPr lang="en-US" sz="1600" dirty="0"/>
              <a:t>Compute: 8 diff pairs, 32 MB </a:t>
            </a:r>
            <a:r>
              <a:rPr lang="en-US" sz="1600" dirty="0" err="1"/>
              <a:t>oSPI</a:t>
            </a:r>
            <a:r>
              <a:rPr lang="en-US" sz="1600" dirty="0"/>
              <a:t>/</a:t>
            </a:r>
            <a:r>
              <a:rPr lang="en-US" sz="1600" dirty="0" err="1"/>
              <a:t>HyperRAM</a:t>
            </a:r>
            <a:r>
              <a:rPr lang="en-US" sz="1600" dirty="0"/>
              <a:t> @ &lt;0.5GBps</a:t>
            </a:r>
          </a:p>
          <a:p>
            <a:r>
              <a:rPr lang="en-US" sz="1800" dirty="0"/>
              <a:t>Interfaces</a:t>
            </a:r>
          </a:p>
          <a:p>
            <a:pPr lvl="1"/>
            <a:r>
              <a:rPr lang="en-US" sz="1600" dirty="0"/>
              <a:t>3x fully programmable clocks</a:t>
            </a:r>
          </a:p>
          <a:p>
            <a:pPr lvl="1"/>
            <a:r>
              <a:rPr lang="en-US" sz="1600" dirty="0"/>
              <a:t>GPIO, I2C, field updates through FPGA or direct flash programming</a:t>
            </a:r>
          </a:p>
          <a:p>
            <a:pPr lvl="1"/>
            <a:r>
              <a:rPr lang="en-US" sz="1600" dirty="0"/>
              <a:t>GPIO voltage is programmable</a:t>
            </a:r>
          </a:p>
          <a:p>
            <a:r>
              <a:rPr lang="en-US" sz="1800" dirty="0"/>
              <a:t>Firmware/RTL</a:t>
            </a:r>
          </a:p>
          <a:p>
            <a:pPr lvl="1"/>
            <a:r>
              <a:rPr lang="en-US" sz="1600" dirty="0" err="1"/>
              <a:t>uPython</a:t>
            </a:r>
            <a:r>
              <a:rPr lang="en-US" sz="1600" dirty="0"/>
              <a:t> for control path on </a:t>
            </a:r>
            <a:r>
              <a:rPr lang="en-US" sz="1600" dirty="0" err="1"/>
              <a:t>RISCv</a:t>
            </a:r>
            <a:endParaRPr lang="en-US" sz="1600" dirty="0"/>
          </a:p>
          <a:p>
            <a:pPr lvl="1"/>
            <a:r>
              <a:rPr lang="en-US" sz="1600" dirty="0"/>
              <a:t>No code, graphical RTL generator with large # of IP blocks (under development)</a:t>
            </a:r>
          </a:p>
          <a:p>
            <a:r>
              <a:rPr lang="en-US" sz="2000" dirty="0"/>
              <a:t>Development Boards</a:t>
            </a:r>
          </a:p>
          <a:p>
            <a:pPr lvl="1"/>
            <a:r>
              <a:rPr lang="en-US" sz="1600" dirty="0"/>
              <a:t>Baseboard for programming/debug</a:t>
            </a:r>
          </a:p>
          <a:p>
            <a:pPr lvl="1"/>
            <a:r>
              <a:rPr lang="en-US" sz="1600" dirty="0"/>
              <a:t>Camera and other expansion boards available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6C3E-9100-B741-9A5C-033C8A6D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3265-0603-43AF-AB34-A2393C535C53}" type="datetime4">
              <a:rPr lang="en-US" smtClean="0"/>
              <a:t>August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740D-A439-4AC3-93DE-F4859662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9AE6-D35C-F764-35CE-1428A548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BBA304-925A-47DF-5DB9-E7B552AB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01" y="3882533"/>
            <a:ext cx="1928958" cy="1910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5DF8B-034A-2CA7-2469-354F47B65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9409" y="3893110"/>
            <a:ext cx="1928958" cy="1900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C0F511-18FE-3FC4-2EBC-4D3D583E5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170" y="126792"/>
            <a:ext cx="4398376" cy="3397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654A40-511E-D6E4-4F1F-55E59A10F6A2}"/>
              </a:ext>
            </a:extLst>
          </p:cNvPr>
          <p:cNvSpPr txBox="1"/>
          <p:nvPr/>
        </p:nvSpPr>
        <p:spPr>
          <a:xfrm>
            <a:off x="8470232" y="4349416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NX33U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EA833-F5D2-F7FF-CE7E-5BBB56CC2291}"/>
              </a:ext>
            </a:extLst>
          </p:cNvPr>
          <p:cNvSpPr txBox="1"/>
          <p:nvPr/>
        </p:nvSpPr>
        <p:spPr>
          <a:xfrm>
            <a:off x="9152475" y="4222458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SRAM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37682-D16D-24B5-DED6-438320042B3C}"/>
              </a:ext>
            </a:extLst>
          </p:cNvPr>
          <p:cNvSpPr txBox="1"/>
          <p:nvPr/>
        </p:nvSpPr>
        <p:spPr>
          <a:xfrm>
            <a:off x="8368860" y="4837925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Flash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FD6A1-DC31-7C29-5647-7546CEE11CB3}"/>
              </a:ext>
            </a:extLst>
          </p:cNvPr>
          <p:cNvSpPr txBox="1"/>
          <p:nvPr/>
        </p:nvSpPr>
        <p:spPr>
          <a:xfrm>
            <a:off x="9164507" y="4967366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58F65-C0BE-EE77-D70D-83C2D5B1D060}"/>
              </a:ext>
            </a:extLst>
          </p:cNvPr>
          <p:cNvSpPr txBox="1"/>
          <p:nvPr/>
        </p:nvSpPr>
        <p:spPr>
          <a:xfrm>
            <a:off x="8234054" y="5304808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35001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C5C6-DCDC-A342-E859-AB731929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B42B-E4D9-37CC-AA47-7B3F62CE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Hirose DF40C 60 pin connectors</a:t>
            </a:r>
          </a:p>
          <a:p>
            <a:pPr lvl="1"/>
            <a:r>
              <a:rPr lang="en-US" dirty="0"/>
              <a:t>Low cost, high performance, easily available</a:t>
            </a:r>
          </a:p>
          <a:p>
            <a:r>
              <a:rPr lang="en-US" dirty="0"/>
              <a:t>3mm mounting hole for mechanical stability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4FDC-E9C2-827D-F440-50C87CE1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3265-0603-43AF-AB34-A2393C535C53}" type="datetime4">
              <a:rPr lang="en-US" smtClean="0"/>
              <a:t>August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C86F-882F-AF4C-A62C-B8A84C26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AB44-6F8D-9CF2-D97A-9F23E63B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01E97-BD72-168C-D4FB-1E155280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37" y="53724"/>
            <a:ext cx="2744701" cy="3039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09C87-8F62-A3DE-FC8D-591FB0CE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706" y="3273016"/>
            <a:ext cx="3425356" cy="33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601E0DD5-3F07-0FA3-5321-C91A9F69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57" y="884321"/>
            <a:ext cx="6443600" cy="4919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24329-6DFF-DD2A-A25D-46BEAF2B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625D8-B5BD-2728-F2A7-5CEF385D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3265-0603-43AF-AB34-A2393C535C53}" type="datetime4">
              <a:rPr lang="en-US" smtClean="0"/>
              <a:t>August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406C-38B4-0CDA-209D-4FBA3CD6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tinyVision.ai Inc. 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7288-32FA-AAE6-74C2-0E0172B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4</a:t>
            </a:fld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E8FA7C9-A9D6-F4E1-9CF4-9A54251EC727}"/>
              </a:ext>
            </a:extLst>
          </p:cNvPr>
          <p:cNvSpPr/>
          <p:nvPr/>
        </p:nvSpPr>
        <p:spPr>
          <a:xfrm>
            <a:off x="10113983" y="3874320"/>
            <a:ext cx="1315360" cy="239151"/>
          </a:xfrm>
          <a:prstGeom prst="borderCallout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Debug USB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1BCD8C8D-69E4-224A-4183-8D2B4D21A96D}"/>
              </a:ext>
            </a:extLst>
          </p:cNvPr>
          <p:cNvSpPr/>
          <p:nvPr/>
        </p:nvSpPr>
        <p:spPr>
          <a:xfrm>
            <a:off x="10368667" y="1734270"/>
            <a:ext cx="1315360" cy="239151"/>
          </a:xfrm>
          <a:prstGeom prst="borderCallout1">
            <a:avLst>
              <a:gd name="adj1" fmla="val 18750"/>
              <a:gd name="adj2" fmla="val -8333"/>
              <a:gd name="adj3" fmla="val 1219310"/>
              <a:gd name="adj4" fmla="val -11151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SoM</a:t>
            </a:r>
            <a:r>
              <a:rPr lang="en-US" dirty="0"/>
              <a:t> Enable 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E7225276-B4B6-5310-7447-14A12B64E35B}"/>
              </a:ext>
            </a:extLst>
          </p:cNvPr>
          <p:cNvSpPr/>
          <p:nvPr/>
        </p:nvSpPr>
        <p:spPr>
          <a:xfrm>
            <a:off x="10161562" y="3350742"/>
            <a:ext cx="1315360" cy="239151"/>
          </a:xfrm>
          <a:prstGeom prst="borderCallout1">
            <a:avLst>
              <a:gd name="adj1" fmla="val 18750"/>
              <a:gd name="adj2" fmla="val -8333"/>
              <a:gd name="adj3" fmla="val 92376"/>
              <a:gd name="adj4" fmla="val -497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FTDI Disable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E6706-ACDE-59D0-AB32-9640363779EC}"/>
              </a:ext>
            </a:extLst>
          </p:cNvPr>
          <p:cNvSpPr txBox="1"/>
          <p:nvPr/>
        </p:nvSpPr>
        <p:spPr>
          <a:xfrm>
            <a:off x="8280260" y="4325134"/>
            <a:ext cx="498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INITn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267B6AC2-FD42-2E08-1E6E-E8D81A64C6AD}"/>
              </a:ext>
            </a:extLst>
          </p:cNvPr>
          <p:cNvSpPr/>
          <p:nvPr/>
        </p:nvSpPr>
        <p:spPr>
          <a:xfrm>
            <a:off x="1550484" y="2991679"/>
            <a:ext cx="1897689" cy="239151"/>
          </a:xfrm>
          <a:prstGeom prst="borderCallout1">
            <a:avLst>
              <a:gd name="adj1" fmla="val 39992"/>
              <a:gd name="adj2" fmla="val 101957"/>
              <a:gd name="adj3" fmla="val 97630"/>
              <a:gd name="adj4" fmla="val 1279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USBC I2C Enable</a:t>
            </a:r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C4A76563-43C1-E831-AD21-218287654969}"/>
              </a:ext>
            </a:extLst>
          </p:cNvPr>
          <p:cNvSpPr/>
          <p:nvPr/>
        </p:nvSpPr>
        <p:spPr>
          <a:xfrm>
            <a:off x="1548668" y="2484803"/>
            <a:ext cx="1897689" cy="239151"/>
          </a:xfrm>
          <a:prstGeom prst="borderCallout1">
            <a:avLst>
              <a:gd name="adj1" fmla="val 39992"/>
              <a:gd name="adj2" fmla="val 101957"/>
              <a:gd name="adj3" fmla="val 97630"/>
              <a:gd name="adj4" fmla="val 1279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A291FD-34C0-27DC-E544-96D765C155EC}"/>
              </a:ext>
            </a:extLst>
          </p:cNvPr>
          <p:cNvSpPr txBox="1"/>
          <p:nvPr/>
        </p:nvSpPr>
        <p:spPr>
          <a:xfrm>
            <a:off x="5380489" y="3612387"/>
            <a:ext cx="5686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LED: 5V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5DEA6B-D081-B6E4-FDEE-DD237FA115A9}"/>
              </a:ext>
            </a:extLst>
          </p:cNvPr>
          <p:cNvSpPr txBox="1"/>
          <p:nvPr/>
        </p:nvSpPr>
        <p:spPr>
          <a:xfrm>
            <a:off x="5387076" y="3487888"/>
            <a:ext cx="685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LED: 3.3V</a:t>
            </a:r>
          </a:p>
        </p:txBody>
      </p:sp>
      <p:sp>
        <p:nvSpPr>
          <p:cNvPr id="57" name="Callout: Line 56">
            <a:extLst>
              <a:ext uri="{FF2B5EF4-FFF2-40B4-BE49-F238E27FC236}">
                <a16:creationId xmlns:a16="http://schemas.microsoft.com/office/drawing/2014/main" id="{35ECC2F9-8D37-A24F-ED4B-6A2D74C5A620}"/>
              </a:ext>
            </a:extLst>
          </p:cNvPr>
          <p:cNvSpPr/>
          <p:nvPr/>
        </p:nvSpPr>
        <p:spPr>
          <a:xfrm>
            <a:off x="4248189" y="639798"/>
            <a:ext cx="1897689" cy="239151"/>
          </a:xfrm>
          <a:prstGeom prst="borderCallout1">
            <a:avLst>
              <a:gd name="adj1" fmla="val 39992"/>
              <a:gd name="adj2" fmla="val 101957"/>
              <a:gd name="adj3" fmla="val 482107"/>
              <a:gd name="adj4" fmla="val 12817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GPIO_DIR/CLK_EN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3AEF50D-E623-38BD-5D25-02E2623C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22" y="5950362"/>
            <a:ext cx="2448916" cy="8394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0409C87-E0E9-665D-5E29-9E565752B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053" y="5950363"/>
            <a:ext cx="1628518" cy="78606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030A00A-599B-97B7-411A-8AF99CE42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199" y="5168639"/>
            <a:ext cx="1942167" cy="6429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962B3BA-5E7F-78A6-E4B4-C0BC87326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849" y="5992005"/>
            <a:ext cx="1855463" cy="79777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C79676C-839E-066F-AB6A-1ED94FB99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6545" y="4844563"/>
            <a:ext cx="2228113" cy="7806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EFFA338-E37F-8719-10F0-5E00D0CDD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3619" y="1998971"/>
            <a:ext cx="2120893" cy="105654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AC00D27-845A-8B3F-10CF-07369BAB1407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002244" y="5408541"/>
            <a:ext cx="1199337" cy="583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72BB1A-52B8-6433-D7AF-0505A00A9A89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9142723" y="5234910"/>
            <a:ext cx="753822" cy="79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F2EA145-1A1E-EF0F-6434-679FFC78D160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743700" y="5408541"/>
            <a:ext cx="122080" cy="541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FA1AB2-65C7-2AE5-689D-B02D25B9C565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541312" y="5547324"/>
            <a:ext cx="861308" cy="403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EBA94E-EA9A-A840-0645-8E49574D458E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3341366" y="5336609"/>
            <a:ext cx="995080" cy="153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509D89B-0E2A-879F-10FD-039799B79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7600" y="4190129"/>
            <a:ext cx="1883766" cy="894525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F37EE2E-A8B1-427B-B0F3-4DAB2ADA25EA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3341366" y="4571355"/>
            <a:ext cx="995080" cy="66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03C7B70-922B-BCF7-F479-F886A010ABF9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340988" y="3771894"/>
            <a:ext cx="889712" cy="68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CFF1070-F05B-1A5B-4931-58F1D4715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1477" y="3518069"/>
            <a:ext cx="1919511" cy="6447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C6AF651-512D-D2E8-73D7-5470DF1BF462}"/>
              </a:ext>
            </a:extLst>
          </p:cNvPr>
          <p:cNvSpPr txBox="1"/>
          <p:nvPr/>
        </p:nvSpPr>
        <p:spPr>
          <a:xfrm>
            <a:off x="7428182" y="2093266"/>
            <a:ext cx="685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LED: DONE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D7B265-B479-6ACE-55D9-FDEFB771414E}"/>
              </a:ext>
            </a:extLst>
          </p:cNvPr>
          <p:cNvCxnSpPr>
            <a:cxnSpLocks/>
          </p:cNvCxnSpPr>
          <p:nvPr/>
        </p:nvCxnSpPr>
        <p:spPr>
          <a:xfrm>
            <a:off x="7941204" y="2204583"/>
            <a:ext cx="196842" cy="231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5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DC568F03DBBD49A71CE301EBCCFBF4" ma:contentTypeVersion="10" ma:contentTypeDescription="Create a new document." ma:contentTypeScope="" ma:versionID="7cda091e0e02c4399b0ed90d93509a04">
  <xsd:schema xmlns:xsd="http://www.w3.org/2001/XMLSchema" xmlns:xs="http://www.w3.org/2001/XMLSchema" xmlns:p="http://schemas.microsoft.com/office/2006/metadata/properties" xmlns:ns2="9a982579-aa19-49e9-8858-3fd43ce52196" targetNamespace="http://schemas.microsoft.com/office/2006/metadata/properties" ma:root="true" ma:fieldsID="0b28888f42d59b5b66acd0d9a54527eb" ns2:_="">
    <xsd:import namespace="9a982579-aa19-49e9-8858-3fd43ce521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82579-aa19-49e9-8858-3fd43ce52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AD6E70-BED1-45EA-83B1-796A1241D816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a982579-aa19-49e9-8858-3fd43ce5219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F7E882-2021-4BA0-87F1-4CC2BC40C9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247E5E-E1A0-4162-B188-B5B2BF20C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82579-aa19-49e9-8858-3fd43ce521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36866</TotalTime>
  <Words>229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What is it?</vt:lpstr>
      <vt:lpstr>SoM Interface</vt:lpstr>
      <vt:lpstr>Baseboard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Rangan</dc:creator>
  <cp:lastModifiedBy>Venkat Rangan</cp:lastModifiedBy>
  <cp:revision>488</cp:revision>
  <dcterms:created xsi:type="dcterms:W3CDTF">2020-12-08T16:55:38Z</dcterms:created>
  <dcterms:modified xsi:type="dcterms:W3CDTF">2023-08-07T19:49:15Z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0x0101009FDC568F03DBBD49A71CE301EBCCFBF4</vt:lpwstr>
  </property>
</Properties>
</file>