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71" d="100"/>
          <a:sy n="171" d="100"/>
        </p:scale>
        <p:origin x="134"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C9D71-6986-572C-365A-B0D22B6F26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5A5EF7-E2ED-34A2-B221-31383FA757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5C921E-D9D1-15E0-E7A1-8D67005FE7DA}"/>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47C9AC47-F3A6-0A4B-79F5-0177844E94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B4917B-77F8-C06B-B9D6-6B8D3F2C025D}"/>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290566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9EBC7-2EDE-932A-E21A-0AD1A5DAFCB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7907A10-7B3E-B781-F565-C5EE46F4593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4F39DF-C9DB-9EF0-354F-6903C786450E}"/>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3500F88B-3168-A097-D4FB-84382A8DEC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07E158-B4BA-3119-DFD1-536EBDEB7097}"/>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123729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0FB688-77A2-ECD3-2573-4F34415F70E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C178360-006B-491E-FF6D-134BEAD52A3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894986-3516-617A-E31A-9CE810BF4E2F}"/>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226FEED3-C62D-562C-E4B0-8E9CBCB443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A35B31-FB6D-223E-15CE-DF7E35B45589}"/>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92068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6CD65-FA92-7C5C-3516-905E01D6A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72D32D-BA02-E024-ADA8-3A3378C81ED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ED2334-2F77-35CA-E66D-49A9A0E871D0}"/>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3DB24037-9192-7284-B896-BF1C4AF195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F41B39-91DD-6565-37E8-D2BBA6DF122E}"/>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08396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D18E8-0395-627A-A77D-E52F217DA57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A65A87-D304-2619-3D1E-49047584E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58FDE6F-3DD5-971F-87EA-1D92D385FDB3}"/>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E496EDB5-8D28-4ADE-DAD3-52696A3F15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D4F7F1-49DB-70BE-1FD8-3E2E9443E8EB}"/>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26859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9F279-E766-E891-0E8F-BD3A2D457F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AB9D50-2A85-DCC6-CC09-3EB1F54CAA2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716B2E-F491-253D-5C59-B7CB66D9F06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97C7C49-CF13-072C-FC81-2E451BB5679D}"/>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6" name="页脚占位符 5">
            <a:extLst>
              <a:ext uri="{FF2B5EF4-FFF2-40B4-BE49-F238E27FC236}">
                <a16:creationId xmlns:a16="http://schemas.microsoft.com/office/drawing/2014/main" id="{ACCD08B8-0508-96AF-6877-EC000C4325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578015-5632-ED20-A20E-70C2005B5228}"/>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415907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184487-3613-6835-6653-7BFC5E6351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27DFEE8-1473-77C9-2CE0-32A7C51A19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3924320-87F8-97A8-126F-FCC5D896FC6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003B1F-3C6C-107C-CBDA-67759B3C92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55EDB4-7EF4-FFD9-285A-C5A8791EAD5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C46130-6852-3048-65C0-C5163C828461}"/>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8" name="页脚占位符 7">
            <a:extLst>
              <a:ext uri="{FF2B5EF4-FFF2-40B4-BE49-F238E27FC236}">
                <a16:creationId xmlns:a16="http://schemas.microsoft.com/office/drawing/2014/main" id="{B1ABF2DE-903D-082A-D5FD-07A0FDCA8A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DC0359F-610E-5EAE-382D-277A9359161E}"/>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20569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AEE8E-1004-018D-8CE9-6B6D6CF94FE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356AF46-DC69-C511-9B8A-809B5F5BE887}"/>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4" name="页脚占位符 3">
            <a:extLst>
              <a:ext uri="{FF2B5EF4-FFF2-40B4-BE49-F238E27FC236}">
                <a16:creationId xmlns:a16="http://schemas.microsoft.com/office/drawing/2014/main" id="{66A45FFF-F8CE-21DA-173E-000F6F5F6CD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B475211-93CA-BB45-FD85-15091A267743}"/>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37091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4137ACD-F47B-0EE5-E57A-C069EE08307D}"/>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3" name="页脚占位符 2">
            <a:extLst>
              <a:ext uri="{FF2B5EF4-FFF2-40B4-BE49-F238E27FC236}">
                <a16:creationId xmlns:a16="http://schemas.microsoft.com/office/drawing/2014/main" id="{864CB345-05EB-728D-F1FB-85E383A779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2479E7-E2BF-8831-B7C0-DE82A4F700E4}"/>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177597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F8202-D4AB-5DA4-6D16-E9B295EA6E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D459C4-0B89-6D53-FD4D-79F2C7145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68B7C1-4DBC-AFE2-3355-1CFB46BAD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266684-4CC9-B7BE-CC77-858F1DF05E04}"/>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6" name="页脚占位符 5">
            <a:extLst>
              <a:ext uri="{FF2B5EF4-FFF2-40B4-BE49-F238E27FC236}">
                <a16:creationId xmlns:a16="http://schemas.microsoft.com/office/drawing/2014/main" id="{BC79AC51-2ADD-A47D-561D-2453FCFB38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E2656C-98A2-4641-3864-1E69161DB326}"/>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298311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CFCE7-29C0-1F5E-C6E8-5BD5123B8D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9BE756F-F2AF-AA6E-E2B9-2A0D47108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F05B58-77DF-F5FB-22B7-9AE55EE4C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495A1A-D890-A571-0954-707108501E7F}"/>
              </a:ext>
            </a:extLst>
          </p:cNvPr>
          <p:cNvSpPr>
            <a:spLocks noGrp="1"/>
          </p:cNvSpPr>
          <p:nvPr>
            <p:ph type="dt" sz="half" idx="10"/>
          </p:nvPr>
        </p:nvSpPr>
        <p:spPr/>
        <p:txBody>
          <a:bodyPr/>
          <a:lstStyle/>
          <a:p>
            <a:fld id="{2F7831FE-37FB-4CCF-AA49-4BB5D4C8F9BA}" type="datetimeFigureOut">
              <a:rPr lang="zh-CN" altLang="en-US" smtClean="0"/>
              <a:t>2023/1/30</a:t>
            </a:fld>
            <a:endParaRPr lang="zh-CN" altLang="en-US"/>
          </a:p>
        </p:txBody>
      </p:sp>
      <p:sp>
        <p:nvSpPr>
          <p:cNvPr id="6" name="页脚占位符 5">
            <a:extLst>
              <a:ext uri="{FF2B5EF4-FFF2-40B4-BE49-F238E27FC236}">
                <a16:creationId xmlns:a16="http://schemas.microsoft.com/office/drawing/2014/main" id="{C748AEB1-DA26-FEDA-6CA5-E771D96B89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0953F6-70E5-CC08-5067-527B12F54E87}"/>
              </a:ext>
            </a:extLst>
          </p:cNvPr>
          <p:cNvSpPr>
            <a:spLocks noGrp="1"/>
          </p:cNvSpPr>
          <p:nvPr>
            <p:ph type="sldNum" sz="quarter" idx="12"/>
          </p:nvPr>
        </p:nvSpPr>
        <p:spPr/>
        <p:txBody>
          <a:body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345345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4A73304-8820-2BA9-325E-50D5F007E9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E2AF6E-2493-4B11-2ECE-C1A49398F7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916347-FD50-8B77-82F5-4B6925C012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831FE-37FB-4CCF-AA49-4BB5D4C8F9BA}" type="datetimeFigureOut">
              <a:rPr lang="zh-CN" altLang="en-US" smtClean="0"/>
              <a:t>2023/1/30</a:t>
            </a:fld>
            <a:endParaRPr lang="zh-CN" altLang="en-US"/>
          </a:p>
        </p:txBody>
      </p:sp>
      <p:sp>
        <p:nvSpPr>
          <p:cNvPr id="5" name="页脚占位符 4">
            <a:extLst>
              <a:ext uri="{FF2B5EF4-FFF2-40B4-BE49-F238E27FC236}">
                <a16:creationId xmlns:a16="http://schemas.microsoft.com/office/drawing/2014/main" id="{001A0380-B83A-B6AC-0EC6-DEC1E8AEB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3660760-A720-34DB-40EC-34B1ABE30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E3023-7C1C-4B8A-B8ED-9F56463A0976}" type="slidenum">
              <a:rPr lang="zh-CN" altLang="en-US" smtClean="0"/>
              <a:t>‹#›</a:t>
            </a:fld>
            <a:endParaRPr lang="zh-CN" altLang="en-US"/>
          </a:p>
        </p:txBody>
      </p:sp>
    </p:spTree>
    <p:extLst>
      <p:ext uri="{BB962C8B-B14F-4D97-AF65-F5344CB8AC3E}">
        <p14:creationId xmlns:p14="http://schemas.microsoft.com/office/powerpoint/2010/main" val="400470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636955" y="1535194"/>
            <a:ext cx="8918090" cy="3416320"/>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By timing the transit from two widely-separated locations, teams of astronomers could calculate the parallax angle-the apparent difference in position of an astronomical body due to a difference in the observer’s position.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94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687900" y="1735916"/>
            <a:ext cx="8918090" cy="3970318"/>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This approach is summarized in the statement that it is the task of the grammarian to describe, not to prescribe-to record the facts of linguistic diversity, and not to attempt the impossible tasks of evaluating language variation or halting language change.</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67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692361" y="1892033"/>
            <a:ext cx="8918090" cy="3416320"/>
          </a:xfrm>
          <a:prstGeom prst="rect">
            <a:avLst/>
          </a:prstGeom>
          <a:noFill/>
        </p:spPr>
        <p:txBody>
          <a:bodyPr wrap="square" rtlCol="0">
            <a:spAutoFit/>
          </a:bodyPr>
          <a:lstStyle/>
          <a:p>
            <a:r>
              <a:rPr lang="en-US" altLang="zh-CN" sz="3600" b="1" dirty="0" err="1">
                <a:latin typeface="Times New Roman" panose="02020603050405020304" pitchFamily="18" charset="0"/>
                <a:cs typeface="Times New Roman" panose="02020603050405020304" pitchFamily="18" charset="0"/>
              </a:rPr>
              <a:t>Victimised</a:t>
            </a:r>
            <a:r>
              <a:rPr lang="en-US" altLang="zh-CN" sz="3600" b="1" dirty="0">
                <a:latin typeface="Times New Roman" panose="02020603050405020304" pitchFamily="18" charset="0"/>
                <a:cs typeface="Times New Roman" panose="02020603050405020304" pitchFamily="18" charset="0"/>
              </a:rPr>
              <a:t> pupils are more likely to experience difficulties with interpersonal relationships as adults, while children who persistently bully are more likely to grow up to be physically violent, and convicted of anti-social offences.</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57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754808" y="1838507"/>
            <a:ext cx="9244755" cy="3416320"/>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On the negative side, this type of organization doesn’t always act effectively, because it depends too much on one or two people at the top, and when these people make poor decisions there’s no-one else who can influence them.</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46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603150" y="1941099"/>
            <a:ext cx="8918090" cy="3416320"/>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Researchers from nine countries are working together to create a map linked to a database that can be fed measurements from field surveys, drone surveys, satellite imagery, lab analyses and so on to provide real-time data on the state of soil.</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27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723584" y="1981243"/>
            <a:ext cx="8918090" cy="3416320"/>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As the fire continued to rage, the National Trust’s conservators were being mobilized, and that evening local stationers were especially opened to provide the bulk supplies of blotting paper so desperately needed in the salvage operation.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99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759268" y="1950020"/>
            <a:ext cx="8918090" cy="3416320"/>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Her contribution to physics had been immense, not only in her own work, the importance of which had been demonstrated by her two Nobel Prizes, but because of her influence on subsequent generations of nuclear physicists and chemists.</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56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754808" y="2012467"/>
            <a:ext cx="8918090" cy="3416320"/>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The taxonomist sometimes overlooks whole species in </a:t>
            </a:r>
            <a:r>
              <a:rPr lang="en-US" altLang="zh-CN" sz="3600" b="1" dirty="0" err="1">
                <a:latin typeface="Times New Roman" panose="02020603050405020304" pitchFamily="18" charset="0"/>
                <a:cs typeface="Times New Roman" panose="02020603050405020304" pitchFamily="18" charset="0"/>
              </a:rPr>
              <a:t>favour</a:t>
            </a:r>
            <a:r>
              <a:rPr lang="en-US" altLang="zh-CN" sz="3600" b="1" dirty="0">
                <a:latin typeface="Times New Roman" panose="02020603050405020304" pitchFamily="18" charset="0"/>
                <a:cs typeface="Times New Roman" panose="02020603050405020304" pitchFamily="18" charset="0"/>
              </a:rPr>
              <a:t> of those groups currently under study, while the ecologist often collects only a limited number of specimens of each species, thus reducing their value for taxonomic investigations.</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26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745887" y="1762680"/>
            <a:ext cx="8918090" cy="3416320"/>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Many CEOs combine two opposing characteristics: confidence-that is, the belief that they’re capable of great achievements-with a high level of anxiety, a fear of missing targets, whether set by themselves or by the directors of the company.</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68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4916A-DD7D-C9AE-3779-D9D074487BF3}"/>
              </a:ext>
            </a:extLst>
          </p:cNvPr>
          <p:cNvSpPr txBox="1"/>
          <p:nvPr/>
        </p:nvSpPr>
        <p:spPr>
          <a:xfrm>
            <a:off x="1790492" y="1646707"/>
            <a:ext cx="8918090" cy="3416320"/>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A radical solution, which may work for some very large companies whose businesses are extensive and complex, is the professional board, whose members would work up to three or four days a week, supported by their own dedicated staff and advisers.</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0909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TotalTime>
  <Words>409</Words>
  <Application>Microsoft Office PowerPoint</Application>
  <PresentationFormat>宽屏</PresentationFormat>
  <Paragraphs>10</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tinyzqh</dc:creator>
  <cp:lastModifiedBy>tinyzqh</cp:lastModifiedBy>
  <cp:revision>13</cp:revision>
  <dcterms:created xsi:type="dcterms:W3CDTF">2023-01-29T08:30:24Z</dcterms:created>
  <dcterms:modified xsi:type="dcterms:W3CDTF">2023-01-30T14:16:59Z</dcterms:modified>
</cp:coreProperties>
</file>