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71" d="100"/>
          <a:sy n="171" d="100"/>
        </p:scale>
        <p:origin x="134" y="5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6C9D71-6986-572C-365A-B0D22B6F260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95A5EF7-E2ED-34A2-B221-31383FA757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65C921E-D9D1-15E0-E7A1-8D67005FE7DA}"/>
              </a:ext>
            </a:extLst>
          </p:cNvPr>
          <p:cNvSpPr>
            <a:spLocks noGrp="1"/>
          </p:cNvSpPr>
          <p:nvPr>
            <p:ph type="dt" sz="half" idx="10"/>
          </p:nvPr>
        </p:nvSpPr>
        <p:spPr/>
        <p:txBody>
          <a:bodyPr/>
          <a:lstStyle/>
          <a:p>
            <a:fld id="{2F7831FE-37FB-4CCF-AA49-4BB5D4C8F9BA}" type="datetimeFigureOut">
              <a:rPr lang="zh-CN" altLang="en-US" smtClean="0"/>
              <a:t>2023/1/30</a:t>
            </a:fld>
            <a:endParaRPr lang="zh-CN" altLang="en-US"/>
          </a:p>
        </p:txBody>
      </p:sp>
      <p:sp>
        <p:nvSpPr>
          <p:cNvPr id="5" name="页脚占位符 4">
            <a:extLst>
              <a:ext uri="{FF2B5EF4-FFF2-40B4-BE49-F238E27FC236}">
                <a16:creationId xmlns:a16="http://schemas.microsoft.com/office/drawing/2014/main" id="{47C9AC47-F3A6-0A4B-79F5-0177844E94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B4917B-77F8-C06B-B9D6-6B8D3F2C025D}"/>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2905662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A9EBC7-2EDE-932A-E21A-0AD1A5DAFCB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7907A10-7B3E-B781-F565-C5EE46F4593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64F39DF-C9DB-9EF0-354F-6903C786450E}"/>
              </a:ext>
            </a:extLst>
          </p:cNvPr>
          <p:cNvSpPr>
            <a:spLocks noGrp="1"/>
          </p:cNvSpPr>
          <p:nvPr>
            <p:ph type="dt" sz="half" idx="10"/>
          </p:nvPr>
        </p:nvSpPr>
        <p:spPr/>
        <p:txBody>
          <a:bodyPr/>
          <a:lstStyle/>
          <a:p>
            <a:fld id="{2F7831FE-37FB-4CCF-AA49-4BB5D4C8F9BA}" type="datetimeFigureOut">
              <a:rPr lang="zh-CN" altLang="en-US" smtClean="0"/>
              <a:t>2023/1/30</a:t>
            </a:fld>
            <a:endParaRPr lang="zh-CN" altLang="en-US"/>
          </a:p>
        </p:txBody>
      </p:sp>
      <p:sp>
        <p:nvSpPr>
          <p:cNvPr id="5" name="页脚占位符 4">
            <a:extLst>
              <a:ext uri="{FF2B5EF4-FFF2-40B4-BE49-F238E27FC236}">
                <a16:creationId xmlns:a16="http://schemas.microsoft.com/office/drawing/2014/main" id="{3500F88B-3168-A097-D4FB-84382A8DEC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07E158-B4BA-3119-DFD1-536EBDEB7097}"/>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123729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60FB688-77A2-ECD3-2573-4F34415F70E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C178360-006B-491E-FF6D-134BEAD52A3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7894986-3516-617A-E31A-9CE810BF4E2F}"/>
              </a:ext>
            </a:extLst>
          </p:cNvPr>
          <p:cNvSpPr>
            <a:spLocks noGrp="1"/>
          </p:cNvSpPr>
          <p:nvPr>
            <p:ph type="dt" sz="half" idx="10"/>
          </p:nvPr>
        </p:nvSpPr>
        <p:spPr/>
        <p:txBody>
          <a:bodyPr/>
          <a:lstStyle/>
          <a:p>
            <a:fld id="{2F7831FE-37FB-4CCF-AA49-4BB5D4C8F9BA}" type="datetimeFigureOut">
              <a:rPr lang="zh-CN" altLang="en-US" smtClean="0"/>
              <a:t>2023/1/30</a:t>
            </a:fld>
            <a:endParaRPr lang="zh-CN" altLang="en-US"/>
          </a:p>
        </p:txBody>
      </p:sp>
      <p:sp>
        <p:nvSpPr>
          <p:cNvPr id="5" name="页脚占位符 4">
            <a:extLst>
              <a:ext uri="{FF2B5EF4-FFF2-40B4-BE49-F238E27FC236}">
                <a16:creationId xmlns:a16="http://schemas.microsoft.com/office/drawing/2014/main" id="{226FEED3-C62D-562C-E4B0-8E9CBCB443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CA35B31-FB6D-223E-15CE-DF7E35B45589}"/>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920684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6CD65-FA92-7C5C-3516-905E01D6A0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B72D32D-BA02-E024-ADA8-3A3378C81ED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FED2334-2F77-35CA-E66D-49A9A0E871D0}"/>
              </a:ext>
            </a:extLst>
          </p:cNvPr>
          <p:cNvSpPr>
            <a:spLocks noGrp="1"/>
          </p:cNvSpPr>
          <p:nvPr>
            <p:ph type="dt" sz="half" idx="10"/>
          </p:nvPr>
        </p:nvSpPr>
        <p:spPr/>
        <p:txBody>
          <a:bodyPr/>
          <a:lstStyle/>
          <a:p>
            <a:fld id="{2F7831FE-37FB-4CCF-AA49-4BB5D4C8F9BA}" type="datetimeFigureOut">
              <a:rPr lang="zh-CN" altLang="en-US" smtClean="0"/>
              <a:t>2023/1/30</a:t>
            </a:fld>
            <a:endParaRPr lang="zh-CN" altLang="en-US"/>
          </a:p>
        </p:txBody>
      </p:sp>
      <p:sp>
        <p:nvSpPr>
          <p:cNvPr id="5" name="页脚占位符 4">
            <a:extLst>
              <a:ext uri="{FF2B5EF4-FFF2-40B4-BE49-F238E27FC236}">
                <a16:creationId xmlns:a16="http://schemas.microsoft.com/office/drawing/2014/main" id="{3DB24037-9192-7284-B896-BF1C4AF195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FF41B39-91DD-6565-37E8-D2BBA6DF122E}"/>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3083962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5D18E8-0395-627A-A77D-E52F217DA57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6A65A87-D304-2619-3D1E-49047584E6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58FDE6F-3DD5-971F-87EA-1D92D385FDB3}"/>
              </a:ext>
            </a:extLst>
          </p:cNvPr>
          <p:cNvSpPr>
            <a:spLocks noGrp="1"/>
          </p:cNvSpPr>
          <p:nvPr>
            <p:ph type="dt" sz="half" idx="10"/>
          </p:nvPr>
        </p:nvSpPr>
        <p:spPr/>
        <p:txBody>
          <a:bodyPr/>
          <a:lstStyle/>
          <a:p>
            <a:fld id="{2F7831FE-37FB-4CCF-AA49-4BB5D4C8F9BA}" type="datetimeFigureOut">
              <a:rPr lang="zh-CN" altLang="en-US" smtClean="0"/>
              <a:t>2023/1/30</a:t>
            </a:fld>
            <a:endParaRPr lang="zh-CN" altLang="en-US"/>
          </a:p>
        </p:txBody>
      </p:sp>
      <p:sp>
        <p:nvSpPr>
          <p:cNvPr id="5" name="页脚占位符 4">
            <a:extLst>
              <a:ext uri="{FF2B5EF4-FFF2-40B4-BE49-F238E27FC236}">
                <a16:creationId xmlns:a16="http://schemas.microsoft.com/office/drawing/2014/main" id="{E496EDB5-8D28-4ADE-DAD3-52696A3F154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D4F7F1-49DB-70BE-1FD8-3E2E9443E8EB}"/>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268599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A9F279-E766-E891-0E8F-BD3A2D457FD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BAB9D50-2A85-DCC6-CC09-3EB1F54CAA2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5716B2E-F491-253D-5C59-B7CB66D9F06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97C7C49-CF13-072C-FC81-2E451BB5679D}"/>
              </a:ext>
            </a:extLst>
          </p:cNvPr>
          <p:cNvSpPr>
            <a:spLocks noGrp="1"/>
          </p:cNvSpPr>
          <p:nvPr>
            <p:ph type="dt" sz="half" idx="10"/>
          </p:nvPr>
        </p:nvSpPr>
        <p:spPr/>
        <p:txBody>
          <a:bodyPr/>
          <a:lstStyle/>
          <a:p>
            <a:fld id="{2F7831FE-37FB-4CCF-AA49-4BB5D4C8F9BA}" type="datetimeFigureOut">
              <a:rPr lang="zh-CN" altLang="en-US" smtClean="0"/>
              <a:t>2023/1/30</a:t>
            </a:fld>
            <a:endParaRPr lang="zh-CN" altLang="en-US"/>
          </a:p>
        </p:txBody>
      </p:sp>
      <p:sp>
        <p:nvSpPr>
          <p:cNvPr id="6" name="页脚占位符 5">
            <a:extLst>
              <a:ext uri="{FF2B5EF4-FFF2-40B4-BE49-F238E27FC236}">
                <a16:creationId xmlns:a16="http://schemas.microsoft.com/office/drawing/2014/main" id="{ACCD08B8-0508-96AF-6877-EC000C43253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578015-5632-ED20-A20E-70C2005B5228}"/>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4159075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184487-3613-6835-6653-7BFC5E63514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27DFEE8-1473-77C9-2CE0-32A7C51A19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3924320-87F8-97A8-126F-FCC5D896FC6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C003B1F-3C6C-107C-CBDA-67759B3C92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855EDB4-7EF4-FFD9-285A-C5A8791EAD5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2C46130-6852-3048-65C0-C5163C828461}"/>
              </a:ext>
            </a:extLst>
          </p:cNvPr>
          <p:cNvSpPr>
            <a:spLocks noGrp="1"/>
          </p:cNvSpPr>
          <p:nvPr>
            <p:ph type="dt" sz="half" idx="10"/>
          </p:nvPr>
        </p:nvSpPr>
        <p:spPr/>
        <p:txBody>
          <a:bodyPr/>
          <a:lstStyle/>
          <a:p>
            <a:fld id="{2F7831FE-37FB-4CCF-AA49-4BB5D4C8F9BA}" type="datetimeFigureOut">
              <a:rPr lang="zh-CN" altLang="en-US" smtClean="0"/>
              <a:t>2023/1/30</a:t>
            </a:fld>
            <a:endParaRPr lang="zh-CN" altLang="en-US"/>
          </a:p>
        </p:txBody>
      </p:sp>
      <p:sp>
        <p:nvSpPr>
          <p:cNvPr id="8" name="页脚占位符 7">
            <a:extLst>
              <a:ext uri="{FF2B5EF4-FFF2-40B4-BE49-F238E27FC236}">
                <a16:creationId xmlns:a16="http://schemas.microsoft.com/office/drawing/2014/main" id="{B1ABF2DE-903D-082A-D5FD-07A0FDCA8A7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DC0359F-610E-5EAE-382D-277A9359161E}"/>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3205699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2AEE8E-1004-018D-8CE9-6B6D6CF94FE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356AF46-DC69-C511-9B8A-809B5F5BE887}"/>
              </a:ext>
            </a:extLst>
          </p:cNvPr>
          <p:cNvSpPr>
            <a:spLocks noGrp="1"/>
          </p:cNvSpPr>
          <p:nvPr>
            <p:ph type="dt" sz="half" idx="10"/>
          </p:nvPr>
        </p:nvSpPr>
        <p:spPr/>
        <p:txBody>
          <a:bodyPr/>
          <a:lstStyle/>
          <a:p>
            <a:fld id="{2F7831FE-37FB-4CCF-AA49-4BB5D4C8F9BA}" type="datetimeFigureOut">
              <a:rPr lang="zh-CN" altLang="en-US" smtClean="0"/>
              <a:t>2023/1/30</a:t>
            </a:fld>
            <a:endParaRPr lang="zh-CN" altLang="en-US"/>
          </a:p>
        </p:txBody>
      </p:sp>
      <p:sp>
        <p:nvSpPr>
          <p:cNvPr id="4" name="页脚占位符 3">
            <a:extLst>
              <a:ext uri="{FF2B5EF4-FFF2-40B4-BE49-F238E27FC236}">
                <a16:creationId xmlns:a16="http://schemas.microsoft.com/office/drawing/2014/main" id="{66A45FFF-F8CE-21DA-173E-000F6F5F6CD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B475211-93CA-BB45-FD85-15091A267743}"/>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3370918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4137ACD-F47B-0EE5-E57A-C069EE08307D}"/>
              </a:ext>
            </a:extLst>
          </p:cNvPr>
          <p:cNvSpPr>
            <a:spLocks noGrp="1"/>
          </p:cNvSpPr>
          <p:nvPr>
            <p:ph type="dt" sz="half" idx="10"/>
          </p:nvPr>
        </p:nvSpPr>
        <p:spPr/>
        <p:txBody>
          <a:bodyPr/>
          <a:lstStyle/>
          <a:p>
            <a:fld id="{2F7831FE-37FB-4CCF-AA49-4BB5D4C8F9BA}" type="datetimeFigureOut">
              <a:rPr lang="zh-CN" altLang="en-US" smtClean="0"/>
              <a:t>2023/1/30</a:t>
            </a:fld>
            <a:endParaRPr lang="zh-CN" altLang="en-US"/>
          </a:p>
        </p:txBody>
      </p:sp>
      <p:sp>
        <p:nvSpPr>
          <p:cNvPr id="3" name="页脚占位符 2">
            <a:extLst>
              <a:ext uri="{FF2B5EF4-FFF2-40B4-BE49-F238E27FC236}">
                <a16:creationId xmlns:a16="http://schemas.microsoft.com/office/drawing/2014/main" id="{864CB345-05EB-728D-F1FB-85E383A779E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72479E7-E2BF-8831-B7C0-DE82A4F700E4}"/>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3177597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CF8202-D4AB-5DA4-6D16-E9B295EA6ED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BD459C4-0B89-6D53-FD4D-79F2C71459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568B7C1-4DBC-AFE2-3355-1CFB46BADA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3266684-4CC9-B7BE-CC77-858F1DF05E04}"/>
              </a:ext>
            </a:extLst>
          </p:cNvPr>
          <p:cNvSpPr>
            <a:spLocks noGrp="1"/>
          </p:cNvSpPr>
          <p:nvPr>
            <p:ph type="dt" sz="half" idx="10"/>
          </p:nvPr>
        </p:nvSpPr>
        <p:spPr/>
        <p:txBody>
          <a:bodyPr/>
          <a:lstStyle/>
          <a:p>
            <a:fld id="{2F7831FE-37FB-4CCF-AA49-4BB5D4C8F9BA}" type="datetimeFigureOut">
              <a:rPr lang="zh-CN" altLang="en-US" smtClean="0"/>
              <a:t>2023/1/30</a:t>
            </a:fld>
            <a:endParaRPr lang="zh-CN" altLang="en-US"/>
          </a:p>
        </p:txBody>
      </p:sp>
      <p:sp>
        <p:nvSpPr>
          <p:cNvPr id="6" name="页脚占位符 5">
            <a:extLst>
              <a:ext uri="{FF2B5EF4-FFF2-40B4-BE49-F238E27FC236}">
                <a16:creationId xmlns:a16="http://schemas.microsoft.com/office/drawing/2014/main" id="{BC79AC51-2ADD-A47D-561D-2453FCFB387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9E2656C-98A2-4641-3864-1E69161DB326}"/>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2983111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5CFCE7-29C0-1F5E-C6E8-5BD5123B8DD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9BE756F-F2AF-AA6E-E2B9-2A0D471088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3F05B58-77DF-F5FB-22B7-9AE55EE4C7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6495A1A-D890-A571-0954-707108501E7F}"/>
              </a:ext>
            </a:extLst>
          </p:cNvPr>
          <p:cNvSpPr>
            <a:spLocks noGrp="1"/>
          </p:cNvSpPr>
          <p:nvPr>
            <p:ph type="dt" sz="half" idx="10"/>
          </p:nvPr>
        </p:nvSpPr>
        <p:spPr/>
        <p:txBody>
          <a:bodyPr/>
          <a:lstStyle/>
          <a:p>
            <a:fld id="{2F7831FE-37FB-4CCF-AA49-4BB5D4C8F9BA}" type="datetimeFigureOut">
              <a:rPr lang="zh-CN" altLang="en-US" smtClean="0"/>
              <a:t>2023/1/30</a:t>
            </a:fld>
            <a:endParaRPr lang="zh-CN" altLang="en-US"/>
          </a:p>
        </p:txBody>
      </p:sp>
      <p:sp>
        <p:nvSpPr>
          <p:cNvPr id="6" name="页脚占位符 5">
            <a:extLst>
              <a:ext uri="{FF2B5EF4-FFF2-40B4-BE49-F238E27FC236}">
                <a16:creationId xmlns:a16="http://schemas.microsoft.com/office/drawing/2014/main" id="{C748AEB1-DA26-FEDA-6CA5-E771D96B89A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80953F6-70E5-CC08-5067-527B12F54E87}"/>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3453459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4A73304-8820-2BA9-325E-50D5F007E9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2E2AF6E-2493-4B11-2ECE-C1A49398F7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7916347-FD50-8B77-82F5-4B6925C012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7831FE-37FB-4CCF-AA49-4BB5D4C8F9BA}" type="datetimeFigureOut">
              <a:rPr lang="zh-CN" altLang="en-US" smtClean="0"/>
              <a:t>2023/1/30</a:t>
            </a:fld>
            <a:endParaRPr lang="zh-CN" altLang="en-US"/>
          </a:p>
        </p:txBody>
      </p:sp>
      <p:sp>
        <p:nvSpPr>
          <p:cNvPr id="5" name="页脚占位符 4">
            <a:extLst>
              <a:ext uri="{FF2B5EF4-FFF2-40B4-BE49-F238E27FC236}">
                <a16:creationId xmlns:a16="http://schemas.microsoft.com/office/drawing/2014/main" id="{001A0380-B83A-B6AC-0EC6-DEC1E8AEB8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3660760-A720-34DB-40EC-34B1ABE30F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4004708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4916A-DD7D-C9AE-3779-D9D074487BF3}"/>
              </a:ext>
            </a:extLst>
          </p:cNvPr>
          <p:cNvSpPr txBox="1"/>
          <p:nvPr/>
        </p:nvSpPr>
        <p:spPr>
          <a:xfrm>
            <a:off x="1226590" y="848279"/>
            <a:ext cx="8918090" cy="4524315"/>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Some recent interdisciplinary research has come out with results that at first sight seem contradictory-a city needs to have a sense of activity, so it needs to be lively, with sounds like the clack of high heels on a pavement or the hiss of a coffee machine, but these mustn’t be too intrusive, because at the same time we need to be able to relax.</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7943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4916A-DD7D-C9AE-3779-D9D074487BF3}"/>
              </a:ext>
            </a:extLst>
          </p:cNvPr>
          <p:cNvSpPr txBox="1"/>
          <p:nvPr/>
        </p:nvSpPr>
        <p:spPr>
          <a:xfrm>
            <a:off x="1636955" y="1026699"/>
            <a:ext cx="8918090" cy="5078313"/>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Eliminating the secrecy surrounding pay by openly communicating everyone’s remuneration, publicizing performance bonuses and allocating annual salary increases in a lump sum rather than spreading them out over an entire year are examples of actions that will make rewards move visible and potentially more motivating.</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8671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4916A-DD7D-C9AE-3779-D9D074487BF3}"/>
              </a:ext>
            </a:extLst>
          </p:cNvPr>
          <p:cNvSpPr txBox="1"/>
          <p:nvPr/>
        </p:nvSpPr>
        <p:spPr>
          <a:xfrm>
            <a:off x="1563007" y="1664548"/>
            <a:ext cx="8918090" cy="3970318"/>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Another strange feature of the Japanese pagoda is that, because the building tapers, with each successive floor plan being smaller than the one below, none of the vertical pillars that carry the weight of the building is connected to its corresponding pillar above.</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357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4916A-DD7D-C9AE-3779-D9D074487BF3}"/>
              </a:ext>
            </a:extLst>
          </p:cNvPr>
          <p:cNvSpPr txBox="1"/>
          <p:nvPr/>
        </p:nvSpPr>
        <p:spPr>
          <a:xfrm>
            <a:off x="1625454" y="1443841"/>
            <a:ext cx="9244755" cy="3970318"/>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An accident that occurred in the skies over the Grand Canyon in 1956 resulted in the establishment of the Federal Aviation Administration(FAA) to regulate and oversee the operation of aircraft in the skies over the United States, which were becoming quite congested.</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9464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4916A-DD7D-C9AE-3779-D9D074487BF3}"/>
              </a:ext>
            </a:extLst>
          </p:cNvPr>
          <p:cNvSpPr txBox="1"/>
          <p:nvPr/>
        </p:nvSpPr>
        <p:spPr>
          <a:xfrm>
            <a:off x="1558545" y="1602102"/>
            <a:ext cx="8918090" cy="3970318"/>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Tourists flock to wells in far-flung corners of north-western India to gaze in wonder at these architectural marvels from hundreds of years ago, which server as a reminder of both the ingenuity and artistry of ancient </a:t>
            </a:r>
            <a:r>
              <a:rPr lang="en-US" altLang="zh-CN" sz="3600" b="1" dirty="0" err="1">
                <a:latin typeface="Times New Roman" panose="02020603050405020304" pitchFamily="18" charset="0"/>
                <a:cs typeface="Times New Roman" panose="02020603050405020304" pitchFamily="18" charset="0"/>
              </a:rPr>
              <a:t>civilisations</a:t>
            </a:r>
            <a:r>
              <a:rPr lang="en-US" altLang="zh-CN" sz="3600" b="1" dirty="0">
                <a:latin typeface="Times New Roman" panose="02020603050405020304" pitchFamily="18" charset="0"/>
                <a:cs typeface="Times New Roman" panose="02020603050405020304" pitchFamily="18" charset="0"/>
              </a:rPr>
              <a:t> and of the value of water to human existence.</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2277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4916A-DD7D-C9AE-3779-D9D074487BF3}"/>
              </a:ext>
            </a:extLst>
          </p:cNvPr>
          <p:cNvSpPr txBox="1"/>
          <p:nvPr/>
        </p:nvSpPr>
        <p:spPr>
          <a:xfrm>
            <a:off x="1636955" y="1566418"/>
            <a:ext cx="8918090" cy="3970318"/>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The antiseptic properties of tannin, the active ingredient in tea, and of hops in beer-plus the fact that both are made with boiled water-allowed urban communities to flourish at close quarters without succumbing to water-borne diseases such as dysentery.</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1992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4916A-DD7D-C9AE-3779-D9D074487BF3}"/>
              </a:ext>
            </a:extLst>
          </p:cNvPr>
          <p:cNvSpPr txBox="1"/>
          <p:nvPr/>
        </p:nvSpPr>
        <p:spPr>
          <a:xfrm>
            <a:off x="1589770" y="1664549"/>
            <a:ext cx="8918090" cy="3970318"/>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As recently as 1993, engineers made a major breakthrough by discovering so called turbo codes-which come very close to Shannon’s ultimate limit for the maximum rate that data can be transmitted reliably, and now play a key role in the mobile videophone revolution.</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3569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4916A-DD7D-C9AE-3779-D9D074487BF3}"/>
              </a:ext>
            </a:extLst>
          </p:cNvPr>
          <p:cNvSpPr txBox="1"/>
          <p:nvPr/>
        </p:nvSpPr>
        <p:spPr>
          <a:xfrm>
            <a:off x="1636955" y="1410301"/>
            <a:ext cx="8918090" cy="3970318"/>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If a life span is a genetically determined biological characteristic, it is logically necessary to propose the existence of an internal clock, which in some way measures and controls the ageing process and which finally determines death as the last step in a fixed </a:t>
            </a:r>
            <a:r>
              <a:rPr lang="en-US" altLang="zh-CN" sz="3600" b="1" dirty="0" err="1">
                <a:latin typeface="Times New Roman" panose="02020603050405020304" pitchFamily="18" charset="0"/>
                <a:cs typeface="Times New Roman" panose="02020603050405020304" pitchFamily="18" charset="0"/>
              </a:rPr>
              <a:t>programme</a:t>
            </a:r>
            <a:r>
              <a:rPr lang="en-US" altLang="zh-CN" sz="3600" b="1" dirty="0">
                <a:latin typeface="Times New Roman" panose="02020603050405020304" pitchFamily="18" charset="0"/>
                <a:cs typeface="Times New Roman" panose="02020603050405020304" pitchFamily="18" charset="0"/>
              </a:rPr>
              <a:t>.</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126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4916A-DD7D-C9AE-3779-D9D074487BF3}"/>
              </a:ext>
            </a:extLst>
          </p:cNvPr>
          <p:cNvSpPr txBox="1"/>
          <p:nvPr/>
        </p:nvSpPr>
        <p:spPr>
          <a:xfrm>
            <a:off x="1540705" y="1588721"/>
            <a:ext cx="8918090" cy="3970318"/>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Participants in the online debate argued that our biggest challenge is to address the underlying causes of the agricultural system’s inability to ensure sufficient food for all, and they identified as drivers of this problem our dependency on fossil fuels and unsupportive government policies.</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0686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4916A-DD7D-C9AE-3779-D9D074487BF3}"/>
              </a:ext>
            </a:extLst>
          </p:cNvPr>
          <p:cNvSpPr txBox="1"/>
          <p:nvPr/>
        </p:nvSpPr>
        <p:spPr>
          <a:xfrm>
            <a:off x="1556710" y="1646707"/>
            <a:ext cx="9151872" cy="3970318"/>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Already in laboratory trials they have tested strategies for neutralizing the power of thunderstorms, and this winter they will brave real storms, equipped with an </a:t>
            </a:r>
            <a:r>
              <a:rPr lang="en-US" altLang="zh-CN" sz="3600" b="1" dirty="0" err="1">
                <a:latin typeface="Times New Roman" panose="02020603050405020304" pitchFamily="18" charset="0"/>
                <a:cs typeface="Times New Roman" panose="02020603050405020304" pitchFamily="18" charset="0"/>
              </a:rPr>
              <a:t>armoury</a:t>
            </a:r>
            <a:r>
              <a:rPr lang="en-US" altLang="zh-CN" sz="3600" b="1" dirty="0">
                <a:latin typeface="Times New Roman" panose="02020603050405020304" pitchFamily="18" charset="0"/>
                <a:cs typeface="Times New Roman" panose="02020603050405020304" pitchFamily="18" charset="0"/>
              </a:rPr>
              <a:t> of lasers that they will be pointing towards the heavens to discharge thunderclouds before lightning can strike.</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20909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1091</TotalTime>
  <Words>487</Words>
  <Application>Microsoft Office PowerPoint</Application>
  <PresentationFormat>宽屏</PresentationFormat>
  <Paragraphs>10</Paragraphs>
  <Slides>10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等线</vt:lpstr>
      <vt:lpstr>等线 Light</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tinyzqh</dc:creator>
  <cp:lastModifiedBy>tinyzqh</cp:lastModifiedBy>
  <cp:revision>14</cp:revision>
  <dcterms:created xsi:type="dcterms:W3CDTF">2023-01-29T08:30:24Z</dcterms:created>
  <dcterms:modified xsi:type="dcterms:W3CDTF">2023-01-30T15:36:26Z</dcterms:modified>
</cp:coreProperties>
</file>