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9" r:id="rId3"/>
    <p:sldId id="260" r:id="rId4"/>
    <p:sldId id="261" r:id="rId5"/>
    <p:sldId id="263" r:id="rId6"/>
    <p:sldId id="262" r:id="rId7"/>
    <p:sldId id="264" r:id="rId8"/>
    <p:sldId id="265" r:id="rId9"/>
    <p:sldId id="267" r:id="rId10"/>
    <p:sldId id="268" r:id="rId11"/>
    <p:sldId id="266" r:id="rId12"/>
    <p:sldId id="271" r:id="rId13"/>
    <p:sldId id="272" r:id="rId14"/>
    <p:sldId id="269" r:id="rId15"/>
    <p:sldId id="270" r:id="rId16"/>
    <p:sldId id="273" r:id="rId17"/>
    <p:sldId id="274"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268"/>
  </p:normalViewPr>
  <p:slideViewPr>
    <p:cSldViewPr snapToGrid="0" snapToObjects="1">
      <p:cViewPr varScale="1">
        <p:scale>
          <a:sx n="87" d="100"/>
          <a:sy n="87" d="100"/>
        </p:scale>
        <p:origin x="1536" y="200"/>
      </p:cViewPr>
      <p:guideLst/>
    </p:cSldViewPr>
  </p:slideViewPr>
  <p:notesTextViewPr>
    <p:cViewPr>
      <p:scale>
        <a:sx n="1" d="1"/>
        <a:sy n="1" d="1"/>
      </p:scale>
      <p:origin x="0" y="-44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F1EAC4-32EC-034C-9834-582FDDA8E77D}" type="datetimeFigureOut">
              <a:rPr lang="en-US" smtClean="0"/>
              <a:t>2/26/21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CD2C3-E6CC-864F-A76E-80171168CF50}" type="slidenum">
              <a:rPr lang="en-US" smtClean="0"/>
              <a:t>‹#›</a:t>
            </a:fld>
            <a:endParaRPr lang="en-US"/>
          </a:p>
        </p:txBody>
      </p:sp>
    </p:spTree>
    <p:extLst>
      <p:ext uri="{BB962C8B-B14F-4D97-AF65-F5344CB8AC3E}">
        <p14:creationId xmlns:p14="http://schemas.microsoft.com/office/powerpoint/2010/main" val="4124558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7CD2C3-E6CC-864F-A76E-80171168CF50}" type="slidenum">
              <a:rPr lang="en-US" smtClean="0"/>
              <a:t>1</a:t>
            </a:fld>
            <a:endParaRPr lang="en-US"/>
          </a:p>
        </p:txBody>
      </p:sp>
    </p:spTree>
    <p:extLst>
      <p:ext uri="{BB962C8B-B14F-4D97-AF65-F5344CB8AC3E}">
        <p14:creationId xmlns:p14="http://schemas.microsoft.com/office/powerpoint/2010/main" val="3975592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skip some implementation details here. And just show </a:t>
            </a:r>
          </a:p>
          <a:p>
            <a:endParaRPr lang="en-US" dirty="0"/>
          </a:p>
          <a:p>
            <a:endParaRPr lang="en-US" dirty="0"/>
          </a:p>
          <a:p>
            <a:r>
              <a:rPr lang="en-US" dirty="0"/>
              <a:t>Ok. I prepare a slide to demonstrate how I build the graph and train it. To start with, let me briefly introduce the dataset generation procedure.</a:t>
            </a:r>
          </a:p>
          <a:p>
            <a:r>
              <a:rPr lang="en-US" dirty="0"/>
              <a:t>We create a distribution SR3, pairs of random SAT problems on 3 variables. </a:t>
            </a:r>
          </a:p>
          <a:p>
            <a:r>
              <a:rPr lang="en-US" dirty="0"/>
              <a:t>In the while loop, we generate a random clause on 3 variables and add it to the SAT problem, until adding the clause </a:t>
            </a:r>
            <a:r>
              <a:rPr lang="en-US" dirty="0" err="1"/>
              <a:t>c_m</a:t>
            </a:r>
            <a:r>
              <a:rPr lang="en-US" dirty="0"/>
              <a:t> finally makes the problem </a:t>
            </a:r>
            <a:r>
              <a:rPr lang="en-US" dirty="0" err="1"/>
              <a:t>unsatifiable</a:t>
            </a:r>
            <a:r>
              <a:rPr lang="en-US" dirty="0"/>
              <a:t>.</a:t>
            </a:r>
          </a:p>
          <a:p>
            <a:endParaRPr lang="en-US" dirty="0"/>
          </a:p>
          <a:p>
            <a:r>
              <a:rPr lang="en-US" dirty="0"/>
              <a:t>Since {c 1 , . . . , c m−1 } had a satisfying assignment, negating a single literal in c m must yield a satisﬁable. In this way, we can get a pair of SAT and UNSAT problems.</a:t>
            </a:r>
          </a:p>
          <a:p>
            <a:endParaRPr lang="en-US" dirty="0"/>
          </a:p>
        </p:txBody>
      </p:sp>
      <p:sp>
        <p:nvSpPr>
          <p:cNvPr id="4" name="Slide Number Placeholder 3"/>
          <p:cNvSpPr>
            <a:spLocks noGrp="1"/>
          </p:cNvSpPr>
          <p:nvPr>
            <p:ph type="sldNum" sz="quarter" idx="5"/>
          </p:nvPr>
        </p:nvSpPr>
        <p:spPr/>
        <p:txBody>
          <a:bodyPr/>
          <a:lstStyle/>
          <a:p>
            <a:fld id="{897CD2C3-E6CC-864F-A76E-80171168CF50}" type="slidenum">
              <a:rPr lang="en-US" smtClean="0"/>
              <a:t>11</a:t>
            </a:fld>
            <a:endParaRPr lang="en-US"/>
          </a:p>
        </p:txBody>
      </p:sp>
    </p:spTree>
    <p:extLst>
      <p:ext uri="{BB962C8B-B14F-4D97-AF65-F5344CB8AC3E}">
        <p14:creationId xmlns:p14="http://schemas.microsoft.com/office/powerpoint/2010/main" val="4003200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Next lets step into how we encode the DAG using GNN.</a:t>
            </a:r>
          </a:p>
          <a:p>
            <a:endParaRPr lang="en-US" dirty="0"/>
          </a:p>
          <a:p>
            <a:endParaRPr lang="en-US" dirty="0"/>
          </a:p>
          <a:p>
            <a:r>
              <a:rPr lang="en-US" dirty="0"/>
              <a:t>Similar to standard GNNs, we use an update function U to compute the hidden state of each node. Here U is functional with the inputs </a:t>
            </a:r>
            <a:r>
              <a:rPr lang="en-US" dirty="0" err="1"/>
              <a:t>x_v</a:t>
            </a:r>
            <a:r>
              <a:rPr lang="en-US" dirty="0"/>
              <a:t> and </a:t>
            </a:r>
            <a:r>
              <a:rPr lang="en-US" dirty="0" err="1"/>
              <a:t>h_v^in</a:t>
            </a:r>
            <a:r>
              <a:rPr lang="en-US" dirty="0"/>
              <a:t>. So here, </a:t>
            </a:r>
            <a:r>
              <a:rPr lang="en-US" dirty="0" err="1"/>
              <a:t>x_v</a:t>
            </a:r>
            <a:r>
              <a:rPr lang="en-US" dirty="0"/>
              <a:t> is the node vector of node v. Usually, we use a one-hot encoding to encode the node v, based on the type of v. And the second input is the </a:t>
            </a:r>
            <a:r>
              <a:rPr lang="en-US" dirty="0" err="1"/>
              <a:t>hv_in</a:t>
            </a:r>
            <a:r>
              <a:rPr lang="en-US" dirty="0"/>
              <a:t>. So the </a:t>
            </a:r>
            <a:r>
              <a:rPr lang="en-US" dirty="0" err="1"/>
              <a:t>Hv_in</a:t>
            </a:r>
            <a:r>
              <a:rPr lang="en-US" dirty="0"/>
              <a:t> represents the incoming message to v. How we calculate the </a:t>
            </a:r>
            <a:r>
              <a:rPr lang="en-US" dirty="0" err="1"/>
              <a:t>hv_in</a:t>
            </a:r>
            <a:r>
              <a:rPr lang="en-US" dirty="0"/>
              <a:t>? That the second function we use, the aggregation function.</a:t>
            </a:r>
          </a:p>
          <a:p>
            <a:endParaRPr lang="en-US" dirty="0"/>
          </a:p>
          <a:p>
            <a:r>
              <a:rPr lang="en-US" dirty="0"/>
              <a:t>where u → v denotes there is a directed edge from u to v, and h u : u → v represents a multiset of v’s predecessors’ hidden states.</a:t>
            </a:r>
          </a:p>
          <a:p>
            <a:r>
              <a:rPr lang="en-US" dirty="0"/>
              <a:t>How to do the updating and aggregation is the main design space for the GNN.</a:t>
            </a:r>
          </a:p>
        </p:txBody>
      </p:sp>
      <p:sp>
        <p:nvSpPr>
          <p:cNvPr id="4" name="Slide Number Placeholder 3"/>
          <p:cNvSpPr>
            <a:spLocks noGrp="1"/>
          </p:cNvSpPr>
          <p:nvPr>
            <p:ph type="sldNum" sz="quarter" idx="5"/>
          </p:nvPr>
        </p:nvSpPr>
        <p:spPr/>
        <p:txBody>
          <a:bodyPr/>
          <a:lstStyle/>
          <a:p>
            <a:fld id="{897CD2C3-E6CC-864F-A76E-80171168CF50}" type="slidenum">
              <a:rPr lang="en-US" smtClean="0"/>
              <a:t>12</a:t>
            </a:fld>
            <a:endParaRPr lang="en-US"/>
          </a:p>
        </p:txBody>
      </p:sp>
    </p:spTree>
    <p:extLst>
      <p:ext uri="{BB962C8B-B14F-4D97-AF65-F5344CB8AC3E}">
        <p14:creationId xmlns:p14="http://schemas.microsoft.com/office/powerpoint/2010/main" val="250719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first fix the update function as GRU (the gated recurrent unit). It’s just a version of sequential model, and it’s more efficient than the LSTM with smaller number of weights.</a:t>
            </a:r>
          </a:p>
          <a:p>
            <a:r>
              <a:rPr lang="en-US" dirty="0"/>
              <a:t>And the aggregation function is the gated sum. You can take it as the weighted sum of the incoming hidden state. But the weight are learned automatically.</a:t>
            </a:r>
          </a:p>
        </p:txBody>
      </p:sp>
      <p:sp>
        <p:nvSpPr>
          <p:cNvPr id="4" name="Slide Number Placeholder 3"/>
          <p:cNvSpPr>
            <a:spLocks noGrp="1"/>
          </p:cNvSpPr>
          <p:nvPr>
            <p:ph type="sldNum" sz="quarter" idx="5"/>
          </p:nvPr>
        </p:nvSpPr>
        <p:spPr/>
        <p:txBody>
          <a:bodyPr/>
          <a:lstStyle/>
          <a:p>
            <a:fld id="{897CD2C3-E6CC-864F-A76E-80171168CF50}" type="slidenum">
              <a:rPr lang="en-US" smtClean="0"/>
              <a:t>13</a:t>
            </a:fld>
            <a:endParaRPr lang="en-US"/>
          </a:p>
        </p:txBody>
      </p:sp>
    </p:spTree>
    <p:extLst>
      <p:ext uri="{BB962C8B-B14F-4D97-AF65-F5344CB8AC3E}">
        <p14:creationId xmlns:p14="http://schemas.microsoft.com/office/powerpoint/2010/main" val="934933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done a few trials for the </a:t>
            </a:r>
            <a:r>
              <a:rPr lang="en-US" dirty="0" err="1"/>
              <a:t>gnn</a:t>
            </a:r>
            <a:r>
              <a:rPr lang="en-US" dirty="0"/>
              <a:t> designs, and there are three types of GNN design. Let’s walk through them one by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type 1, the AND gates are represents as vertices, and the invertor as edges. And the second type: the AND gates are represented as vertices as well, but the behavior of invertor is defined explicitly, which is to negate the incoming hidden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for the type 3, I represent both the and and invertor gates as vertices.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go to a concrete example.</a:t>
            </a:r>
          </a:p>
          <a:p>
            <a:endParaRPr lang="en-US" dirty="0"/>
          </a:p>
        </p:txBody>
      </p:sp>
      <p:sp>
        <p:nvSpPr>
          <p:cNvPr id="4" name="Slide Number Placeholder 3"/>
          <p:cNvSpPr>
            <a:spLocks noGrp="1"/>
          </p:cNvSpPr>
          <p:nvPr>
            <p:ph type="sldNum" sz="quarter" idx="5"/>
          </p:nvPr>
        </p:nvSpPr>
        <p:spPr/>
        <p:txBody>
          <a:bodyPr/>
          <a:lstStyle/>
          <a:p>
            <a:fld id="{897CD2C3-E6CC-864F-A76E-80171168CF50}" type="slidenum">
              <a:rPr lang="en-US" smtClean="0"/>
              <a:t>14</a:t>
            </a:fld>
            <a:endParaRPr lang="en-US"/>
          </a:p>
        </p:txBody>
      </p:sp>
    </p:spTree>
    <p:extLst>
      <p:ext uri="{BB962C8B-B14F-4D97-AF65-F5344CB8AC3E}">
        <p14:creationId xmlns:p14="http://schemas.microsoft.com/office/powerpoint/2010/main" val="2439070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 briefly report the experiments on a toy dataset I conducted.</a:t>
            </a:r>
          </a:p>
          <a:p>
            <a:r>
              <a:rPr lang="en-US" dirty="0"/>
              <a:t>The dataset used is SR-3, which means that the number of variables is 3 for each problem instance. And the dataset size is as follows.</a:t>
            </a:r>
          </a:p>
          <a:p>
            <a:r>
              <a:rPr lang="en-US" dirty="0"/>
              <a:t>The accuracy on test data is about 95%, which looks good as I haven’t started to optimize the training process at all. And the results are comparable with the SOTA.</a:t>
            </a:r>
          </a:p>
          <a:p>
            <a:endParaRPr lang="en-US" dirty="0"/>
          </a:p>
          <a:p>
            <a:r>
              <a:rPr lang="en-US" dirty="0"/>
              <a:t>And I update all the code on </a:t>
            </a:r>
            <a:r>
              <a:rPr lang="en-US" dirty="0" err="1"/>
              <a:t>github</a:t>
            </a:r>
            <a:r>
              <a:rPr lang="en-US" dirty="0"/>
              <a:t>. So far Sadaf an I can access it. If any engineers from Huawei want to check it out, I am very glad to share it with you.</a:t>
            </a:r>
          </a:p>
        </p:txBody>
      </p:sp>
      <p:sp>
        <p:nvSpPr>
          <p:cNvPr id="4" name="Slide Number Placeholder 3"/>
          <p:cNvSpPr>
            <a:spLocks noGrp="1"/>
          </p:cNvSpPr>
          <p:nvPr>
            <p:ph type="sldNum" sz="quarter" idx="5"/>
          </p:nvPr>
        </p:nvSpPr>
        <p:spPr/>
        <p:txBody>
          <a:bodyPr/>
          <a:lstStyle/>
          <a:p>
            <a:fld id="{897CD2C3-E6CC-864F-A76E-80171168CF50}" type="slidenum">
              <a:rPr lang="en-US" smtClean="0"/>
              <a:t>15</a:t>
            </a:fld>
            <a:endParaRPr lang="en-US"/>
          </a:p>
        </p:txBody>
      </p:sp>
    </p:spTree>
    <p:extLst>
      <p:ext uri="{BB962C8B-B14F-4D97-AF65-F5344CB8AC3E}">
        <p14:creationId xmlns:p14="http://schemas.microsoft.com/office/powerpoint/2010/main" val="1275876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I haven’t formally introduce the topic of SAT to you guys. So l will report some recent progress on </a:t>
            </a:r>
            <a:r>
              <a:rPr lang="en-US" dirty="0" err="1"/>
              <a:t>gnn</a:t>
            </a:r>
            <a:r>
              <a:rPr lang="en-US" dirty="0"/>
              <a:t> part. Although our project targets on learning on VLSI testing and the two tasks are ATPG and test point insertion, here I start with a more basic and fundamental problem: satisﬁability problem, SAT problem.  I think it could be a good starting point,  and offer an additional view to test point insertion problem. cause as you know, ATPG problem can be converted info SAT problems in some way. Also, I am building a codebase for this problem, and it would be useful for our project. </a:t>
            </a:r>
          </a:p>
          <a:p>
            <a:endParaRPr lang="en-US" dirty="0"/>
          </a:p>
          <a:p>
            <a:r>
              <a:rPr lang="en-US" dirty="0"/>
              <a:t>So here is the rough background for SAT problem. There are a bunch of works which focus on using deep learning to solve some combinatorial optimization problems. For example SAT here, Routing and TSP. There are two main approaches towards them. The first one is to modify a given algorithms. The role of deep learning is to lean the optimal heuristic within this template.</a:t>
            </a:r>
          </a:p>
          <a:p>
            <a:r>
              <a:rPr lang="en-US" dirty="0"/>
              <a:t>Two example to illustrate this approach. The first one is for genetic algorithm, how to do mutation and permutation is a problem. And we can use a deep learning model to learn it. </a:t>
            </a:r>
          </a:p>
          <a:p>
            <a:r>
              <a:rPr lang="en-US" dirty="0"/>
              <a:t>Another example is in the context of ATPG, we can replace the conventional backtracking heuristics in ATPG with artificial neural networks. This study is published on ITC 2020.</a:t>
            </a:r>
          </a:p>
          <a:p>
            <a:endParaRPr lang="en-US" dirty="0"/>
          </a:p>
          <a:p>
            <a:r>
              <a:rPr lang="en-US" dirty="0"/>
              <a:t>The second approach is to let deep learning figure out the entire solution. We are not given a template of the solver, but use deep learning to learn a complete solution.</a:t>
            </a:r>
          </a:p>
        </p:txBody>
      </p:sp>
      <p:sp>
        <p:nvSpPr>
          <p:cNvPr id="4" name="Slide Number Placeholder 3"/>
          <p:cNvSpPr>
            <a:spLocks noGrp="1"/>
          </p:cNvSpPr>
          <p:nvPr>
            <p:ph type="sldNum" sz="quarter" idx="5"/>
          </p:nvPr>
        </p:nvSpPr>
        <p:spPr/>
        <p:txBody>
          <a:bodyPr/>
          <a:lstStyle/>
          <a:p>
            <a:fld id="{897CD2C3-E6CC-864F-A76E-80171168CF50}" type="slidenum">
              <a:rPr lang="en-US" smtClean="0"/>
              <a:t>2</a:t>
            </a:fld>
            <a:endParaRPr lang="en-US"/>
          </a:p>
        </p:txBody>
      </p:sp>
    </p:spTree>
    <p:extLst>
      <p:ext uri="{BB962C8B-B14F-4D97-AF65-F5344CB8AC3E}">
        <p14:creationId xmlns:p14="http://schemas.microsoft.com/office/powerpoint/2010/main" val="386435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some background for SAT problem. </a:t>
            </a:r>
          </a:p>
          <a:p>
            <a:r>
              <a:rPr lang="en-US" dirty="0"/>
              <a:t>The definition of SAT problem is given a </a:t>
            </a:r>
            <a:r>
              <a:rPr lang="en-US" altLang="zh-CN" dirty="0"/>
              <a:t>a formula of Boolean expression, we should decide whether there exists an assignment of Boolean values to its variables such that the formula evaluates to 1. If so, then such formula is SAT. If not, this formula is UNSAT.</a:t>
            </a:r>
          </a:p>
          <a:p>
            <a:endParaRPr lang="en-US" dirty="0"/>
          </a:p>
          <a:p>
            <a:r>
              <a:rPr lang="en-US" dirty="0"/>
              <a:t>And in the case of SAT problems, we are supposed to produce a satisfying assignment of truth values to variables.</a:t>
            </a:r>
          </a:p>
        </p:txBody>
      </p:sp>
      <p:sp>
        <p:nvSpPr>
          <p:cNvPr id="4" name="Slide Number Placeholder 3"/>
          <p:cNvSpPr>
            <a:spLocks noGrp="1"/>
          </p:cNvSpPr>
          <p:nvPr>
            <p:ph type="sldNum" sz="quarter" idx="5"/>
          </p:nvPr>
        </p:nvSpPr>
        <p:spPr/>
        <p:txBody>
          <a:bodyPr/>
          <a:lstStyle/>
          <a:p>
            <a:fld id="{897CD2C3-E6CC-864F-A76E-80171168CF50}" type="slidenum">
              <a:rPr lang="en-US" smtClean="0"/>
              <a:t>3</a:t>
            </a:fld>
            <a:endParaRPr lang="en-US"/>
          </a:p>
        </p:txBody>
      </p:sp>
    </p:spTree>
    <p:extLst>
      <p:ext uri="{BB962C8B-B14F-4D97-AF65-F5344CB8AC3E}">
        <p14:creationId xmlns:p14="http://schemas.microsoft.com/office/powerpoint/2010/main" val="3675608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also list some potential SAT-based applications. For example, SAT-based test pattern generation, graph coloring, scheduling, and function fitting.</a:t>
            </a:r>
          </a:p>
          <a:p>
            <a:r>
              <a:rPr lang="en-US" dirty="0"/>
              <a:t>As I said, I will focus on learning to solve SAT at this stage, and once we get a reasonable result, then we can try to take one step further to deal with SAT-based test pattern generation or test point insertion. </a:t>
            </a:r>
          </a:p>
        </p:txBody>
      </p:sp>
      <p:sp>
        <p:nvSpPr>
          <p:cNvPr id="4" name="Slide Number Placeholder 3"/>
          <p:cNvSpPr>
            <a:spLocks noGrp="1"/>
          </p:cNvSpPr>
          <p:nvPr>
            <p:ph type="sldNum" sz="quarter" idx="5"/>
          </p:nvPr>
        </p:nvSpPr>
        <p:spPr/>
        <p:txBody>
          <a:bodyPr/>
          <a:lstStyle/>
          <a:p>
            <a:fld id="{897CD2C3-E6CC-864F-A76E-80171168CF50}" type="slidenum">
              <a:rPr lang="en-US" smtClean="0"/>
              <a:t>4</a:t>
            </a:fld>
            <a:endParaRPr lang="en-US"/>
          </a:p>
        </p:txBody>
      </p:sp>
    </p:spTree>
    <p:extLst>
      <p:ext uri="{BB962C8B-B14F-4D97-AF65-F5344CB8AC3E}">
        <p14:creationId xmlns:p14="http://schemas.microsoft.com/office/powerpoint/2010/main" val="2314317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give a motivation of why we use deep learning to solve SAT. The motivation is quite intuitive. For a given class of SAT problem, the problem instances are typically drawn form a certain yet unknown distribution. Therefore, if a sufficient number of problem instances are available, then in principle, deep learning should be able to extract the common structures among these instances and produce meta-algorithms that would, in theory, outperform the carefully hand-crafted algorithms.</a:t>
            </a:r>
          </a:p>
          <a:p>
            <a:r>
              <a:rPr lang="en-US" dirty="0"/>
              <a:t>Ok, this is the motivation and expectation.</a:t>
            </a:r>
          </a:p>
          <a:p>
            <a:r>
              <a:rPr lang="en-US" dirty="0"/>
              <a:t>And for circuit-SAT problem, how to re-formulate it as a problem, or what model can we apply to SAT? Here we take a graph-based approach to do it. A combinatorial circuit can be represented as a graph, usually a directed acyclic graph. Then we can use graph neural networks to model this problem.</a:t>
            </a:r>
          </a:p>
        </p:txBody>
      </p:sp>
      <p:sp>
        <p:nvSpPr>
          <p:cNvPr id="4" name="Slide Number Placeholder 3"/>
          <p:cNvSpPr>
            <a:spLocks noGrp="1"/>
          </p:cNvSpPr>
          <p:nvPr>
            <p:ph type="sldNum" sz="quarter" idx="5"/>
          </p:nvPr>
        </p:nvSpPr>
        <p:spPr/>
        <p:txBody>
          <a:bodyPr/>
          <a:lstStyle/>
          <a:p>
            <a:fld id="{897CD2C3-E6CC-864F-A76E-80171168CF50}" type="slidenum">
              <a:rPr lang="en-US" smtClean="0"/>
              <a:t>5</a:t>
            </a:fld>
            <a:endParaRPr lang="en-US"/>
          </a:p>
        </p:txBody>
      </p:sp>
    </p:spTree>
    <p:extLst>
      <p:ext uri="{BB962C8B-B14F-4D97-AF65-F5344CB8AC3E}">
        <p14:creationId xmlns:p14="http://schemas.microsoft.com/office/powerpoint/2010/main" val="2036019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briefly introduce two related work that use deep learning, especially GNN to solve SAT problem. </a:t>
            </a:r>
          </a:p>
          <a:p>
            <a:r>
              <a:rPr lang="en-US" dirty="0"/>
              <a:t>The first one is called Neuron-SAT, wherein the Boolean expressions are in the CNF format, or a product of sums. </a:t>
            </a:r>
          </a:p>
          <a:p>
            <a:r>
              <a:rPr lang="en-US" dirty="0"/>
              <a:t>Then they use a pretty shallow graph structure to represent the CNF expression. Here is an example. There are two variables, and if we consider their negations, then we have 4 literals</a:t>
            </a:r>
          </a:p>
          <a:p>
            <a:r>
              <a:rPr lang="en-US" dirty="0"/>
              <a:t>For for each literals, we know which clauses it belongs to, then we can add an edge between literals and clauses.</a:t>
            </a:r>
          </a:p>
          <a:p>
            <a:r>
              <a:rPr lang="en-US" dirty="0"/>
              <a:t>The final graph just looks like this.</a:t>
            </a:r>
          </a:p>
          <a:p>
            <a:r>
              <a:rPr lang="en-US" dirty="0"/>
              <a:t>And they use neural networks to learn such structure, and such neural network will assign one embedding vector for each node. </a:t>
            </a:r>
          </a:p>
          <a:p>
            <a:r>
              <a:rPr lang="en-US" dirty="0"/>
              <a:t>We can aggregate the embedding for all nodes as one single vector and feed it into a classifier to predict whether a graph is SAT or not. </a:t>
            </a:r>
          </a:p>
          <a:p>
            <a:r>
              <a:rPr lang="en-US" dirty="0"/>
              <a:t>Here is the results from their papers.</a:t>
            </a:r>
          </a:p>
          <a:p>
            <a:r>
              <a:rPr lang="en-US" dirty="0"/>
              <a:t>When testing on SR(40), which means that for each expression, there are 40 variables, the overall test accuracy is around 85%.</a:t>
            </a:r>
          </a:p>
          <a:p>
            <a:r>
              <a:rPr lang="en-US" dirty="0"/>
              <a:t>Because of the time, that’s all background and related work I want to introduce today.</a:t>
            </a:r>
          </a:p>
          <a:p>
            <a:r>
              <a:rPr lang="en-US" dirty="0"/>
              <a:t>Any problem so far?</a:t>
            </a:r>
          </a:p>
          <a:p>
            <a:endParaRPr lang="en-US" dirty="0"/>
          </a:p>
        </p:txBody>
      </p:sp>
      <p:sp>
        <p:nvSpPr>
          <p:cNvPr id="4" name="Slide Number Placeholder 3"/>
          <p:cNvSpPr>
            <a:spLocks noGrp="1"/>
          </p:cNvSpPr>
          <p:nvPr>
            <p:ph type="sldNum" sz="quarter" idx="5"/>
          </p:nvPr>
        </p:nvSpPr>
        <p:spPr/>
        <p:txBody>
          <a:bodyPr/>
          <a:lstStyle/>
          <a:p>
            <a:fld id="{897CD2C3-E6CC-864F-A76E-80171168CF50}" type="slidenum">
              <a:rPr lang="en-US" smtClean="0"/>
              <a:t>6</a:t>
            </a:fld>
            <a:endParaRPr lang="en-US"/>
          </a:p>
        </p:txBody>
      </p:sp>
    </p:spTree>
    <p:extLst>
      <p:ext uri="{BB962C8B-B14F-4D97-AF65-F5344CB8AC3E}">
        <p14:creationId xmlns:p14="http://schemas.microsoft.com/office/powerpoint/2010/main" val="667389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work is called DG-DAGRNN. </a:t>
            </a:r>
          </a:p>
        </p:txBody>
      </p:sp>
      <p:sp>
        <p:nvSpPr>
          <p:cNvPr id="4" name="Slide Number Placeholder 3"/>
          <p:cNvSpPr>
            <a:spLocks noGrp="1"/>
          </p:cNvSpPr>
          <p:nvPr>
            <p:ph type="sldNum" sz="quarter" idx="5"/>
          </p:nvPr>
        </p:nvSpPr>
        <p:spPr/>
        <p:txBody>
          <a:bodyPr/>
          <a:lstStyle/>
          <a:p>
            <a:fld id="{897CD2C3-E6CC-864F-A76E-80171168CF50}" type="slidenum">
              <a:rPr lang="en-US" smtClean="0"/>
              <a:t>7</a:t>
            </a:fld>
            <a:endParaRPr lang="en-US"/>
          </a:p>
        </p:txBody>
      </p:sp>
    </p:spTree>
    <p:extLst>
      <p:ext uri="{BB962C8B-B14F-4D97-AF65-F5344CB8AC3E}">
        <p14:creationId xmlns:p14="http://schemas.microsoft.com/office/powerpoint/2010/main" val="656028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problems in this research field. First is the performance concern. The state of the art solutions right now can only achieve around 85% accuracy. </a:t>
            </a:r>
          </a:p>
          <a:p>
            <a:r>
              <a:rPr lang="en-US" dirty="0"/>
              <a:t>Also, we expect that the problems we are dealing with have more structure information of circuits. Cause finally we will apply such deep learning to VLSI testing. One the other hand, if we can map SAT problem into a certain distribution that contains more informative structure, like structure embedded in the circuit design, then it can help improve the performance.</a:t>
            </a:r>
          </a:p>
          <a:p>
            <a:r>
              <a:rPr lang="en-US" dirty="0"/>
              <a:t>Also, the prior knowledge of logic gates is not fully utilized.</a:t>
            </a:r>
          </a:p>
          <a:p>
            <a:r>
              <a:rPr lang="en-US" dirty="0"/>
              <a:t>And the target is to build a better graph structure for circuit-sat, which will improve the performance of solving SAT.</a:t>
            </a:r>
          </a:p>
          <a:p>
            <a:r>
              <a:rPr lang="en-US" dirty="0"/>
              <a:t>The is the main objective at the initial stage. And I have to say that it’s more related to fundamental machine learning field.</a:t>
            </a:r>
          </a:p>
          <a:p>
            <a:r>
              <a:rPr lang="en-US" dirty="0"/>
              <a:t>And later, based on such structure and algorithm, we can explore some potential applications on VLSI testing, like test point insertion and ATPG.</a:t>
            </a:r>
          </a:p>
          <a:p>
            <a:endParaRPr lang="en-US" dirty="0"/>
          </a:p>
        </p:txBody>
      </p:sp>
      <p:sp>
        <p:nvSpPr>
          <p:cNvPr id="4" name="Slide Number Placeholder 3"/>
          <p:cNvSpPr>
            <a:spLocks noGrp="1"/>
          </p:cNvSpPr>
          <p:nvPr>
            <p:ph type="sldNum" sz="quarter" idx="5"/>
          </p:nvPr>
        </p:nvSpPr>
        <p:spPr/>
        <p:txBody>
          <a:bodyPr/>
          <a:lstStyle/>
          <a:p>
            <a:fld id="{897CD2C3-E6CC-864F-A76E-80171168CF50}" type="slidenum">
              <a:rPr lang="en-US" smtClean="0"/>
              <a:t>8</a:t>
            </a:fld>
            <a:endParaRPr lang="en-US"/>
          </a:p>
        </p:txBody>
      </p:sp>
    </p:spTree>
    <p:extLst>
      <p:ext uri="{BB962C8B-B14F-4D97-AF65-F5344CB8AC3E}">
        <p14:creationId xmlns:p14="http://schemas.microsoft.com/office/powerpoint/2010/main" val="1773726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idea is to apply logic synthesis for SAT problem. </a:t>
            </a:r>
          </a:p>
          <a:p>
            <a:r>
              <a:rPr lang="en-US" dirty="0"/>
              <a:t>The logic synthesis here means that given a raw Boolean expression (CNF form here), some logic synthesis techniques are applied to optimize the expression. And most of the optimization are done on the AIG representation, which means that we first convert the CNF raw expression into AIG form. And use the tool to optimize the given AIG.</a:t>
            </a:r>
          </a:p>
          <a:p>
            <a:r>
              <a:rPr lang="en-US" dirty="0"/>
              <a:t>The reason why we do these steps is that it’s very likely that the CNF distribution contains noises and it’s difficult for GNN to learn from it. You know, CNF is a flattened expression. And it’s much more complex than the original problems.</a:t>
            </a:r>
          </a:p>
          <a:p>
            <a:endParaRPr lang="en-US" dirty="0"/>
          </a:p>
          <a:p>
            <a:r>
              <a:rPr lang="en-US" dirty="0"/>
              <a:t>By applying logic synthesis, we can convert the original distribution to a compact one, with more informative structure. </a:t>
            </a:r>
          </a:p>
          <a:p>
            <a:endParaRPr lang="en-US" dirty="0"/>
          </a:p>
          <a:p>
            <a:endParaRPr lang="en-US" dirty="0"/>
          </a:p>
        </p:txBody>
      </p:sp>
      <p:sp>
        <p:nvSpPr>
          <p:cNvPr id="4" name="Slide Number Placeholder 3"/>
          <p:cNvSpPr>
            <a:spLocks noGrp="1"/>
          </p:cNvSpPr>
          <p:nvPr>
            <p:ph type="sldNum" sz="quarter" idx="5"/>
          </p:nvPr>
        </p:nvSpPr>
        <p:spPr/>
        <p:txBody>
          <a:bodyPr/>
          <a:lstStyle/>
          <a:p>
            <a:fld id="{897CD2C3-E6CC-864F-A76E-80171168CF50}" type="slidenum">
              <a:rPr lang="en-US" smtClean="0"/>
              <a:t>10</a:t>
            </a:fld>
            <a:endParaRPr lang="en-US"/>
          </a:p>
        </p:txBody>
      </p:sp>
    </p:spTree>
    <p:extLst>
      <p:ext uri="{BB962C8B-B14F-4D97-AF65-F5344CB8AC3E}">
        <p14:creationId xmlns:p14="http://schemas.microsoft.com/office/powerpoint/2010/main" val="1225557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098F-9922-D043-95A9-648F81B5F05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72F00F5-1598-3D45-8600-83381597D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88F0D86-E825-FC48-A5DD-095A3EE769AF}"/>
              </a:ext>
            </a:extLst>
          </p:cNvPr>
          <p:cNvSpPr>
            <a:spLocks noGrp="1"/>
          </p:cNvSpPr>
          <p:nvPr>
            <p:ph type="dt" sz="half" idx="10"/>
          </p:nvPr>
        </p:nvSpPr>
        <p:spPr/>
        <p:txBody>
          <a:bodyPr/>
          <a:lstStyle/>
          <a:p>
            <a:fld id="{5F7E97D0-6640-E242-B709-A1FE0BA29BA8}" type="datetimeFigureOut">
              <a:rPr lang="en-US" smtClean="0"/>
              <a:t>2/26/21</a:t>
            </a:fld>
            <a:endParaRPr lang="en-US"/>
          </a:p>
        </p:txBody>
      </p:sp>
      <p:sp>
        <p:nvSpPr>
          <p:cNvPr id="5" name="Footer Placeholder 4">
            <a:extLst>
              <a:ext uri="{FF2B5EF4-FFF2-40B4-BE49-F238E27FC236}">
                <a16:creationId xmlns:a16="http://schemas.microsoft.com/office/drawing/2014/main" id="{34522979-A537-FB4C-8C72-D2783421E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BACEB-F6CB-BB47-AF75-18491832EAD3}"/>
              </a:ext>
            </a:extLst>
          </p:cNvPr>
          <p:cNvSpPr>
            <a:spLocks noGrp="1"/>
          </p:cNvSpPr>
          <p:nvPr>
            <p:ph type="sldNum" sz="quarter" idx="12"/>
          </p:nvPr>
        </p:nvSpPr>
        <p:spPr/>
        <p:txBody>
          <a:bodyPr/>
          <a:lstStyle/>
          <a:p>
            <a:fld id="{16E6677D-70DF-AB42-B681-C87740BF43E5}" type="slidenum">
              <a:rPr lang="en-US" smtClean="0"/>
              <a:t>‹#›</a:t>
            </a:fld>
            <a:endParaRPr lang="en-US"/>
          </a:p>
        </p:txBody>
      </p:sp>
    </p:spTree>
    <p:extLst>
      <p:ext uri="{BB962C8B-B14F-4D97-AF65-F5344CB8AC3E}">
        <p14:creationId xmlns:p14="http://schemas.microsoft.com/office/powerpoint/2010/main" val="3476785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53518-273B-B242-972E-067960FCCCC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9EDAD58-E51F-B546-AF4F-4DD8487821A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9D8B67-A160-0A4B-AA58-E2F0E585D271}"/>
              </a:ext>
            </a:extLst>
          </p:cNvPr>
          <p:cNvSpPr>
            <a:spLocks noGrp="1"/>
          </p:cNvSpPr>
          <p:nvPr>
            <p:ph type="dt" sz="half" idx="10"/>
          </p:nvPr>
        </p:nvSpPr>
        <p:spPr/>
        <p:txBody>
          <a:bodyPr/>
          <a:lstStyle/>
          <a:p>
            <a:fld id="{5F7E97D0-6640-E242-B709-A1FE0BA29BA8}" type="datetimeFigureOut">
              <a:rPr lang="en-US" smtClean="0"/>
              <a:t>2/26/21</a:t>
            </a:fld>
            <a:endParaRPr lang="en-US"/>
          </a:p>
        </p:txBody>
      </p:sp>
      <p:sp>
        <p:nvSpPr>
          <p:cNvPr id="5" name="Footer Placeholder 4">
            <a:extLst>
              <a:ext uri="{FF2B5EF4-FFF2-40B4-BE49-F238E27FC236}">
                <a16:creationId xmlns:a16="http://schemas.microsoft.com/office/drawing/2014/main" id="{93D42670-1D7A-F849-BA5F-5165308DE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130D6-030D-F34F-8C6B-6CD0D3E9DC7A}"/>
              </a:ext>
            </a:extLst>
          </p:cNvPr>
          <p:cNvSpPr>
            <a:spLocks noGrp="1"/>
          </p:cNvSpPr>
          <p:nvPr>
            <p:ph type="sldNum" sz="quarter" idx="12"/>
          </p:nvPr>
        </p:nvSpPr>
        <p:spPr/>
        <p:txBody>
          <a:bodyPr/>
          <a:lstStyle/>
          <a:p>
            <a:fld id="{16E6677D-70DF-AB42-B681-C87740BF43E5}" type="slidenum">
              <a:rPr lang="en-US" smtClean="0"/>
              <a:t>‹#›</a:t>
            </a:fld>
            <a:endParaRPr lang="en-US"/>
          </a:p>
        </p:txBody>
      </p:sp>
    </p:spTree>
    <p:extLst>
      <p:ext uri="{BB962C8B-B14F-4D97-AF65-F5344CB8AC3E}">
        <p14:creationId xmlns:p14="http://schemas.microsoft.com/office/powerpoint/2010/main" val="1511717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2FAC9-2E56-E747-8A88-B151F482EAA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5714618-03C6-A74F-8265-D60286B43CB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E9A4B5-65AA-A94D-8CA8-1493E1CE893E}"/>
              </a:ext>
            </a:extLst>
          </p:cNvPr>
          <p:cNvSpPr>
            <a:spLocks noGrp="1"/>
          </p:cNvSpPr>
          <p:nvPr>
            <p:ph type="dt" sz="half" idx="10"/>
          </p:nvPr>
        </p:nvSpPr>
        <p:spPr/>
        <p:txBody>
          <a:bodyPr/>
          <a:lstStyle/>
          <a:p>
            <a:fld id="{5F7E97D0-6640-E242-B709-A1FE0BA29BA8}" type="datetimeFigureOut">
              <a:rPr lang="en-US" smtClean="0"/>
              <a:t>2/26/21</a:t>
            </a:fld>
            <a:endParaRPr lang="en-US"/>
          </a:p>
        </p:txBody>
      </p:sp>
      <p:sp>
        <p:nvSpPr>
          <p:cNvPr id="5" name="Footer Placeholder 4">
            <a:extLst>
              <a:ext uri="{FF2B5EF4-FFF2-40B4-BE49-F238E27FC236}">
                <a16:creationId xmlns:a16="http://schemas.microsoft.com/office/drawing/2014/main" id="{D3121D10-E32B-FC44-BDD5-D8FBA10C0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597A8-3C2F-CF45-A53F-7BA89EC215AA}"/>
              </a:ext>
            </a:extLst>
          </p:cNvPr>
          <p:cNvSpPr>
            <a:spLocks noGrp="1"/>
          </p:cNvSpPr>
          <p:nvPr>
            <p:ph type="sldNum" sz="quarter" idx="12"/>
          </p:nvPr>
        </p:nvSpPr>
        <p:spPr/>
        <p:txBody>
          <a:bodyPr/>
          <a:lstStyle/>
          <a:p>
            <a:fld id="{16E6677D-70DF-AB42-B681-C87740BF43E5}" type="slidenum">
              <a:rPr lang="en-US" smtClean="0"/>
              <a:t>‹#›</a:t>
            </a:fld>
            <a:endParaRPr lang="en-US"/>
          </a:p>
        </p:txBody>
      </p:sp>
    </p:spTree>
    <p:extLst>
      <p:ext uri="{BB962C8B-B14F-4D97-AF65-F5344CB8AC3E}">
        <p14:creationId xmlns:p14="http://schemas.microsoft.com/office/powerpoint/2010/main" val="312679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A96CF-13DC-2041-9E20-5BF577D6CEA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12321FA-1D36-3C4F-B0C0-667081BD4C7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BD4C54-6E8C-3040-84E9-F0070D6C8436}"/>
              </a:ext>
            </a:extLst>
          </p:cNvPr>
          <p:cNvSpPr>
            <a:spLocks noGrp="1"/>
          </p:cNvSpPr>
          <p:nvPr>
            <p:ph type="dt" sz="half" idx="10"/>
          </p:nvPr>
        </p:nvSpPr>
        <p:spPr/>
        <p:txBody>
          <a:bodyPr/>
          <a:lstStyle/>
          <a:p>
            <a:fld id="{5F7E97D0-6640-E242-B709-A1FE0BA29BA8}" type="datetimeFigureOut">
              <a:rPr lang="en-US" smtClean="0"/>
              <a:t>2/26/21</a:t>
            </a:fld>
            <a:endParaRPr lang="en-US"/>
          </a:p>
        </p:txBody>
      </p:sp>
      <p:sp>
        <p:nvSpPr>
          <p:cNvPr id="5" name="Footer Placeholder 4">
            <a:extLst>
              <a:ext uri="{FF2B5EF4-FFF2-40B4-BE49-F238E27FC236}">
                <a16:creationId xmlns:a16="http://schemas.microsoft.com/office/drawing/2014/main" id="{18D2E344-E1C1-514E-9690-CC8C3C512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5BBB4-F887-0A47-8581-60D57523C2FA}"/>
              </a:ext>
            </a:extLst>
          </p:cNvPr>
          <p:cNvSpPr>
            <a:spLocks noGrp="1"/>
          </p:cNvSpPr>
          <p:nvPr>
            <p:ph type="sldNum" sz="quarter" idx="12"/>
          </p:nvPr>
        </p:nvSpPr>
        <p:spPr/>
        <p:txBody>
          <a:bodyPr/>
          <a:lstStyle/>
          <a:p>
            <a:fld id="{16E6677D-70DF-AB42-B681-C87740BF43E5}" type="slidenum">
              <a:rPr lang="en-US" smtClean="0"/>
              <a:t>‹#›</a:t>
            </a:fld>
            <a:endParaRPr lang="en-US"/>
          </a:p>
        </p:txBody>
      </p:sp>
    </p:spTree>
    <p:extLst>
      <p:ext uri="{BB962C8B-B14F-4D97-AF65-F5344CB8AC3E}">
        <p14:creationId xmlns:p14="http://schemas.microsoft.com/office/powerpoint/2010/main" val="847589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7F72-C67C-EE4C-B2CA-233E4D65020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72FFEE5-8E45-1C41-8FCF-1DAE5888B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7CADD3B-79E8-6147-B461-E059719B13BF}"/>
              </a:ext>
            </a:extLst>
          </p:cNvPr>
          <p:cNvSpPr>
            <a:spLocks noGrp="1"/>
          </p:cNvSpPr>
          <p:nvPr>
            <p:ph type="dt" sz="half" idx="10"/>
          </p:nvPr>
        </p:nvSpPr>
        <p:spPr/>
        <p:txBody>
          <a:bodyPr/>
          <a:lstStyle/>
          <a:p>
            <a:fld id="{5F7E97D0-6640-E242-B709-A1FE0BA29BA8}" type="datetimeFigureOut">
              <a:rPr lang="en-US" smtClean="0"/>
              <a:t>2/26/21</a:t>
            </a:fld>
            <a:endParaRPr lang="en-US"/>
          </a:p>
        </p:txBody>
      </p:sp>
      <p:sp>
        <p:nvSpPr>
          <p:cNvPr id="5" name="Footer Placeholder 4">
            <a:extLst>
              <a:ext uri="{FF2B5EF4-FFF2-40B4-BE49-F238E27FC236}">
                <a16:creationId xmlns:a16="http://schemas.microsoft.com/office/drawing/2014/main" id="{D70F6770-E327-3C45-B1A1-214976403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6DFA8-3DDD-EE4A-B265-C6A53D484726}"/>
              </a:ext>
            </a:extLst>
          </p:cNvPr>
          <p:cNvSpPr>
            <a:spLocks noGrp="1"/>
          </p:cNvSpPr>
          <p:nvPr>
            <p:ph type="sldNum" sz="quarter" idx="12"/>
          </p:nvPr>
        </p:nvSpPr>
        <p:spPr/>
        <p:txBody>
          <a:bodyPr/>
          <a:lstStyle/>
          <a:p>
            <a:fld id="{16E6677D-70DF-AB42-B681-C87740BF43E5}" type="slidenum">
              <a:rPr lang="en-US" smtClean="0"/>
              <a:t>‹#›</a:t>
            </a:fld>
            <a:endParaRPr lang="en-US"/>
          </a:p>
        </p:txBody>
      </p:sp>
    </p:spTree>
    <p:extLst>
      <p:ext uri="{BB962C8B-B14F-4D97-AF65-F5344CB8AC3E}">
        <p14:creationId xmlns:p14="http://schemas.microsoft.com/office/powerpoint/2010/main" val="295416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6B4D-4F87-0A45-B64E-15A1885F54D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18F9279-40D0-D048-98B2-2AE20A5348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EE76187-919C-5B43-B9B1-27007885856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3C22417-20AA-994B-AB2E-149EE9CBCEC9}"/>
              </a:ext>
            </a:extLst>
          </p:cNvPr>
          <p:cNvSpPr>
            <a:spLocks noGrp="1"/>
          </p:cNvSpPr>
          <p:nvPr>
            <p:ph type="dt" sz="half" idx="10"/>
          </p:nvPr>
        </p:nvSpPr>
        <p:spPr/>
        <p:txBody>
          <a:bodyPr/>
          <a:lstStyle/>
          <a:p>
            <a:fld id="{5F7E97D0-6640-E242-B709-A1FE0BA29BA8}" type="datetimeFigureOut">
              <a:rPr lang="en-US" smtClean="0"/>
              <a:t>2/26/21</a:t>
            </a:fld>
            <a:endParaRPr lang="en-US"/>
          </a:p>
        </p:txBody>
      </p:sp>
      <p:sp>
        <p:nvSpPr>
          <p:cNvPr id="6" name="Footer Placeholder 5">
            <a:extLst>
              <a:ext uri="{FF2B5EF4-FFF2-40B4-BE49-F238E27FC236}">
                <a16:creationId xmlns:a16="http://schemas.microsoft.com/office/drawing/2014/main" id="{D4C92AFC-29A1-B143-8317-D1391E0D1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586F2-0203-1846-B8C5-990968BADFB0}"/>
              </a:ext>
            </a:extLst>
          </p:cNvPr>
          <p:cNvSpPr>
            <a:spLocks noGrp="1"/>
          </p:cNvSpPr>
          <p:nvPr>
            <p:ph type="sldNum" sz="quarter" idx="12"/>
          </p:nvPr>
        </p:nvSpPr>
        <p:spPr/>
        <p:txBody>
          <a:bodyPr/>
          <a:lstStyle/>
          <a:p>
            <a:fld id="{16E6677D-70DF-AB42-B681-C87740BF43E5}" type="slidenum">
              <a:rPr lang="en-US" smtClean="0"/>
              <a:t>‹#›</a:t>
            </a:fld>
            <a:endParaRPr lang="en-US"/>
          </a:p>
        </p:txBody>
      </p:sp>
    </p:spTree>
    <p:extLst>
      <p:ext uri="{BB962C8B-B14F-4D97-AF65-F5344CB8AC3E}">
        <p14:creationId xmlns:p14="http://schemas.microsoft.com/office/powerpoint/2010/main" val="83468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BE7B-23F2-0D4B-BF83-B91F1D91E4A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1C4E51-752A-A445-A974-704A40925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4339138-4347-0646-86B1-E1744B1A254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74EDEFF-05D9-6F4A-A607-841AB221ED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ABC1B5-DF00-7C41-BD80-9DC3E7DB5E8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9E6D1EC-03FB-2C4A-9093-B098E1E72D4B}"/>
              </a:ext>
            </a:extLst>
          </p:cNvPr>
          <p:cNvSpPr>
            <a:spLocks noGrp="1"/>
          </p:cNvSpPr>
          <p:nvPr>
            <p:ph type="dt" sz="half" idx="10"/>
          </p:nvPr>
        </p:nvSpPr>
        <p:spPr/>
        <p:txBody>
          <a:bodyPr/>
          <a:lstStyle/>
          <a:p>
            <a:fld id="{5F7E97D0-6640-E242-B709-A1FE0BA29BA8}" type="datetimeFigureOut">
              <a:rPr lang="en-US" smtClean="0"/>
              <a:t>2/26/21</a:t>
            </a:fld>
            <a:endParaRPr lang="en-US"/>
          </a:p>
        </p:txBody>
      </p:sp>
      <p:sp>
        <p:nvSpPr>
          <p:cNvPr id="8" name="Footer Placeholder 7">
            <a:extLst>
              <a:ext uri="{FF2B5EF4-FFF2-40B4-BE49-F238E27FC236}">
                <a16:creationId xmlns:a16="http://schemas.microsoft.com/office/drawing/2014/main" id="{0FEEBA6C-C427-7845-889A-C9A0262AFE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527938-06A5-414B-8E56-648C57C866C3}"/>
              </a:ext>
            </a:extLst>
          </p:cNvPr>
          <p:cNvSpPr>
            <a:spLocks noGrp="1"/>
          </p:cNvSpPr>
          <p:nvPr>
            <p:ph type="sldNum" sz="quarter" idx="12"/>
          </p:nvPr>
        </p:nvSpPr>
        <p:spPr/>
        <p:txBody>
          <a:bodyPr/>
          <a:lstStyle/>
          <a:p>
            <a:fld id="{16E6677D-70DF-AB42-B681-C87740BF43E5}" type="slidenum">
              <a:rPr lang="en-US" smtClean="0"/>
              <a:t>‹#›</a:t>
            </a:fld>
            <a:endParaRPr lang="en-US"/>
          </a:p>
        </p:txBody>
      </p:sp>
    </p:spTree>
    <p:extLst>
      <p:ext uri="{BB962C8B-B14F-4D97-AF65-F5344CB8AC3E}">
        <p14:creationId xmlns:p14="http://schemas.microsoft.com/office/powerpoint/2010/main" val="144698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166B-A41C-3C42-99BC-E1E6E5A7CA9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85D713F-5D08-694E-8BF8-15073D059051}"/>
              </a:ext>
            </a:extLst>
          </p:cNvPr>
          <p:cNvSpPr>
            <a:spLocks noGrp="1"/>
          </p:cNvSpPr>
          <p:nvPr>
            <p:ph type="dt" sz="half" idx="10"/>
          </p:nvPr>
        </p:nvSpPr>
        <p:spPr/>
        <p:txBody>
          <a:bodyPr/>
          <a:lstStyle/>
          <a:p>
            <a:fld id="{5F7E97D0-6640-E242-B709-A1FE0BA29BA8}" type="datetimeFigureOut">
              <a:rPr lang="en-US" smtClean="0"/>
              <a:t>2/26/21</a:t>
            </a:fld>
            <a:endParaRPr lang="en-US"/>
          </a:p>
        </p:txBody>
      </p:sp>
      <p:sp>
        <p:nvSpPr>
          <p:cNvPr id="4" name="Footer Placeholder 3">
            <a:extLst>
              <a:ext uri="{FF2B5EF4-FFF2-40B4-BE49-F238E27FC236}">
                <a16:creationId xmlns:a16="http://schemas.microsoft.com/office/drawing/2014/main" id="{CDD18B9A-01DA-6242-9DEA-4E0F753B63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51DE86-25AC-B34C-8849-0B2740C650CB}"/>
              </a:ext>
            </a:extLst>
          </p:cNvPr>
          <p:cNvSpPr>
            <a:spLocks noGrp="1"/>
          </p:cNvSpPr>
          <p:nvPr>
            <p:ph type="sldNum" sz="quarter" idx="12"/>
          </p:nvPr>
        </p:nvSpPr>
        <p:spPr/>
        <p:txBody>
          <a:bodyPr/>
          <a:lstStyle/>
          <a:p>
            <a:fld id="{16E6677D-70DF-AB42-B681-C87740BF43E5}" type="slidenum">
              <a:rPr lang="en-US" smtClean="0"/>
              <a:t>‹#›</a:t>
            </a:fld>
            <a:endParaRPr lang="en-US"/>
          </a:p>
        </p:txBody>
      </p:sp>
    </p:spTree>
    <p:extLst>
      <p:ext uri="{BB962C8B-B14F-4D97-AF65-F5344CB8AC3E}">
        <p14:creationId xmlns:p14="http://schemas.microsoft.com/office/powerpoint/2010/main" val="85284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C36858-1636-8440-83E3-27B15CED9309}"/>
              </a:ext>
            </a:extLst>
          </p:cNvPr>
          <p:cNvSpPr>
            <a:spLocks noGrp="1"/>
          </p:cNvSpPr>
          <p:nvPr>
            <p:ph type="dt" sz="half" idx="10"/>
          </p:nvPr>
        </p:nvSpPr>
        <p:spPr/>
        <p:txBody>
          <a:bodyPr/>
          <a:lstStyle/>
          <a:p>
            <a:fld id="{5F7E97D0-6640-E242-B709-A1FE0BA29BA8}" type="datetimeFigureOut">
              <a:rPr lang="en-US" smtClean="0"/>
              <a:t>2/26/21</a:t>
            </a:fld>
            <a:endParaRPr lang="en-US"/>
          </a:p>
        </p:txBody>
      </p:sp>
      <p:sp>
        <p:nvSpPr>
          <p:cNvPr id="3" name="Footer Placeholder 2">
            <a:extLst>
              <a:ext uri="{FF2B5EF4-FFF2-40B4-BE49-F238E27FC236}">
                <a16:creationId xmlns:a16="http://schemas.microsoft.com/office/drawing/2014/main" id="{FBAFDBBA-582D-CB4C-8D09-6130E221D8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0AD518-1FA8-A049-848C-0CF1629B7DE2}"/>
              </a:ext>
            </a:extLst>
          </p:cNvPr>
          <p:cNvSpPr>
            <a:spLocks noGrp="1"/>
          </p:cNvSpPr>
          <p:nvPr>
            <p:ph type="sldNum" sz="quarter" idx="12"/>
          </p:nvPr>
        </p:nvSpPr>
        <p:spPr/>
        <p:txBody>
          <a:bodyPr/>
          <a:lstStyle/>
          <a:p>
            <a:fld id="{16E6677D-70DF-AB42-B681-C87740BF43E5}" type="slidenum">
              <a:rPr lang="en-US" smtClean="0"/>
              <a:t>‹#›</a:t>
            </a:fld>
            <a:endParaRPr lang="en-US"/>
          </a:p>
        </p:txBody>
      </p:sp>
    </p:spTree>
    <p:extLst>
      <p:ext uri="{BB962C8B-B14F-4D97-AF65-F5344CB8AC3E}">
        <p14:creationId xmlns:p14="http://schemas.microsoft.com/office/powerpoint/2010/main" val="2914938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46B0-3BB8-F64E-9C5C-F1277C8247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050E956-0F3C-A04C-85F0-95AA8A9117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DE0B5E5-0C81-E940-AC35-4DB6FAFD0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F379B30-040B-C849-8666-88D7FFC778A3}"/>
              </a:ext>
            </a:extLst>
          </p:cNvPr>
          <p:cNvSpPr>
            <a:spLocks noGrp="1"/>
          </p:cNvSpPr>
          <p:nvPr>
            <p:ph type="dt" sz="half" idx="10"/>
          </p:nvPr>
        </p:nvSpPr>
        <p:spPr/>
        <p:txBody>
          <a:bodyPr/>
          <a:lstStyle/>
          <a:p>
            <a:fld id="{5F7E97D0-6640-E242-B709-A1FE0BA29BA8}" type="datetimeFigureOut">
              <a:rPr lang="en-US" smtClean="0"/>
              <a:t>2/26/21</a:t>
            </a:fld>
            <a:endParaRPr lang="en-US"/>
          </a:p>
        </p:txBody>
      </p:sp>
      <p:sp>
        <p:nvSpPr>
          <p:cNvPr id="6" name="Footer Placeholder 5">
            <a:extLst>
              <a:ext uri="{FF2B5EF4-FFF2-40B4-BE49-F238E27FC236}">
                <a16:creationId xmlns:a16="http://schemas.microsoft.com/office/drawing/2014/main" id="{0E4B2FCB-E340-8C4B-BA40-820D9DF9E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293399-4194-354F-BBCF-EF7C91213239}"/>
              </a:ext>
            </a:extLst>
          </p:cNvPr>
          <p:cNvSpPr>
            <a:spLocks noGrp="1"/>
          </p:cNvSpPr>
          <p:nvPr>
            <p:ph type="sldNum" sz="quarter" idx="12"/>
          </p:nvPr>
        </p:nvSpPr>
        <p:spPr/>
        <p:txBody>
          <a:bodyPr/>
          <a:lstStyle/>
          <a:p>
            <a:fld id="{16E6677D-70DF-AB42-B681-C87740BF43E5}" type="slidenum">
              <a:rPr lang="en-US" smtClean="0"/>
              <a:t>‹#›</a:t>
            </a:fld>
            <a:endParaRPr lang="en-US"/>
          </a:p>
        </p:txBody>
      </p:sp>
    </p:spTree>
    <p:extLst>
      <p:ext uri="{BB962C8B-B14F-4D97-AF65-F5344CB8AC3E}">
        <p14:creationId xmlns:p14="http://schemas.microsoft.com/office/powerpoint/2010/main" val="1195150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95A0-2CD1-A440-9D72-E19CF5463D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9DDC3F8-B9B6-6F4B-812C-1BD847A3C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0FC0F1-9EB9-DD41-AD6A-1083B8635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C99580-D096-E140-BF9E-E3901388A03A}"/>
              </a:ext>
            </a:extLst>
          </p:cNvPr>
          <p:cNvSpPr>
            <a:spLocks noGrp="1"/>
          </p:cNvSpPr>
          <p:nvPr>
            <p:ph type="dt" sz="half" idx="10"/>
          </p:nvPr>
        </p:nvSpPr>
        <p:spPr/>
        <p:txBody>
          <a:bodyPr/>
          <a:lstStyle/>
          <a:p>
            <a:fld id="{5F7E97D0-6640-E242-B709-A1FE0BA29BA8}" type="datetimeFigureOut">
              <a:rPr lang="en-US" smtClean="0"/>
              <a:t>2/26/21</a:t>
            </a:fld>
            <a:endParaRPr lang="en-US"/>
          </a:p>
        </p:txBody>
      </p:sp>
      <p:sp>
        <p:nvSpPr>
          <p:cNvPr id="6" name="Footer Placeholder 5">
            <a:extLst>
              <a:ext uri="{FF2B5EF4-FFF2-40B4-BE49-F238E27FC236}">
                <a16:creationId xmlns:a16="http://schemas.microsoft.com/office/drawing/2014/main" id="{21139F05-B783-A645-B3BA-EF3A699560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0ABE0-B5CE-134F-AE79-069A87BB5B4F}"/>
              </a:ext>
            </a:extLst>
          </p:cNvPr>
          <p:cNvSpPr>
            <a:spLocks noGrp="1"/>
          </p:cNvSpPr>
          <p:nvPr>
            <p:ph type="sldNum" sz="quarter" idx="12"/>
          </p:nvPr>
        </p:nvSpPr>
        <p:spPr/>
        <p:txBody>
          <a:bodyPr/>
          <a:lstStyle/>
          <a:p>
            <a:fld id="{16E6677D-70DF-AB42-B681-C87740BF43E5}" type="slidenum">
              <a:rPr lang="en-US" smtClean="0"/>
              <a:t>‹#›</a:t>
            </a:fld>
            <a:endParaRPr lang="en-US"/>
          </a:p>
        </p:txBody>
      </p:sp>
    </p:spTree>
    <p:extLst>
      <p:ext uri="{BB962C8B-B14F-4D97-AF65-F5344CB8AC3E}">
        <p14:creationId xmlns:p14="http://schemas.microsoft.com/office/powerpoint/2010/main" val="59323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6FBBD5-EB4B-4B4D-9D04-E49E54EAB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0A18EE1-A5D8-1D45-AD0D-951F53BDE7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2A94D48-81B2-F846-BD1E-9F5F915F76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E97D0-6640-E242-B709-A1FE0BA29BA8}" type="datetimeFigureOut">
              <a:rPr lang="en-US" smtClean="0"/>
              <a:t>2/26/21</a:t>
            </a:fld>
            <a:endParaRPr lang="en-US"/>
          </a:p>
        </p:txBody>
      </p:sp>
      <p:sp>
        <p:nvSpPr>
          <p:cNvPr id="5" name="Footer Placeholder 4">
            <a:extLst>
              <a:ext uri="{FF2B5EF4-FFF2-40B4-BE49-F238E27FC236}">
                <a16:creationId xmlns:a16="http://schemas.microsoft.com/office/drawing/2014/main" id="{9366E31F-D82A-A842-A122-05BDE23B1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4CE40B-4AD3-174A-9C4C-ABA9D41C94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6677D-70DF-AB42-B681-C87740BF43E5}" type="slidenum">
              <a:rPr lang="en-US" smtClean="0"/>
              <a:t>‹#›</a:t>
            </a:fld>
            <a:endParaRPr lang="en-US"/>
          </a:p>
        </p:txBody>
      </p:sp>
    </p:spTree>
    <p:extLst>
      <p:ext uri="{BB962C8B-B14F-4D97-AF65-F5344CB8AC3E}">
        <p14:creationId xmlns:p14="http://schemas.microsoft.com/office/powerpoint/2010/main" val="3337280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ee-man/circuit-r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borealisai.com/en/blog/tutorial-9-sat-solvers-i-introduction-and-applica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402B-FE6B-8148-85A5-EF53BB6455F1}"/>
              </a:ext>
            </a:extLst>
          </p:cNvPr>
          <p:cNvSpPr>
            <a:spLocks noGrp="1"/>
          </p:cNvSpPr>
          <p:nvPr>
            <p:ph type="ctrTitle"/>
          </p:nvPr>
        </p:nvSpPr>
        <p:spPr/>
        <p:txBody>
          <a:bodyPr/>
          <a:lstStyle/>
          <a:p>
            <a:r>
              <a:rPr lang="en-US" dirty="0"/>
              <a:t>Graph Neural Networks on Circuit-SAT</a:t>
            </a:r>
          </a:p>
        </p:txBody>
      </p:sp>
      <p:sp>
        <p:nvSpPr>
          <p:cNvPr id="5" name="Subtitle 4">
            <a:extLst>
              <a:ext uri="{FF2B5EF4-FFF2-40B4-BE49-F238E27FC236}">
                <a16:creationId xmlns:a16="http://schemas.microsoft.com/office/drawing/2014/main" id="{E11F0377-C676-4949-8262-7A4312FEBAE2}"/>
              </a:ext>
            </a:extLst>
          </p:cNvPr>
          <p:cNvSpPr>
            <a:spLocks noGrp="1"/>
          </p:cNvSpPr>
          <p:nvPr>
            <p:ph type="subTitle" idx="1"/>
          </p:nvPr>
        </p:nvSpPr>
        <p:spPr>
          <a:xfrm>
            <a:off x="1524000" y="4503912"/>
            <a:ext cx="9144000" cy="1655762"/>
          </a:xfrm>
        </p:spPr>
        <p:txBody>
          <a:bodyPr/>
          <a:lstStyle/>
          <a:p>
            <a:r>
              <a:rPr lang="en-US" dirty="0"/>
              <a:t>CURE</a:t>
            </a:r>
          </a:p>
        </p:txBody>
      </p:sp>
    </p:spTree>
    <p:extLst>
      <p:ext uri="{BB962C8B-B14F-4D97-AF65-F5344CB8AC3E}">
        <p14:creationId xmlns:p14="http://schemas.microsoft.com/office/powerpoint/2010/main" val="2245899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7B64-DDB3-E84C-BD55-A293EAA7D067}"/>
              </a:ext>
            </a:extLst>
          </p:cNvPr>
          <p:cNvSpPr>
            <a:spLocks noGrp="1"/>
          </p:cNvSpPr>
          <p:nvPr>
            <p:ph type="title"/>
          </p:nvPr>
        </p:nvSpPr>
        <p:spPr/>
        <p:txBody>
          <a:bodyPr/>
          <a:lstStyle/>
          <a:p>
            <a:r>
              <a:rPr lang="en-US" dirty="0"/>
              <a:t>Applying Logic Synthesis for SAT problem</a:t>
            </a:r>
          </a:p>
        </p:txBody>
      </p:sp>
      <p:sp>
        <p:nvSpPr>
          <p:cNvPr id="3" name="Content Placeholder 2">
            <a:extLst>
              <a:ext uri="{FF2B5EF4-FFF2-40B4-BE49-F238E27FC236}">
                <a16:creationId xmlns:a16="http://schemas.microsoft.com/office/drawing/2014/main" id="{B297E635-CA07-CA49-8477-950FA4ACBC54}"/>
              </a:ext>
            </a:extLst>
          </p:cNvPr>
          <p:cNvSpPr>
            <a:spLocks noGrp="1"/>
          </p:cNvSpPr>
          <p:nvPr>
            <p:ph idx="1"/>
          </p:nvPr>
        </p:nvSpPr>
        <p:spPr/>
        <p:txBody>
          <a:bodyPr/>
          <a:lstStyle/>
          <a:p>
            <a:r>
              <a:rPr lang="en-US" dirty="0"/>
              <a:t>CNF to AIG conversion</a:t>
            </a:r>
          </a:p>
          <a:p>
            <a:pPr marL="914400" lvl="1" indent="-457200">
              <a:buFont typeface="+mj-lt"/>
              <a:buAutoNum type="arabicPeriod"/>
            </a:pPr>
            <a:r>
              <a:rPr lang="en-US" dirty="0"/>
              <a:t>Convert CNF into AIG. (Replace OR gate of CNF as combination of AND and NOT gate). Obtained AIG is complex and redundant.</a:t>
            </a:r>
          </a:p>
          <a:p>
            <a:pPr marL="914400" lvl="1" indent="-457200">
              <a:buFont typeface="+mj-lt"/>
              <a:buAutoNum type="arabicPeriod"/>
            </a:pPr>
            <a:r>
              <a:rPr lang="en-US" dirty="0"/>
              <a:t>Use logic </a:t>
            </a:r>
            <a:r>
              <a:rPr lang="en-HK" dirty="0"/>
              <a:t>synthesis tool (ABC from UCB) to convert AIG into Optimized AIG. (Balancing, rewriting, etc)</a:t>
            </a:r>
          </a:p>
          <a:p>
            <a:pPr marL="914400" lvl="1" indent="-457200">
              <a:buFont typeface="+mj-lt"/>
              <a:buAutoNum type="arabicPeriod"/>
            </a:pPr>
            <a:r>
              <a:rPr lang="en-HK" dirty="0"/>
              <a:t>Parse AIG and store it in </a:t>
            </a:r>
            <a:r>
              <a:rPr lang="en-HK" dirty="0" err="1"/>
              <a:t>IGraph</a:t>
            </a:r>
            <a:r>
              <a:rPr lang="en-HK" dirty="0"/>
              <a:t> data structure.</a:t>
            </a:r>
          </a:p>
          <a:p>
            <a:pPr lvl="2"/>
            <a:r>
              <a:rPr lang="en-HK" dirty="0"/>
              <a:t>One single virtual node for each graph</a:t>
            </a:r>
          </a:p>
          <a:p>
            <a:r>
              <a:rPr lang="en-US" dirty="0"/>
              <a:t>Map SAT into a certain distribution: more compact and contains more informative structure.</a:t>
            </a:r>
          </a:p>
          <a:p>
            <a:pPr marL="457200" lvl="1" indent="0">
              <a:buNone/>
            </a:pPr>
            <a:endParaRPr lang="en-US" b="1" dirty="0"/>
          </a:p>
          <a:p>
            <a:pPr marL="457200" lvl="1" indent="0">
              <a:buNone/>
            </a:pPr>
            <a:endParaRPr lang="en-US" dirty="0"/>
          </a:p>
        </p:txBody>
      </p:sp>
    </p:spTree>
    <p:extLst>
      <p:ext uri="{BB962C8B-B14F-4D97-AF65-F5344CB8AC3E}">
        <p14:creationId xmlns:p14="http://schemas.microsoft.com/office/powerpoint/2010/main" val="147565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7B64-DDB3-E84C-BD55-A293EAA7D067}"/>
              </a:ext>
            </a:extLst>
          </p:cNvPr>
          <p:cNvSpPr>
            <a:spLocks noGrp="1"/>
          </p:cNvSpPr>
          <p:nvPr>
            <p:ph type="title"/>
          </p:nvPr>
        </p:nvSpPr>
        <p:spPr/>
        <p:txBody>
          <a:bodyPr/>
          <a:lstStyle/>
          <a:p>
            <a:r>
              <a:rPr lang="en-US" dirty="0"/>
              <a:t>Applying Logic Synthesis for SAT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97E635-CA07-CA49-8477-950FA4ACBC54}"/>
                  </a:ext>
                </a:extLst>
              </p:cNvPr>
              <p:cNvSpPr>
                <a:spLocks noGrp="1"/>
              </p:cNvSpPr>
              <p:nvPr>
                <p:ph idx="1"/>
              </p:nvPr>
            </p:nvSpPr>
            <p:spPr/>
            <p:txBody>
              <a:bodyPr/>
              <a:lstStyle/>
              <a:p>
                <a:r>
                  <a:rPr lang="en-US" dirty="0"/>
                  <a:t>Datasets</a:t>
                </a:r>
              </a:p>
              <a:p>
                <a:pPr marL="457200" lvl="1" indent="0">
                  <a:buNone/>
                </a:pPr>
                <a:r>
                  <a:rPr lang="en-US" dirty="0"/>
                  <a:t>Start from a small-scale problem set: </a:t>
                </a:r>
                <a:r>
                  <a:rPr lang="en-US" b="1" dirty="0"/>
                  <a:t>SR-3</a:t>
                </a:r>
                <a:r>
                  <a:rPr lang="en-US" dirty="0"/>
                  <a:t>.</a:t>
                </a:r>
              </a:p>
              <a:p>
                <a:pPr marL="914400" lvl="1" indent="-457200">
                  <a:buAutoNum type="arabicPeriod"/>
                </a:pPr>
                <a:r>
                  <a:rPr lang="en-US" dirty="0"/>
                  <a:t>Expression = None</a:t>
                </a:r>
              </a:p>
              <a:p>
                <a:pPr marL="914400" lvl="1" indent="-457200">
                  <a:buAutoNum type="arabicPeriod"/>
                </a:pPr>
                <a:r>
                  <a:rPr lang="en-US" dirty="0"/>
                  <a:t>While Expression is SAT:</a:t>
                </a:r>
              </a:p>
              <a:p>
                <a:pPr marL="914400" lvl="2" indent="0">
                  <a:buNone/>
                </a:pPr>
                <a:r>
                  <a:rPr lang="en-US" sz="2400" dirty="0"/>
                  <a:t>Add randomly generated clause c to expression. (E.g., c=(x1 or x2), c = (x2^ or x3)…)</a:t>
                </a:r>
              </a:p>
              <a:p>
                <a:pPr marL="914400" lvl="1" indent="-457200">
                  <a:buFont typeface="+mj-lt"/>
                  <a:buAutoNum type="arabicPeriod"/>
                </a:pPr>
                <a:r>
                  <a:rPr lang="en-US" b="1" dirty="0"/>
                  <a:t>Get UNSAT Expression: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𝒎</m:t>
                        </m:r>
                      </m:sub>
                    </m:sSub>
                  </m:oMath>
                </a14:m>
                <a:r>
                  <a:rPr lang="en-US" b="1" dirty="0"/>
                  <a:t>}.</a:t>
                </a:r>
              </a:p>
              <a:p>
                <a:pPr marL="914400" lvl="2" indent="0">
                  <a:buNone/>
                </a:pPr>
                <a:r>
                  <a:rPr lang="en-US" sz="2400" dirty="0"/>
                  <a:t>Since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𝑚</m:t>
                        </m:r>
                        <m:r>
                          <a:rPr lang="en-US" sz="2400" b="0" i="1" smtClean="0">
                            <a:latin typeface="Cambria Math" panose="02040503050406030204" pitchFamily="18" charset="0"/>
                          </a:rPr>
                          <m:t>−1</m:t>
                        </m:r>
                      </m:sub>
                    </m:sSub>
                  </m:oMath>
                </a14:m>
                <a:r>
                  <a:rPr lang="en-US" sz="2400" dirty="0"/>
                  <a:t>} is SAT, negating a single literal in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𝑚</m:t>
                        </m:r>
                      </m:sub>
                    </m:sSub>
                  </m:oMath>
                </a14:m>
                <a:r>
                  <a:rPr lang="en-US" sz="2400" dirty="0"/>
                  <a:t> to </a:t>
                </a:r>
                <a14:m>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𝑐</m:t>
                        </m:r>
                      </m:e>
                      <m:sub>
                        <m:r>
                          <a:rPr lang="en-US" sz="2400" b="0" i="1" smtClean="0">
                            <a:latin typeface="Cambria Math" panose="02040503050406030204" pitchFamily="18" charset="0"/>
                          </a:rPr>
                          <m:t>𝑚</m:t>
                        </m:r>
                      </m:sub>
                      <m:sup>
                        <m:r>
                          <a:rPr lang="en-US" sz="2400" b="0" i="1" smtClean="0">
                            <a:latin typeface="Cambria Math" panose="02040503050406030204" pitchFamily="18" charset="0"/>
                          </a:rPr>
                          <m:t>′</m:t>
                        </m:r>
                      </m:sup>
                    </m:sSubSup>
                  </m:oMath>
                </a14:m>
                <a:r>
                  <a:rPr lang="en-US" sz="2400" dirty="0"/>
                  <a:t>yield a SAT problem.</a:t>
                </a:r>
              </a:p>
              <a:p>
                <a:pPr marL="914400" lvl="2" indent="0">
                  <a:buNone/>
                </a:pPr>
                <a:r>
                  <a:rPr lang="en-US" sz="2400" b="1" dirty="0"/>
                  <a:t>Get SAT expression: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𝒄</m:t>
                        </m:r>
                      </m:e>
                      <m:sub>
                        <m:r>
                          <a:rPr lang="en-US" sz="2400" b="1" i="1">
                            <a:latin typeface="Cambria Math" panose="02040503050406030204" pitchFamily="18" charset="0"/>
                          </a:rPr>
                          <m:t>𝟏</m:t>
                        </m:r>
                      </m:sub>
                    </m:sSub>
                    <m:r>
                      <a:rPr lang="en-US" sz="2400" b="1" i="1">
                        <a:latin typeface="Cambria Math" panose="02040503050406030204" pitchFamily="18" charset="0"/>
                      </a:rPr>
                      <m:t>,…,</m:t>
                    </m:r>
                  </m:oMath>
                </a14:m>
                <a:r>
                  <a:rPr lang="en-US" sz="2400" b="1" dirty="0"/>
                  <a:t> </a:t>
                </a:r>
                <a14:m>
                  <m:oMath xmlns:m="http://schemas.openxmlformats.org/officeDocument/2006/math">
                    <m:sSubSup>
                      <m:sSubSupPr>
                        <m:ctrlPr>
                          <a:rPr lang="en-US" sz="2400" b="1" i="1">
                            <a:latin typeface="Cambria Math" panose="02040503050406030204" pitchFamily="18" charset="0"/>
                          </a:rPr>
                        </m:ctrlPr>
                      </m:sSubSupPr>
                      <m:e>
                        <m:r>
                          <a:rPr lang="en-US" sz="2400" b="1" i="1">
                            <a:latin typeface="Cambria Math" panose="02040503050406030204" pitchFamily="18" charset="0"/>
                          </a:rPr>
                          <m:t>𝒄</m:t>
                        </m:r>
                      </m:e>
                      <m:sub>
                        <m:r>
                          <a:rPr lang="en-US" sz="2400" b="1" i="1">
                            <a:latin typeface="Cambria Math" panose="02040503050406030204" pitchFamily="18" charset="0"/>
                          </a:rPr>
                          <m:t>𝒎</m:t>
                        </m:r>
                      </m:sub>
                      <m:sup>
                        <m:r>
                          <a:rPr lang="en-US" sz="2400" b="1" i="1">
                            <a:latin typeface="Cambria Math" panose="02040503050406030204" pitchFamily="18" charset="0"/>
                          </a:rPr>
                          <m:t>′</m:t>
                        </m:r>
                      </m:sup>
                    </m:sSubSup>
                  </m:oMath>
                </a14:m>
                <a:r>
                  <a:rPr lang="en-US" sz="2400" b="1" dirty="0"/>
                  <a:t>}.</a:t>
                </a:r>
              </a:p>
              <a:p>
                <a:pPr marL="914400" lvl="2" indent="0">
                  <a:buNone/>
                </a:pPr>
                <a:endParaRPr lang="en-US" dirty="0"/>
              </a:p>
              <a:p>
                <a:pPr marL="457200" lvl="1" indent="0">
                  <a:buNone/>
                </a:pPr>
                <a:endParaRPr lang="en-US" b="1"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B297E635-CA07-CA49-8477-950FA4ACBC54}"/>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05030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BBDE-F148-2840-8180-34BDF6F4C4B3}"/>
              </a:ext>
            </a:extLst>
          </p:cNvPr>
          <p:cNvSpPr>
            <a:spLocks noGrp="1"/>
          </p:cNvSpPr>
          <p:nvPr>
            <p:ph type="title"/>
          </p:nvPr>
        </p:nvSpPr>
        <p:spPr/>
        <p:txBody>
          <a:bodyPr/>
          <a:lstStyle/>
          <a:p>
            <a:r>
              <a:rPr lang="en-US" dirty="0"/>
              <a:t>DAG (AIG) encoding using GNN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E7DF4C-0DC6-3B49-BCDF-52B7379A21FB}"/>
                  </a:ext>
                </a:extLst>
              </p:cNvPr>
              <p:cNvSpPr>
                <a:spLocks noGrp="1"/>
              </p:cNvSpPr>
              <p:nvPr>
                <p:ph idx="1"/>
              </p:nvPr>
            </p:nvSpPr>
            <p:spPr/>
            <p:txBody>
              <a:bodyPr/>
              <a:lstStyle/>
              <a:p>
                <a:r>
                  <a:rPr lang="en-US" dirty="0"/>
                  <a:t>General model</a:t>
                </a:r>
              </a:p>
              <a:p>
                <a:pPr marL="971550" lvl="1" indent="-514350">
                  <a:buFont typeface="+mj-lt"/>
                  <a:buAutoNum type="arabicPeriod"/>
                </a:pPr>
                <a:r>
                  <a:rPr lang="en-US" sz="2800" dirty="0"/>
                  <a:t>Update function </a:t>
                </a:r>
                <a14:m>
                  <m:oMath xmlns:m="http://schemas.openxmlformats.org/officeDocument/2006/math">
                    <m:r>
                      <a:rPr lang="en-US" sz="2800" i="1">
                        <a:latin typeface="Cambria Math" panose="02040503050406030204" pitchFamily="18" charset="0"/>
                        <a:ea typeface="Cambria Math" panose="02040503050406030204" pitchFamily="18" charset="0"/>
                      </a:rPr>
                      <m:t>𝒰</m:t>
                    </m:r>
                  </m:oMath>
                </a14:m>
                <a:r>
                  <a:rPr lang="en-US" sz="2800" dirty="0"/>
                  <a:t> (compute the hidden state of each node based on its neighbors’ incoming message):</a:t>
                </a:r>
              </a:p>
              <a:p>
                <a:pPr marL="457200" lvl="1" indent="0" algn="ctr">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𝑣</m:t>
                          </m:r>
                        </m:sub>
                      </m:sSub>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𝒰</m:t>
                      </m:r>
                      <m:d>
                        <m:dPr>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𝑣</m:t>
                              </m:r>
                            </m:sub>
                          </m:sSub>
                          <m:r>
                            <a:rPr lang="en-US" sz="2800" b="0" i="1" smtClean="0">
                              <a:latin typeface="Cambria Math" panose="02040503050406030204" pitchFamily="18" charset="0"/>
                              <a:ea typeface="Cambria Math" panose="02040503050406030204" pitchFamily="18" charset="0"/>
                            </a:rPr>
                            <m:t>, </m:t>
                          </m:r>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𝑣</m:t>
                              </m:r>
                            </m:sub>
                            <m:sup>
                              <m:r>
                                <a:rPr lang="en-US" sz="2800" b="0" i="1" smtClean="0">
                                  <a:latin typeface="Cambria Math" panose="02040503050406030204" pitchFamily="18" charset="0"/>
                                  <a:ea typeface="Cambria Math" panose="02040503050406030204" pitchFamily="18" charset="0"/>
                                </a:rPr>
                                <m:t>𝑖𝑛</m:t>
                              </m:r>
                            </m:sup>
                          </m:sSubSup>
                        </m:e>
                      </m:d>
                    </m:oMath>
                  </m:oMathPara>
                </a14:m>
                <a:endParaRPr lang="en-US" sz="2800" b="0" dirty="0">
                  <a:ea typeface="Cambria Math" panose="02040503050406030204" pitchFamily="18" charset="0"/>
                </a:endParaRPr>
              </a:p>
              <a:p>
                <a:pPr marL="914400" lvl="2" indent="0">
                  <a:buNone/>
                </a:pPr>
                <a:r>
                  <a:rPr lang="en-US" sz="2400" dirty="0"/>
                  <a:t>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𝑣</m:t>
                        </m:r>
                      </m:sub>
                    </m:sSub>
                  </m:oMath>
                </a14:m>
                <a:r>
                  <a:rPr lang="en-US" sz="2400" dirty="0"/>
                  <a:t> is the one-hot encoding of </a:t>
                </a:r>
                <a14:m>
                  <m:oMath xmlns:m="http://schemas.openxmlformats.org/officeDocument/2006/math">
                    <m:r>
                      <a:rPr lang="en-US" sz="2400" b="0" i="1" smtClean="0">
                        <a:latin typeface="Cambria Math" panose="02040503050406030204" pitchFamily="18" charset="0"/>
                      </a:rPr>
                      <m:t>𝑣</m:t>
                    </m:r>
                  </m:oMath>
                </a14:m>
                <a:r>
                  <a:rPr lang="en-US" sz="2400" dirty="0"/>
                  <a:t>’s type, and </a:t>
                </a:r>
                <a14:m>
                  <m:oMath xmlns:m="http://schemas.openxmlformats.org/officeDocument/2006/math">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𝑣</m:t>
                        </m:r>
                      </m:sub>
                      <m:sup>
                        <m:r>
                          <a:rPr lang="en-US" sz="2400" i="1">
                            <a:latin typeface="Cambria Math" panose="02040503050406030204" pitchFamily="18" charset="0"/>
                            <a:ea typeface="Cambria Math" panose="02040503050406030204" pitchFamily="18" charset="0"/>
                          </a:rPr>
                          <m:t>𝑖𝑛</m:t>
                        </m:r>
                      </m:sup>
                    </m:sSubSup>
                  </m:oMath>
                </a14:m>
                <a:r>
                  <a:rPr lang="en-US" sz="2400" dirty="0"/>
                  <a:t> represents the incoming message to </a:t>
                </a:r>
                <a14:m>
                  <m:oMath xmlns:m="http://schemas.openxmlformats.org/officeDocument/2006/math">
                    <m:r>
                      <a:rPr lang="en-US" sz="2400" i="1">
                        <a:latin typeface="Cambria Math" panose="02040503050406030204" pitchFamily="18" charset="0"/>
                      </a:rPr>
                      <m:t>𝑣</m:t>
                    </m:r>
                    <m:r>
                      <a:rPr lang="en-US" sz="2400" b="0" i="0" smtClean="0">
                        <a:latin typeface="Cambria Math" panose="02040503050406030204" pitchFamily="18" charset="0"/>
                      </a:rPr>
                      <m:t>.</m:t>
                    </m:r>
                  </m:oMath>
                </a14:m>
                <a:endParaRPr lang="en-US" sz="2400" b="0" dirty="0"/>
              </a:p>
              <a:p>
                <a:pPr marL="971550" lvl="1" indent="-514350">
                  <a:buAutoNum type="arabicPeriod" startAt="2"/>
                </a:pPr>
                <a:r>
                  <a:rPr lang="en-US" sz="2800" dirty="0"/>
                  <a:t>Aggregation function (</a:t>
                </a:r>
                <a14:m>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𝑣</m:t>
                        </m:r>
                      </m:sub>
                      <m:sup>
                        <m:r>
                          <a:rPr lang="en-US" sz="2800" i="1">
                            <a:latin typeface="Cambria Math" panose="02040503050406030204" pitchFamily="18" charset="0"/>
                            <a:ea typeface="Cambria Math" panose="02040503050406030204" pitchFamily="18" charset="0"/>
                          </a:rPr>
                          <m:t>𝑖𝑛</m:t>
                        </m:r>
                      </m:sup>
                    </m:sSubSup>
                  </m:oMath>
                </a14:m>
                <a:r>
                  <a:rPr lang="en-US" sz="2800" b="0" dirty="0"/>
                  <a:t> is given by aggregating the hidden state of </a:t>
                </a:r>
                <a14:m>
                  <m:oMath xmlns:m="http://schemas.openxmlformats.org/officeDocument/2006/math">
                    <m:r>
                      <a:rPr lang="en-US" sz="2800" i="1">
                        <a:latin typeface="Cambria Math" panose="02040503050406030204" pitchFamily="18" charset="0"/>
                      </a:rPr>
                      <m:t>𝑣</m:t>
                    </m:r>
                  </m:oMath>
                </a14:m>
                <a:r>
                  <a:rPr lang="en-US" sz="2800" dirty="0"/>
                  <a:t>’s predecessors’ hidden states).</a:t>
                </a:r>
              </a:p>
              <a:p>
                <a:pPr marL="914400" lvl="2" indent="0" algn="ctr">
                  <a:buNone/>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𝑣</m:t>
                          </m:r>
                        </m:sub>
                        <m:sup>
                          <m:r>
                            <a:rPr lang="en-US" sz="2800" i="1">
                              <a:latin typeface="Cambria Math" panose="02040503050406030204" pitchFamily="18" charset="0"/>
                              <a:ea typeface="Cambria Math" panose="02040503050406030204" pitchFamily="18" charset="0"/>
                            </a:rPr>
                            <m:t>𝑖𝑛</m:t>
                          </m:r>
                        </m:sup>
                      </m:sSub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𝒜</m:t>
                      </m:r>
                      <m:d>
                        <m:dPr>
                          <m:ctrlPr>
                            <a:rPr lang="en-US" sz="2800" b="0" i="1" smtClean="0">
                              <a:latin typeface="Cambria Math" panose="02040503050406030204" pitchFamily="18" charset="0"/>
                              <a:ea typeface="Cambria Math" panose="02040503050406030204" pitchFamily="18" charset="0"/>
                            </a:rPr>
                          </m:ctrlPr>
                        </m:dPr>
                        <m:e>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𝑢</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𝑢</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𝑣</m:t>
                              </m:r>
                            </m:e>
                          </m:d>
                        </m:e>
                      </m:d>
                    </m:oMath>
                  </m:oMathPara>
                </a14:m>
                <a:endParaRPr lang="en-US" sz="2800" b="0" dirty="0">
                  <a:ea typeface="Cambria Math" panose="02040503050406030204" pitchFamily="18" charset="0"/>
                </a:endParaRPr>
              </a:p>
              <a:p>
                <a:pPr marL="1371600" lvl="3" indent="0">
                  <a:buNone/>
                </a:pPr>
                <a:endParaRPr lang="en-US" sz="2600" b="0" dirty="0"/>
              </a:p>
            </p:txBody>
          </p:sp>
        </mc:Choice>
        <mc:Fallback xmlns="">
          <p:sp>
            <p:nvSpPr>
              <p:cNvPr id="3" name="Content Placeholder 2">
                <a:extLst>
                  <a:ext uri="{FF2B5EF4-FFF2-40B4-BE49-F238E27FC236}">
                    <a16:creationId xmlns:a16="http://schemas.microsoft.com/office/drawing/2014/main" id="{0AE7DF4C-0DC6-3B49-BCDF-52B7379A21FB}"/>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083217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7B64-DDB3-E84C-BD55-A293EAA7D067}"/>
              </a:ext>
            </a:extLst>
          </p:cNvPr>
          <p:cNvSpPr>
            <a:spLocks noGrp="1"/>
          </p:cNvSpPr>
          <p:nvPr>
            <p:ph type="title"/>
          </p:nvPr>
        </p:nvSpPr>
        <p:spPr/>
        <p:txBody>
          <a:bodyPr/>
          <a:lstStyle/>
          <a:p>
            <a:r>
              <a:rPr lang="en-US" dirty="0"/>
              <a:t>Graph neural networks for AIG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97E635-CA07-CA49-8477-950FA4ACBC54}"/>
                  </a:ext>
                </a:extLst>
              </p:cNvPr>
              <p:cNvSpPr>
                <a:spLocks noGrp="1"/>
              </p:cNvSpPr>
              <p:nvPr>
                <p:ph idx="1"/>
              </p:nvPr>
            </p:nvSpPr>
            <p:spPr/>
            <p:txBody>
              <a:bodyPr/>
              <a:lstStyle/>
              <a:p>
                <a:pPr marL="457200" lvl="1" indent="0">
                  <a:buNone/>
                </a:pPr>
                <a:r>
                  <a:rPr lang="en-US" sz="2800" dirty="0"/>
                  <a:t>Update: GRU (Gated recurrent unit)</a:t>
                </a:r>
              </a:p>
              <a:p>
                <a:pPr marL="457200" lvl="1" indent="0" algn="ctr">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𝑣</m:t>
                          </m:r>
                        </m:sub>
                      </m:sSub>
                      <m:r>
                        <a:rPr lang="en-US" sz="2800" i="1">
                          <a:latin typeface="Cambria Math" panose="02040503050406030204" pitchFamily="18" charset="0"/>
                        </a:rPr>
                        <m:t>=</m:t>
                      </m:r>
                      <m:r>
                        <m:rPr>
                          <m:sty m:val="p"/>
                        </m:rPr>
                        <a:rPr lang="en-US" sz="2800">
                          <a:latin typeface="Cambria Math" panose="02040503050406030204" pitchFamily="18" charset="0"/>
                        </a:rPr>
                        <m:t>GRU</m:t>
                      </m:r>
                      <m:r>
                        <a:rPr lang="en-US" sz="280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𝑣</m:t>
                          </m:r>
                        </m:sub>
                      </m:sSub>
                      <m:r>
                        <a:rPr lang="en-US" sz="2800" i="1">
                          <a:latin typeface="Cambria Math" panose="02040503050406030204" pitchFamily="18" charset="0"/>
                        </a:rPr>
                        <m:t>,</m:t>
                      </m:r>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𝑣</m:t>
                          </m:r>
                        </m:sub>
                        <m:sup>
                          <m:r>
                            <a:rPr lang="en-US" sz="2800" i="1">
                              <a:latin typeface="Cambria Math" panose="02040503050406030204" pitchFamily="18" charset="0"/>
                              <a:ea typeface="Cambria Math" panose="02040503050406030204" pitchFamily="18" charset="0"/>
                            </a:rPr>
                            <m:t>𝑖𝑛</m:t>
                          </m:r>
                        </m:sup>
                      </m:sSubSup>
                      <m:r>
                        <a:rPr lang="en-US" sz="2800" i="1">
                          <a:latin typeface="Cambria Math" panose="02040503050406030204" pitchFamily="18" charset="0"/>
                          <a:ea typeface="Cambria Math" panose="02040503050406030204" pitchFamily="18" charset="0"/>
                        </a:rPr>
                        <m:t>)</m:t>
                      </m:r>
                    </m:oMath>
                  </m:oMathPara>
                </a14:m>
                <a:endParaRPr lang="en-US" sz="2800" dirty="0"/>
              </a:p>
              <a:p>
                <a:pPr marL="457200" lvl="1" indent="0">
                  <a:buNone/>
                </a:pPr>
                <a:endParaRPr lang="en-US" sz="2800" dirty="0"/>
              </a:p>
              <a:p>
                <a:pPr marL="457200" lvl="1" indent="0">
                  <a:buNone/>
                </a:pPr>
                <a:r>
                  <a:rPr lang="en-US" sz="2800" dirty="0"/>
                  <a:t>Aggregation: Gated sum</a:t>
                </a:r>
              </a:p>
              <a:p>
                <a:pPr marL="457200" lvl="1" indent="0">
                  <a:buNone/>
                </a:pPr>
                <a14:m>
                  <m:oMathPara xmlns:m="http://schemas.openxmlformats.org/officeDocument/2006/math">
                    <m:oMathParaPr>
                      <m:jc m:val="centerGroup"/>
                    </m:oMathParaPr>
                    <m:oMath xmlns:m="http://schemas.openxmlformats.org/officeDocument/2006/math">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𝑣</m:t>
                          </m:r>
                        </m:sub>
                        <m:sup>
                          <m:r>
                            <a:rPr lang="en-US" sz="2800" i="1">
                              <a:latin typeface="Cambria Math" panose="02040503050406030204" pitchFamily="18" charset="0"/>
                              <a:ea typeface="Cambria Math" panose="02040503050406030204" pitchFamily="18" charset="0"/>
                            </a:rPr>
                            <m:t>𝑖𝑛</m:t>
                          </m:r>
                        </m:sup>
                      </m:sSubSup>
                      <m:r>
                        <a:rPr lang="en-US" sz="2800" b="0" i="1" smtClean="0">
                          <a:latin typeface="Cambria Math" panose="02040503050406030204" pitchFamily="18" charset="0"/>
                          <a:ea typeface="Cambria Math" panose="02040503050406030204" pitchFamily="18" charset="0"/>
                        </a:rPr>
                        <m:t>=</m:t>
                      </m:r>
                      <m:nary>
                        <m:naryPr>
                          <m:chr m:val="∑"/>
                          <m:limLoc m:val="subSup"/>
                          <m:supHide m:val="on"/>
                          <m:ctrlPr>
                            <a:rPr lang="en-US" sz="2800" b="0" i="1" smtClean="0">
                              <a:latin typeface="Cambria Math" panose="02040503050406030204" pitchFamily="18" charset="0"/>
                              <a:ea typeface="Cambria Math" panose="02040503050406030204" pitchFamily="18" charset="0"/>
                            </a:rPr>
                          </m:ctrlPr>
                        </m:naryPr>
                        <m:sub>
                          <m:r>
                            <m:rPr>
                              <m:brk m:alnAt="9"/>
                            </m:rPr>
                            <a:rPr lang="en-US" sz="2800" b="0" i="1" smtClean="0">
                              <a:latin typeface="Cambria Math" panose="02040503050406030204" pitchFamily="18" charset="0"/>
                              <a:ea typeface="Cambria Math" panose="02040503050406030204" pitchFamily="18" charset="0"/>
                            </a:rPr>
                            <m:t>𝑢</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𝑣</m:t>
                          </m:r>
                        </m:sub>
                        <m:sup/>
                        <m:e>
                          <m:r>
                            <a:rPr lang="en-US" sz="2800" b="0" i="1" smtClean="0">
                              <a:latin typeface="Cambria Math" panose="02040503050406030204" pitchFamily="18" charset="0"/>
                              <a:ea typeface="Cambria Math" panose="02040503050406030204" pitchFamily="18" charset="0"/>
                            </a:rPr>
                            <m:t>𝑔</m:t>
                          </m:r>
                          <m:d>
                            <m:dPr>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h</m:t>
                                  </m:r>
                                </m:e>
                                <m:sub>
                                  <m:r>
                                    <a:rPr lang="en-US" sz="2800" b="0" i="1" smtClean="0">
                                      <a:latin typeface="Cambria Math" panose="02040503050406030204" pitchFamily="18" charset="0"/>
                                      <a:ea typeface="Cambria Math" panose="02040503050406030204" pitchFamily="18" charset="0"/>
                                    </a:rPr>
                                    <m:t>𝑢</m:t>
                                  </m:r>
                                </m:sub>
                              </m:sSub>
                            </m:e>
                          </m:d>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m:t>
                          </m:r>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h</m:t>
                              </m:r>
                            </m:e>
                            <m:sub>
                              <m:r>
                                <a:rPr lang="en-US" sz="2800" i="1">
                                  <a:latin typeface="Cambria Math" panose="02040503050406030204" pitchFamily="18" charset="0"/>
                                  <a:ea typeface="Cambria Math" panose="02040503050406030204" pitchFamily="18" charset="0"/>
                                </a:rPr>
                                <m:t>𝑢</m:t>
                              </m:r>
                            </m:sub>
                          </m:sSub>
                          <m:r>
                            <a:rPr lang="en-US" sz="2800" b="0" i="1" smtClean="0">
                              <a:latin typeface="Cambria Math" panose="02040503050406030204" pitchFamily="18" charset="0"/>
                              <a:ea typeface="Cambria Math" panose="02040503050406030204" pitchFamily="18" charset="0"/>
                            </a:rPr>
                            <m:t>)</m:t>
                          </m:r>
                        </m:e>
                      </m:nary>
                    </m:oMath>
                  </m:oMathPara>
                </a14:m>
                <a:endParaRPr lang="en-US" sz="2800" dirty="0"/>
              </a:p>
              <a:p>
                <a:pPr marL="457200" lvl="1" indent="0">
                  <a:buNone/>
                </a:pPr>
                <a:endParaRPr lang="en-US" b="1" dirty="0"/>
              </a:p>
              <a:p>
                <a:pPr marL="457200" lvl="1" indent="0">
                  <a:buNone/>
                </a:pPr>
                <a:endParaRPr lang="en-US" sz="2800" dirty="0"/>
              </a:p>
            </p:txBody>
          </p:sp>
        </mc:Choice>
        <mc:Fallback xmlns="">
          <p:sp>
            <p:nvSpPr>
              <p:cNvPr id="3" name="Content Placeholder 2">
                <a:extLst>
                  <a:ext uri="{FF2B5EF4-FFF2-40B4-BE49-F238E27FC236}">
                    <a16:creationId xmlns:a16="http://schemas.microsoft.com/office/drawing/2014/main" id="{B297E635-CA07-CA49-8477-950FA4ACBC54}"/>
                  </a:ext>
                </a:extLst>
              </p:cNvPr>
              <p:cNvSpPr>
                <a:spLocks noGrp="1" noRot="1" noChangeAspect="1" noMove="1" noResize="1" noEditPoints="1" noAdjustHandles="1" noChangeArrowheads="1" noChangeShapeType="1" noTextEdit="1"/>
              </p:cNvSpPr>
              <p:nvPr>
                <p:ph idx="1"/>
              </p:nvPr>
            </p:nvSpPr>
            <p:spPr>
              <a:blipFill>
                <a:blip r:embed="rId3"/>
                <a:stretch>
                  <a:fillRect t="-2326" b="-9012"/>
                </a:stretch>
              </a:blipFill>
            </p:spPr>
            <p:txBody>
              <a:bodyPr/>
              <a:lstStyle/>
              <a:p>
                <a:r>
                  <a:rPr lang="en-US">
                    <a:noFill/>
                  </a:rPr>
                  <a:t> </a:t>
                </a:r>
              </a:p>
            </p:txBody>
          </p:sp>
        </mc:Fallback>
      </mc:AlternateContent>
    </p:spTree>
    <p:extLst>
      <p:ext uri="{BB962C8B-B14F-4D97-AF65-F5344CB8AC3E}">
        <p14:creationId xmlns:p14="http://schemas.microsoft.com/office/powerpoint/2010/main" val="4062146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7B64-DDB3-E84C-BD55-A293EAA7D067}"/>
              </a:ext>
            </a:extLst>
          </p:cNvPr>
          <p:cNvSpPr>
            <a:spLocks noGrp="1"/>
          </p:cNvSpPr>
          <p:nvPr>
            <p:ph type="title"/>
          </p:nvPr>
        </p:nvSpPr>
        <p:spPr/>
        <p:txBody>
          <a:bodyPr/>
          <a:lstStyle/>
          <a:p>
            <a:r>
              <a:rPr lang="en-US" dirty="0"/>
              <a:t>Graph neural networks for AIG</a:t>
            </a:r>
          </a:p>
        </p:txBody>
      </p:sp>
      <p:sp>
        <p:nvSpPr>
          <p:cNvPr id="3" name="Content Placeholder 2">
            <a:extLst>
              <a:ext uri="{FF2B5EF4-FFF2-40B4-BE49-F238E27FC236}">
                <a16:creationId xmlns:a16="http://schemas.microsoft.com/office/drawing/2014/main" id="{B297E635-CA07-CA49-8477-950FA4ACBC54}"/>
              </a:ext>
            </a:extLst>
          </p:cNvPr>
          <p:cNvSpPr>
            <a:spLocks noGrp="1"/>
          </p:cNvSpPr>
          <p:nvPr>
            <p:ph idx="1"/>
          </p:nvPr>
        </p:nvSpPr>
        <p:spPr/>
        <p:txBody>
          <a:bodyPr/>
          <a:lstStyle/>
          <a:p>
            <a:r>
              <a:rPr lang="en-US" dirty="0"/>
              <a:t>Type 1: AND gates as vertices, Invertor gates as edges.</a:t>
            </a:r>
          </a:p>
          <a:p>
            <a:r>
              <a:rPr lang="en-US" dirty="0"/>
              <a:t>Type 2: AND gates as vertices, Invertor gates negate hidden state.</a:t>
            </a:r>
          </a:p>
          <a:p>
            <a:r>
              <a:rPr lang="en-US" dirty="0"/>
              <a:t>Type 3: AND/Invertor gates as vertices.</a:t>
            </a:r>
          </a:p>
          <a:p>
            <a:pPr marL="457200" lvl="1" indent="0">
              <a:buNone/>
            </a:pPr>
            <a:endParaRPr lang="en-US" sz="2800" dirty="0"/>
          </a:p>
        </p:txBody>
      </p:sp>
      <p:pic>
        <p:nvPicPr>
          <p:cNvPr id="4" name="Picture 3">
            <a:extLst>
              <a:ext uri="{FF2B5EF4-FFF2-40B4-BE49-F238E27FC236}">
                <a16:creationId xmlns:a16="http://schemas.microsoft.com/office/drawing/2014/main" id="{9367E144-6E12-E04B-A1A9-6C6FB39B965E}"/>
              </a:ext>
            </a:extLst>
          </p:cNvPr>
          <p:cNvPicPr>
            <a:picLocks noChangeAspect="1"/>
          </p:cNvPicPr>
          <p:nvPr/>
        </p:nvPicPr>
        <p:blipFill>
          <a:blip r:embed="rId3"/>
          <a:stretch>
            <a:fillRect/>
          </a:stretch>
        </p:blipFill>
        <p:spPr>
          <a:xfrm>
            <a:off x="9138656" y="2738673"/>
            <a:ext cx="2899708" cy="4119327"/>
          </a:xfrm>
          <a:prstGeom prst="rect">
            <a:avLst/>
          </a:prstGeom>
        </p:spPr>
      </p:pic>
    </p:spTree>
    <p:extLst>
      <p:ext uri="{BB962C8B-B14F-4D97-AF65-F5344CB8AC3E}">
        <p14:creationId xmlns:p14="http://schemas.microsoft.com/office/powerpoint/2010/main" val="1158456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F2FF-8B15-2747-8D8D-5EB96018375E}"/>
              </a:ext>
            </a:extLst>
          </p:cNvPr>
          <p:cNvSpPr>
            <a:spLocks noGrp="1"/>
          </p:cNvSpPr>
          <p:nvPr>
            <p:ph type="title"/>
          </p:nvPr>
        </p:nvSpPr>
        <p:spPr/>
        <p:txBody>
          <a:bodyPr/>
          <a:lstStyle/>
          <a:p>
            <a:r>
              <a:rPr lang="en-US" dirty="0"/>
              <a:t>Experiments – toy dataset</a:t>
            </a:r>
          </a:p>
        </p:txBody>
      </p:sp>
      <p:sp>
        <p:nvSpPr>
          <p:cNvPr id="3" name="Content Placeholder 2">
            <a:extLst>
              <a:ext uri="{FF2B5EF4-FFF2-40B4-BE49-F238E27FC236}">
                <a16:creationId xmlns:a16="http://schemas.microsoft.com/office/drawing/2014/main" id="{DF9D0C51-C669-CE4C-9197-ACAFE0BAA553}"/>
              </a:ext>
            </a:extLst>
          </p:cNvPr>
          <p:cNvSpPr>
            <a:spLocks noGrp="1"/>
          </p:cNvSpPr>
          <p:nvPr>
            <p:ph idx="1"/>
          </p:nvPr>
        </p:nvSpPr>
        <p:spPr/>
        <p:txBody>
          <a:bodyPr>
            <a:normAutofit/>
          </a:bodyPr>
          <a:lstStyle/>
          <a:p>
            <a:r>
              <a:rPr lang="en-US" sz="2400" dirty="0"/>
              <a:t>Datasets: SR3.</a:t>
            </a:r>
            <a:r>
              <a:rPr lang="zh-CN" altLang="en-US" sz="2400" dirty="0"/>
              <a:t> </a:t>
            </a:r>
            <a:r>
              <a:rPr lang="en-US" altLang="zh-CN" sz="2400" dirty="0"/>
              <a:t># training data: 17,600. # Test data: 1,749</a:t>
            </a:r>
          </a:p>
          <a:p>
            <a:r>
              <a:rPr lang="en-US" sz="2400" dirty="0"/>
              <a:t>Accuracy on training data: </a:t>
            </a:r>
            <a:r>
              <a:rPr lang="en-US" sz="2400" b="1" dirty="0"/>
              <a:t>98.68%</a:t>
            </a:r>
            <a:r>
              <a:rPr lang="en-US" sz="2400" dirty="0"/>
              <a:t> (Type1); 84.74%(Type2); 67.64%(Type3)</a:t>
            </a:r>
          </a:p>
          <a:p>
            <a:r>
              <a:rPr lang="en-US" sz="2400" dirty="0"/>
              <a:t>Accuracy on test data: </a:t>
            </a:r>
            <a:r>
              <a:rPr lang="en-US" sz="2400" b="1" dirty="0"/>
              <a:t>95.61%</a:t>
            </a:r>
            <a:r>
              <a:rPr lang="en-US" sz="2400" dirty="0"/>
              <a:t> (Type1); 82.27%(Type2); 68.27%(Type3)</a:t>
            </a:r>
          </a:p>
          <a:p>
            <a:endParaRPr lang="en-US" sz="2400" dirty="0"/>
          </a:p>
          <a:p>
            <a:r>
              <a:rPr lang="en-US" sz="2400" dirty="0"/>
              <a:t>Not fully-optimized</a:t>
            </a:r>
            <a:r>
              <a:rPr lang="zh-CN" altLang="en-US" sz="2400" dirty="0"/>
              <a:t> </a:t>
            </a:r>
            <a:r>
              <a:rPr lang="en-US" altLang="zh-CN" sz="2400" dirty="0"/>
              <a:t>yet</a:t>
            </a:r>
            <a:r>
              <a:rPr lang="en-US" sz="2400" dirty="0"/>
              <a:t>.</a:t>
            </a:r>
          </a:p>
          <a:p>
            <a:endParaRPr lang="en-US" sz="2400" dirty="0"/>
          </a:p>
          <a:p>
            <a:r>
              <a:rPr lang="en-US" sz="2400" dirty="0"/>
              <a:t>Code: </a:t>
            </a:r>
            <a:r>
              <a:rPr lang="en-HK" sz="2400" dirty="0">
                <a:hlinkClick r:id="rId3"/>
              </a:rPr>
              <a:t>lee-man/circuit-rl: The representation learning for circuits and its applications to VLSI testing (github.com)</a:t>
            </a:r>
            <a:endParaRPr lang="en-US" sz="2400" dirty="0"/>
          </a:p>
        </p:txBody>
      </p:sp>
    </p:spTree>
    <p:extLst>
      <p:ext uri="{BB962C8B-B14F-4D97-AF65-F5344CB8AC3E}">
        <p14:creationId xmlns:p14="http://schemas.microsoft.com/office/powerpoint/2010/main" val="151801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9CAD-C8F2-3646-A104-0544FFA4F3E3}"/>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2374B455-8561-294F-8DC3-0553414416ED}"/>
              </a:ext>
            </a:extLst>
          </p:cNvPr>
          <p:cNvSpPr>
            <a:spLocks noGrp="1"/>
          </p:cNvSpPr>
          <p:nvPr>
            <p:ph idx="1"/>
          </p:nvPr>
        </p:nvSpPr>
        <p:spPr/>
        <p:txBody>
          <a:bodyPr/>
          <a:lstStyle/>
          <a:p>
            <a:r>
              <a:rPr lang="en-US" dirty="0"/>
              <a:t>Training models on SR3TO10 problems (600,000 training data, 20,000 testing data). Training speed is low due to the data structure used now.</a:t>
            </a:r>
          </a:p>
          <a:p>
            <a:r>
              <a:rPr lang="en-US" dirty="0"/>
              <a:t>Compare with </a:t>
            </a:r>
            <a:r>
              <a:rPr lang="en-US" dirty="0" err="1"/>
              <a:t>NeuronSAT</a:t>
            </a:r>
            <a:r>
              <a:rPr lang="en-US" dirty="0"/>
              <a:t>.</a:t>
            </a:r>
          </a:p>
          <a:p>
            <a:r>
              <a:rPr lang="en-US" dirty="0"/>
              <a:t>Add more prior info.</a:t>
            </a:r>
          </a:p>
          <a:p>
            <a:endParaRPr lang="en-US" dirty="0"/>
          </a:p>
          <a:p>
            <a:r>
              <a:rPr lang="en-US" dirty="0"/>
              <a:t>Test point insertion (Embedding as measurements)</a:t>
            </a:r>
          </a:p>
        </p:txBody>
      </p:sp>
    </p:spTree>
    <p:extLst>
      <p:ext uri="{BB962C8B-B14F-4D97-AF65-F5344CB8AC3E}">
        <p14:creationId xmlns:p14="http://schemas.microsoft.com/office/powerpoint/2010/main" val="765466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A6B6-8820-A44D-A16B-F906CBAFF159}"/>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348B51FE-827F-BE41-85E7-343DA052A3E7}"/>
              </a:ext>
            </a:extLst>
          </p:cNvPr>
          <p:cNvSpPr>
            <a:spLocks noGrp="1"/>
          </p:cNvSpPr>
          <p:nvPr>
            <p:ph idx="1"/>
          </p:nvPr>
        </p:nvSpPr>
        <p:spPr/>
        <p:txBody>
          <a:bodyPr/>
          <a:lstStyle/>
          <a:p>
            <a:pPr marL="514350" indent="-514350">
              <a:buFont typeface="+mj-lt"/>
              <a:buAutoNum type="arabicPeriod"/>
            </a:pPr>
            <a:r>
              <a:rPr lang="en-US" dirty="0"/>
              <a:t>Re-implement GCN paper and test on small-scale circuit designs</a:t>
            </a:r>
          </a:p>
          <a:p>
            <a:pPr marL="514350" indent="-514350">
              <a:buFont typeface="+mj-lt"/>
              <a:buAutoNum type="arabicPeriod"/>
            </a:pPr>
            <a:r>
              <a:rPr lang="en-US" dirty="0"/>
              <a:t>Try other GNN structures/Graph design</a:t>
            </a:r>
          </a:p>
          <a:p>
            <a:pPr marL="514350" indent="-514350">
              <a:buFont typeface="+mj-lt"/>
              <a:buAutoNum type="arabicPeriod"/>
            </a:pPr>
            <a:r>
              <a:rPr lang="en-US" dirty="0"/>
              <a:t>Apply embedding from SAT Circuit to TPI.</a:t>
            </a:r>
          </a:p>
        </p:txBody>
      </p:sp>
    </p:spTree>
    <p:extLst>
      <p:ext uri="{BB962C8B-B14F-4D97-AF65-F5344CB8AC3E}">
        <p14:creationId xmlns:p14="http://schemas.microsoft.com/office/powerpoint/2010/main" val="194834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5880-6B0F-3542-AC73-7B91F7E607E8}"/>
              </a:ext>
            </a:extLst>
          </p:cNvPr>
          <p:cNvSpPr>
            <a:spLocks noGrp="1"/>
          </p:cNvSpPr>
          <p:nvPr>
            <p:ph type="title"/>
          </p:nvPr>
        </p:nvSpPr>
        <p:spPr/>
        <p:txBody>
          <a:bodyPr/>
          <a:lstStyle/>
          <a:p>
            <a:r>
              <a:rPr lang="en-US" dirty="0"/>
              <a:t>SAT problem</a:t>
            </a:r>
          </a:p>
        </p:txBody>
      </p:sp>
      <p:sp>
        <p:nvSpPr>
          <p:cNvPr id="3" name="Content Placeholder 2">
            <a:extLst>
              <a:ext uri="{FF2B5EF4-FFF2-40B4-BE49-F238E27FC236}">
                <a16:creationId xmlns:a16="http://schemas.microsoft.com/office/drawing/2014/main" id="{F32F0F3E-A7FC-0546-9172-DFFEF57576B3}"/>
              </a:ext>
            </a:extLst>
          </p:cNvPr>
          <p:cNvSpPr>
            <a:spLocks noGrp="1"/>
          </p:cNvSpPr>
          <p:nvPr>
            <p:ph idx="1"/>
          </p:nvPr>
        </p:nvSpPr>
        <p:spPr/>
        <p:txBody>
          <a:bodyPr/>
          <a:lstStyle/>
          <a:p>
            <a:r>
              <a:rPr lang="en-US" dirty="0">
                <a:hlinkClick r:id="rId2"/>
              </a:rPr>
              <a:t>https://www.borealisai.com/en/blog/tutorial-9-sat-solvers-i-introduction-and-applications/</a:t>
            </a:r>
            <a:endParaRPr lang="en-US" dirty="0"/>
          </a:p>
          <a:p>
            <a:endParaRPr lang="en-US" dirty="0"/>
          </a:p>
        </p:txBody>
      </p:sp>
    </p:spTree>
    <p:extLst>
      <p:ext uri="{BB962C8B-B14F-4D97-AF65-F5344CB8AC3E}">
        <p14:creationId xmlns:p14="http://schemas.microsoft.com/office/powerpoint/2010/main" val="112198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1CD8-C23A-5F47-965E-72AA101E0DBB}"/>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9C8EA46-84F2-0641-B6A9-9D1DE6B55289}"/>
              </a:ext>
            </a:extLst>
          </p:cNvPr>
          <p:cNvSpPr>
            <a:spLocks noGrp="1"/>
          </p:cNvSpPr>
          <p:nvPr>
            <p:ph idx="1"/>
          </p:nvPr>
        </p:nvSpPr>
        <p:spPr/>
        <p:txBody>
          <a:bodyPr/>
          <a:lstStyle/>
          <a:p>
            <a:r>
              <a:rPr lang="en-US" dirty="0"/>
              <a:t>Deep Learning =&gt; Classical combinatorial optimization problems</a:t>
            </a:r>
          </a:p>
          <a:p>
            <a:pPr lvl="1"/>
            <a:r>
              <a:rPr lang="en-US" dirty="0"/>
              <a:t>E.g., SAT; Routing; TSP…</a:t>
            </a:r>
          </a:p>
          <a:p>
            <a:r>
              <a:rPr lang="en-US" dirty="0"/>
              <a:t>Targets: Learning how to solve them</a:t>
            </a:r>
          </a:p>
          <a:p>
            <a:r>
              <a:rPr lang="en-US" dirty="0"/>
              <a:t>Two main approaches:</a:t>
            </a:r>
          </a:p>
          <a:p>
            <a:pPr marL="914400" lvl="1" indent="-457200">
              <a:buFont typeface="+mj-lt"/>
              <a:buAutoNum type="arabicPeriod"/>
            </a:pPr>
            <a:r>
              <a:rPr lang="en-US" dirty="0"/>
              <a:t>Given a template of the solver algorithm (greedy strategy), Deep Learning is to learn the optimal heuristic within this template</a:t>
            </a:r>
          </a:p>
          <a:p>
            <a:pPr marL="914400" lvl="2" indent="0">
              <a:buNone/>
            </a:pPr>
            <a:r>
              <a:rPr lang="en-US" dirty="0"/>
              <a:t>E.g., How to do mutation and permutation in GA.</a:t>
            </a:r>
          </a:p>
          <a:p>
            <a:pPr marL="914400" lvl="2" indent="0">
              <a:buNone/>
            </a:pPr>
            <a:r>
              <a:rPr lang="en-US" dirty="0"/>
              <a:t>ATPG: Replace conventional backtracking heuristics in ATPG with artificial neural networks. (ITC 2020)</a:t>
            </a:r>
          </a:p>
          <a:p>
            <a:pPr marL="914400" lvl="1" indent="-457200">
              <a:buFont typeface="+mj-lt"/>
              <a:buAutoNum type="arabicPeriod"/>
            </a:pPr>
            <a:r>
              <a:rPr lang="en-US" dirty="0"/>
              <a:t>Let Deep Learning figure out the entire solution structure.</a:t>
            </a:r>
          </a:p>
          <a:p>
            <a:pPr lvl="1"/>
            <a:endParaRPr lang="en-US" dirty="0"/>
          </a:p>
          <a:p>
            <a:pPr marL="914400" lvl="1" indent="-457200">
              <a:buFont typeface="+mj-lt"/>
              <a:buAutoNum type="arabicPeriod"/>
            </a:pPr>
            <a:endParaRPr lang="en-US" dirty="0"/>
          </a:p>
        </p:txBody>
      </p:sp>
    </p:spTree>
    <p:extLst>
      <p:ext uri="{BB962C8B-B14F-4D97-AF65-F5344CB8AC3E}">
        <p14:creationId xmlns:p14="http://schemas.microsoft.com/office/powerpoint/2010/main" val="232161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8405-9259-4947-909E-30B8E53414FA}"/>
              </a:ext>
            </a:extLst>
          </p:cNvPr>
          <p:cNvSpPr>
            <a:spLocks noGrp="1"/>
          </p:cNvSpPr>
          <p:nvPr>
            <p:ph type="title"/>
          </p:nvPr>
        </p:nvSpPr>
        <p:spPr/>
        <p:txBody>
          <a:bodyPr/>
          <a:lstStyle/>
          <a:p>
            <a:r>
              <a:rPr lang="en-US" dirty="0"/>
              <a:t>Background – Learn to solve SAT</a:t>
            </a:r>
          </a:p>
        </p:txBody>
      </p:sp>
      <p:sp>
        <p:nvSpPr>
          <p:cNvPr id="3" name="Content Placeholder 2">
            <a:extLst>
              <a:ext uri="{FF2B5EF4-FFF2-40B4-BE49-F238E27FC236}">
                <a16:creationId xmlns:a16="http://schemas.microsoft.com/office/drawing/2014/main" id="{28D6820F-21DE-0945-A427-764827C51443}"/>
              </a:ext>
            </a:extLst>
          </p:cNvPr>
          <p:cNvSpPr>
            <a:spLocks noGrp="1"/>
          </p:cNvSpPr>
          <p:nvPr>
            <p:ph idx="1"/>
          </p:nvPr>
        </p:nvSpPr>
        <p:spPr/>
        <p:txBody>
          <a:bodyPr/>
          <a:lstStyle/>
          <a:p>
            <a:r>
              <a:rPr lang="en-US" dirty="0"/>
              <a:t>SAT:</a:t>
            </a:r>
            <a:r>
              <a:rPr lang="zh-CN" altLang="en-US" dirty="0"/>
              <a:t> </a:t>
            </a:r>
            <a:endParaRPr lang="en-HK" altLang="zh-CN" dirty="0"/>
          </a:p>
          <a:p>
            <a:pPr lvl="1"/>
            <a:r>
              <a:rPr lang="en-US" altLang="zh-CN" dirty="0"/>
              <a:t>Given a formula of propositional logic (Boolean expression), there exists an assignment of Boolean values to its variables such that the formula evaluates to 1, then this formula is </a:t>
            </a:r>
            <a:r>
              <a:rPr lang="en-US" altLang="zh-CN" b="1" i="1" dirty="0"/>
              <a:t>satisfiable</a:t>
            </a:r>
            <a:r>
              <a:rPr lang="en-US" altLang="zh-CN" dirty="0"/>
              <a:t>.</a:t>
            </a:r>
            <a:endParaRPr lang="en-US" dirty="0"/>
          </a:p>
          <a:p>
            <a:pPr lvl="1"/>
            <a:r>
              <a:rPr lang="en-US" dirty="0"/>
              <a:t>The goal of a SAT problem is to determine if the formula is satisﬁable, and if so, to produce a satisfying assignment of truth values to variables.</a:t>
            </a:r>
          </a:p>
        </p:txBody>
      </p:sp>
      <p:pic>
        <p:nvPicPr>
          <p:cNvPr id="4" name="Picture 3">
            <a:extLst>
              <a:ext uri="{FF2B5EF4-FFF2-40B4-BE49-F238E27FC236}">
                <a16:creationId xmlns:a16="http://schemas.microsoft.com/office/drawing/2014/main" id="{52FB0D3E-10C1-A448-80E6-E6F8885DE041}"/>
              </a:ext>
            </a:extLst>
          </p:cNvPr>
          <p:cNvPicPr>
            <a:picLocks noChangeAspect="1"/>
          </p:cNvPicPr>
          <p:nvPr/>
        </p:nvPicPr>
        <p:blipFill>
          <a:blip r:embed="rId3"/>
          <a:stretch>
            <a:fillRect/>
          </a:stretch>
        </p:blipFill>
        <p:spPr>
          <a:xfrm>
            <a:off x="1010868" y="4270375"/>
            <a:ext cx="9994900" cy="2222500"/>
          </a:xfrm>
          <a:prstGeom prst="rect">
            <a:avLst/>
          </a:prstGeom>
        </p:spPr>
      </p:pic>
      <p:sp>
        <p:nvSpPr>
          <p:cNvPr id="5" name="Rectangle 4">
            <a:extLst>
              <a:ext uri="{FF2B5EF4-FFF2-40B4-BE49-F238E27FC236}">
                <a16:creationId xmlns:a16="http://schemas.microsoft.com/office/drawing/2014/main" id="{353144B9-9244-F14E-8735-80C3E31A4A5A}"/>
              </a:ext>
            </a:extLst>
          </p:cNvPr>
          <p:cNvSpPr/>
          <p:nvPr/>
        </p:nvSpPr>
        <p:spPr>
          <a:xfrm>
            <a:off x="6819253" y="4626246"/>
            <a:ext cx="1704814" cy="526942"/>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Solver</a:t>
            </a:r>
          </a:p>
        </p:txBody>
      </p:sp>
      <p:sp>
        <p:nvSpPr>
          <p:cNvPr id="6" name="Rectangle 5">
            <a:extLst>
              <a:ext uri="{FF2B5EF4-FFF2-40B4-BE49-F238E27FC236}">
                <a16:creationId xmlns:a16="http://schemas.microsoft.com/office/drawing/2014/main" id="{9C7BD481-ED97-A343-BF5A-ECCB5425D386}"/>
              </a:ext>
            </a:extLst>
          </p:cNvPr>
          <p:cNvSpPr/>
          <p:nvPr/>
        </p:nvSpPr>
        <p:spPr>
          <a:xfrm>
            <a:off x="6819253" y="5401604"/>
            <a:ext cx="1704814" cy="526942"/>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Solver</a:t>
            </a:r>
          </a:p>
        </p:txBody>
      </p:sp>
      <p:sp>
        <p:nvSpPr>
          <p:cNvPr id="7" name="Rectangle 6">
            <a:extLst>
              <a:ext uri="{FF2B5EF4-FFF2-40B4-BE49-F238E27FC236}">
                <a16:creationId xmlns:a16="http://schemas.microsoft.com/office/drawing/2014/main" id="{630BAC0C-55B1-D94F-B864-EFED4ACCCBB1}"/>
              </a:ext>
            </a:extLst>
          </p:cNvPr>
          <p:cNvSpPr/>
          <p:nvPr/>
        </p:nvSpPr>
        <p:spPr>
          <a:xfrm>
            <a:off x="2464420" y="5928546"/>
            <a:ext cx="1226634" cy="41649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952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8405-9259-4947-909E-30B8E53414FA}"/>
              </a:ext>
            </a:extLst>
          </p:cNvPr>
          <p:cNvSpPr>
            <a:spLocks noGrp="1"/>
          </p:cNvSpPr>
          <p:nvPr>
            <p:ph type="title"/>
          </p:nvPr>
        </p:nvSpPr>
        <p:spPr/>
        <p:txBody>
          <a:bodyPr/>
          <a:lstStyle/>
          <a:p>
            <a:r>
              <a:rPr lang="en-US" dirty="0"/>
              <a:t>Background – Learn to solve SAT</a:t>
            </a:r>
          </a:p>
        </p:txBody>
      </p:sp>
      <p:sp>
        <p:nvSpPr>
          <p:cNvPr id="3" name="Content Placeholder 2">
            <a:extLst>
              <a:ext uri="{FF2B5EF4-FFF2-40B4-BE49-F238E27FC236}">
                <a16:creationId xmlns:a16="http://schemas.microsoft.com/office/drawing/2014/main" id="{28D6820F-21DE-0945-A427-764827C51443}"/>
              </a:ext>
            </a:extLst>
          </p:cNvPr>
          <p:cNvSpPr>
            <a:spLocks noGrp="1"/>
          </p:cNvSpPr>
          <p:nvPr>
            <p:ph idx="1"/>
          </p:nvPr>
        </p:nvSpPr>
        <p:spPr/>
        <p:txBody>
          <a:bodyPr/>
          <a:lstStyle/>
          <a:p>
            <a:r>
              <a:rPr lang="en-US" dirty="0"/>
              <a:t>SAT application</a:t>
            </a:r>
          </a:p>
          <a:p>
            <a:pPr lvl="1"/>
            <a:r>
              <a:rPr lang="en-US" b="1" dirty="0"/>
              <a:t>SAT-based test pattern generation</a:t>
            </a:r>
          </a:p>
          <a:p>
            <a:pPr lvl="1"/>
            <a:r>
              <a:rPr lang="en-US" dirty="0"/>
              <a:t>Graph coloring</a:t>
            </a:r>
          </a:p>
          <a:p>
            <a:pPr lvl="1"/>
            <a:r>
              <a:rPr lang="en-US" dirty="0"/>
              <a:t>Scheduling</a:t>
            </a:r>
          </a:p>
          <a:p>
            <a:pPr lvl="1"/>
            <a:r>
              <a:rPr lang="en-US" dirty="0"/>
              <a:t>Function fitting (NN)</a:t>
            </a:r>
          </a:p>
          <a:p>
            <a:pPr lvl="1"/>
            <a:r>
              <a:rPr lang="en-US" dirty="0"/>
              <a:t>…</a:t>
            </a:r>
          </a:p>
          <a:p>
            <a:pPr lvl="1"/>
            <a:endParaRPr lang="en-US" dirty="0"/>
          </a:p>
          <a:p>
            <a:pPr lvl="1"/>
            <a:endParaRPr lang="en-HK" altLang="zh-CN" dirty="0"/>
          </a:p>
        </p:txBody>
      </p:sp>
      <p:pic>
        <p:nvPicPr>
          <p:cNvPr id="4" name="Picture 3">
            <a:extLst>
              <a:ext uri="{FF2B5EF4-FFF2-40B4-BE49-F238E27FC236}">
                <a16:creationId xmlns:a16="http://schemas.microsoft.com/office/drawing/2014/main" id="{52FB0D3E-10C1-A448-80E6-E6F8885DE041}"/>
              </a:ext>
            </a:extLst>
          </p:cNvPr>
          <p:cNvPicPr>
            <a:picLocks noChangeAspect="1"/>
          </p:cNvPicPr>
          <p:nvPr/>
        </p:nvPicPr>
        <p:blipFill>
          <a:blip r:embed="rId3"/>
          <a:stretch>
            <a:fillRect/>
          </a:stretch>
        </p:blipFill>
        <p:spPr>
          <a:xfrm>
            <a:off x="1010868" y="4270375"/>
            <a:ext cx="9994900" cy="2222500"/>
          </a:xfrm>
          <a:prstGeom prst="rect">
            <a:avLst/>
          </a:prstGeom>
        </p:spPr>
      </p:pic>
      <p:sp>
        <p:nvSpPr>
          <p:cNvPr id="5" name="Rectangle 4">
            <a:extLst>
              <a:ext uri="{FF2B5EF4-FFF2-40B4-BE49-F238E27FC236}">
                <a16:creationId xmlns:a16="http://schemas.microsoft.com/office/drawing/2014/main" id="{353144B9-9244-F14E-8735-80C3E31A4A5A}"/>
              </a:ext>
            </a:extLst>
          </p:cNvPr>
          <p:cNvSpPr/>
          <p:nvPr/>
        </p:nvSpPr>
        <p:spPr>
          <a:xfrm>
            <a:off x="6819253" y="4626246"/>
            <a:ext cx="1704814" cy="526942"/>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Solver</a:t>
            </a:r>
          </a:p>
        </p:txBody>
      </p:sp>
      <p:sp>
        <p:nvSpPr>
          <p:cNvPr id="6" name="Rectangle 5">
            <a:extLst>
              <a:ext uri="{FF2B5EF4-FFF2-40B4-BE49-F238E27FC236}">
                <a16:creationId xmlns:a16="http://schemas.microsoft.com/office/drawing/2014/main" id="{9C7BD481-ED97-A343-BF5A-ECCB5425D386}"/>
              </a:ext>
            </a:extLst>
          </p:cNvPr>
          <p:cNvSpPr/>
          <p:nvPr/>
        </p:nvSpPr>
        <p:spPr>
          <a:xfrm>
            <a:off x="6819253" y="5401604"/>
            <a:ext cx="1704814" cy="526942"/>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Solver</a:t>
            </a:r>
          </a:p>
        </p:txBody>
      </p:sp>
      <p:sp>
        <p:nvSpPr>
          <p:cNvPr id="7" name="Rectangle 6">
            <a:extLst>
              <a:ext uri="{FF2B5EF4-FFF2-40B4-BE49-F238E27FC236}">
                <a16:creationId xmlns:a16="http://schemas.microsoft.com/office/drawing/2014/main" id="{630BAC0C-55B1-D94F-B864-EFED4ACCCBB1}"/>
              </a:ext>
            </a:extLst>
          </p:cNvPr>
          <p:cNvSpPr/>
          <p:nvPr/>
        </p:nvSpPr>
        <p:spPr>
          <a:xfrm>
            <a:off x="2464420" y="5928546"/>
            <a:ext cx="1226634" cy="41649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4189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8405-9259-4947-909E-30B8E53414FA}"/>
              </a:ext>
            </a:extLst>
          </p:cNvPr>
          <p:cNvSpPr>
            <a:spLocks noGrp="1"/>
          </p:cNvSpPr>
          <p:nvPr>
            <p:ph type="title"/>
          </p:nvPr>
        </p:nvSpPr>
        <p:spPr/>
        <p:txBody>
          <a:bodyPr/>
          <a:lstStyle/>
          <a:p>
            <a:r>
              <a:rPr lang="en-US" dirty="0"/>
              <a:t>Background – Learn to solve SAT</a:t>
            </a:r>
          </a:p>
        </p:txBody>
      </p:sp>
      <p:sp>
        <p:nvSpPr>
          <p:cNvPr id="3" name="Content Placeholder 2">
            <a:extLst>
              <a:ext uri="{FF2B5EF4-FFF2-40B4-BE49-F238E27FC236}">
                <a16:creationId xmlns:a16="http://schemas.microsoft.com/office/drawing/2014/main" id="{28D6820F-21DE-0945-A427-764827C51443}"/>
              </a:ext>
            </a:extLst>
          </p:cNvPr>
          <p:cNvSpPr>
            <a:spLocks noGrp="1"/>
          </p:cNvSpPr>
          <p:nvPr>
            <p:ph idx="1"/>
          </p:nvPr>
        </p:nvSpPr>
        <p:spPr/>
        <p:txBody>
          <a:bodyPr/>
          <a:lstStyle/>
          <a:p>
            <a:r>
              <a:rPr lang="en-US" dirty="0"/>
              <a:t>Motivation</a:t>
            </a:r>
          </a:p>
          <a:p>
            <a:pPr marL="457200" lvl="1" indent="0">
              <a:buNone/>
            </a:pPr>
            <a:r>
              <a:rPr lang="en-US" dirty="0"/>
              <a:t>For a given class of SAT problem, the problem instances are typically drawn from </a:t>
            </a:r>
            <a:r>
              <a:rPr lang="en-US" b="1" dirty="0"/>
              <a:t>a certain (unknown) distribution</a:t>
            </a:r>
            <a:r>
              <a:rPr lang="en-US" dirty="0"/>
              <a:t>. </a:t>
            </a:r>
          </a:p>
          <a:p>
            <a:pPr marL="457200" lvl="1" indent="0">
              <a:buNone/>
            </a:pPr>
            <a:r>
              <a:rPr lang="en-US" dirty="0"/>
              <a:t>Therefore, if a sufﬁcient number of problem instances are available, then in principle, Deep Learning should be able to extract the common structures among these instances and produce meta-algorithms (or models) that would, in theory, </a:t>
            </a:r>
            <a:r>
              <a:rPr lang="en-US" b="1" dirty="0"/>
              <a:t>outperform</a:t>
            </a:r>
            <a:r>
              <a:rPr lang="en-US" dirty="0"/>
              <a:t> the carefully hand-crafted algorithms.</a:t>
            </a:r>
          </a:p>
          <a:p>
            <a:r>
              <a:rPr lang="en-US" dirty="0"/>
              <a:t>Model</a:t>
            </a:r>
          </a:p>
          <a:p>
            <a:pPr marL="457200" lvl="1" indent="0">
              <a:buNone/>
            </a:pPr>
            <a:r>
              <a:rPr lang="en-US" dirty="0"/>
              <a:t>A combinatorial circuit =&gt; A graph </a:t>
            </a:r>
          </a:p>
          <a:p>
            <a:pPr marL="457200" lvl="1" indent="0">
              <a:buNone/>
            </a:pPr>
            <a:r>
              <a:rPr lang="en-US" dirty="0"/>
              <a:t>Use graph neural networks (GNNs) to model this problem</a:t>
            </a:r>
          </a:p>
          <a:p>
            <a:endParaRPr lang="en-US" dirty="0"/>
          </a:p>
          <a:p>
            <a:pPr lvl="1"/>
            <a:endParaRPr lang="en-HK" altLang="zh-CN" dirty="0"/>
          </a:p>
        </p:txBody>
      </p:sp>
    </p:spTree>
    <p:extLst>
      <p:ext uri="{BB962C8B-B14F-4D97-AF65-F5344CB8AC3E}">
        <p14:creationId xmlns:p14="http://schemas.microsoft.com/office/powerpoint/2010/main" val="180250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3DBF-D24A-C64B-9E03-5B54C8BE09E9}"/>
              </a:ext>
            </a:extLst>
          </p:cNvPr>
          <p:cNvSpPr>
            <a:spLocks noGrp="1"/>
          </p:cNvSpPr>
          <p:nvPr>
            <p:ph type="title"/>
          </p:nvPr>
        </p:nvSpPr>
        <p:spPr/>
        <p:txBody>
          <a:bodyPr/>
          <a:lstStyle/>
          <a:p>
            <a:r>
              <a:rPr lang="en-US" dirty="0"/>
              <a:t>Related work – Neuron-SAT, </a:t>
            </a:r>
            <a:r>
              <a:rPr lang="en-US" i="1" dirty="0"/>
              <a:t>ICLR 2019</a:t>
            </a:r>
            <a:endParaRPr lang="en-US" dirty="0"/>
          </a:p>
        </p:txBody>
      </p:sp>
      <p:sp>
        <p:nvSpPr>
          <p:cNvPr id="3" name="Content Placeholder 2">
            <a:extLst>
              <a:ext uri="{FF2B5EF4-FFF2-40B4-BE49-F238E27FC236}">
                <a16:creationId xmlns:a16="http://schemas.microsoft.com/office/drawing/2014/main" id="{CB07C1D0-6BC2-EB46-A461-4637D9DFF599}"/>
              </a:ext>
            </a:extLst>
          </p:cNvPr>
          <p:cNvSpPr>
            <a:spLocks noGrp="1"/>
          </p:cNvSpPr>
          <p:nvPr>
            <p:ph idx="1"/>
          </p:nvPr>
        </p:nvSpPr>
        <p:spPr>
          <a:xfrm>
            <a:off x="838200" y="1825625"/>
            <a:ext cx="10515600" cy="4764746"/>
          </a:xfrm>
        </p:spPr>
        <p:txBody>
          <a:bodyPr>
            <a:normAutofit/>
          </a:bodyPr>
          <a:lstStyle/>
          <a:p>
            <a:r>
              <a:rPr lang="en-US" dirty="0"/>
              <a:t>Represent SAT as CNF (Conjunctive normal form)</a:t>
            </a:r>
          </a:p>
          <a:p>
            <a:pPr marL="457200" lvl="1" indent="0">
              <a:buNone/>
            </a:pPr>
            <a:r>
              <a:rPr lang="en-US" dirty="0"/>
              <a:t>E.g.,</a:t>
            </a:r>
          </a:p>
          <a:p>
            <a:r>
              <a:rPr lang="en-US" dirty="0"/>
              <a:t>Graph representation: literals and clauses.</a:t>
            </a:r>
          </a:p>
          <a:p>
            <a:endParaRPr lang="en-US" dirty="0"/>
          </a:p>
          <a:p>
            <a:pPr marL="457200" lvl="1" indent="0">
              <a:buNone/>
            </a:pPr>
            <a:endParaRPr lang="en-US" dirty="0"/>
          </a:p>
          <a:p>
            <a:pPr marL="457200" lvl="1" indent="0">
              <a:buNone/>
            </a:pPr>
            <a:r>
              <a:rPr lang="en-US" dirty="0"/>
              <a:t>Each node has its own embedding.</a:t>
            </a:r>
          </a:p>
          <a:p>
            <a:pPr marL="457200" lvl="1" indent="0">
              <a:buNone/>
            </a:pPr>
            <a:r>
              <a:rPr lang="en-US" dirty="0"/>
              <a:t>Aggregate as one single vector, then do the graph-level classification. </a:t>
            </a:r>
          </a:p>
          <a:p>
            <a:pPr marL="457200" lvl="1" indent="0">
              <a:buNone/>
            </a:pPr>
            <a:r>
              <a:rPr lang="en-US" dirty="0"/>
              <a:t>(0-UNSAT, 1-SAT)</a:t>
            </a:r>
          </a:p>
          <a:p>
            <a:r>
              <a:rPr lang="en-US" dirty="0"/>
              <a:t>Training</a:t>
            </a:r>
          </a:p>
          <a:p>
            <a:pPr marL="457200" lvl="1" indent="0">
              <a:buNone/>
            </a:pPr>
            <a:r>
              <a:rPr lang="en-US" dirty="0"/>
              <a:t>Randomly generate pairs of SAT and UNSAT.</a:t>
            </a:r>
          </a:p>
          <a:p>
            <a:pPr marL="457200" lvl="1" indent="0">
              <a:buNone/>
            </a:pPr>
            <a:endParaRPr lang="en-US" dirty="0"/>
          </a:p>
        </p:txBody>
      </p:sp>
      <p:pic>
        <p:nvPicPr>
          <p:cNvPr id="5" name="Picture 4">
            <a:extLst>
              <a:ext uri="{FF2B5EF4-FFF2-40B4-BE49-F238E27FC236}">
                <a16:creationId xmlns:a16="http://schemas.microsoft.com/office/drawing/2014/main" id="{FF837075-BA3B-CF40-9D63-592960E13D85}"/>
              </a:ext>
            </a:extLst>
          </p:cNvPr>
          <p:cNvPicPr>
            <a:picLocks noChangeAspect="1"/>
          </p:cNvPicPr>
          <p:nvPr/>
        </p:nvPicPr>
        <p:blipFill>
          <a:blip r:embed="rId3"/>
          <a:stretch>
            <a:fillRect/>
          </a:stretch>
        </p:blipFill>
        <p:spPr>
          <a:xfrm>
            <a:off x="2026734" y="2296996"/>
            <a:ext cx="4191000" cy="368300"/>
          </a:xfrm>
          <a:prstGeom prst="rect">
            <a:avLst/>
          </a:prstGeom>
        </p:spPr>
      </p:pic>
      <p:pic>
        <p:nvPicPr>
          <p:cNvPr id="6" name="Picture 5">
            <a:extLst>
              <a:ext uri="{FF2B5EF4-FFF2-40B4-BE49-F238E27FC236}">
                <a16:creationId xmlns:a16="http://schemas.microsoft.com/office/drawing/2014/main" id="{42A4B6A9-0E00-F942-A85C-8AD3B61EF289}"/>
              </a:ext>
            </a:extLst>
          </p:cNvPr>
          <p:cNvPicPr>
            <a:picLocks noChangeAspect="1"/>
          </p:cNvPicPr>
          <p:nvPr/>
        </p:nvPicPr>
        <p:blipFill>
          <a:blip r:embed="rId4"/>
          <a:stretch>
            <a:fillRect/>
          </a:stretch>
        </p:blipFill>
        <p:spPr>
          <a:xfrm>
            <a:off x="2229005" y="3199883"/>
            <a:ext cx="6625063" cy="814164"/>
          </a:xfrm>
          <a:prstGeom prst="rect">
            <a:avLst/>
          </a:prstGeom>
        </p:spPr>
      </p:pic>
      <p:pic>
        <p:nvPicPr>
          <p:cNvPr id="7" name="Picture 6">
            <a:extLst>
              <a:ext uri="{FF2B5EF4-FFF2-40B4-BE49-F238E27FC236}">
                <a16:creationId xmlns:a16="http://schemas.microsoft.com/office/drawing/2014/main" id="{5A4743B7-F336-3046-ACD5-C945FDEB7CD1}"/>
              </a:ext>
            </a:extLst>
          </p:cNvPr>
          <p:cNvPicPr>
            <a:picLocks noChangeAspect="1"/>
          </p:cNvPicPr>
          <p:nvPr/>
        </p:nvPicPr>
        <p:blipFill>
          <a:blip r:embed="rId5"/>
          <a:stretch>
            <a:fillRect/>
          </a:stretch>
        </p:blipFill>
        <p:spPr>
          <a:xfrm>
            <a:off x="7306837" y="4972048"/>
            <a:ext cx="4256978" cy="1711138"/>
          </a:xfrm>
          <a:prstGeom prst="rect">
            <a:avLst/>
          </a:prstGeom>
        </p:spPr>
      </p:pic>
      <p:sp>
        <p:nvSpPr>
          <p:cNvPr id="4" name="Rectangle 3">
            <a:extLst>
              <a:ext uri="{FF2B5EF4-FFF2-40B4-BE49-F238E27FC236}">
                <a16:creationId xmlns:a16="http://schemas.microsoft.com/office/drawing/2014/main" id="{11D675BF-9051-3E4A-9E56-835F0FFB772C}"/>
              </a:ext>
            </a:extLst>
          </p:cNvPr>
          <p:cNvSpPr/>
          <p:nvPr/>
        </p:nvSpPr>
        <p:spPr>
          <a:xfrm>
            <a:off x="8131126" y="5739618"/>
            <a:ext cx="2729132" cy="281354"/>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29909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0C94-3547-BC46-A0F8-3B5DAD3D90B3}"/>
              </a:ext>
            </a:extLst>
          </p:cNvPr>
          <p:cNvSpPr>
            <a:spLocks noGrp="1"/>
          </p:cNvSpPr>
          <p:nvPr>
            <p:ph type="title"/>
          </p:nvPr>
        </p:nvSpPr>
        <p:spPr/>
        <p:txBody>
          <a:bodyPr/>
          <a:lstStyle/>
          <a:p>
            <a:r>
              <a:rPr lang="en-US" dirty="0"/>
              <a:t>Related work – DG-DAGRNN, </a:t>
            </a:r>
            <a:r>
              <a:rPr lang="en-US" i="1" dirty="0"/>
              <a:t>ICLR 2019</a:t>
            </a:r>
          </a:p>
        </p:txBody>
      </p:sp>
      <p:sp>
        <p:nvSpPr>
          <p:cNvPr id="3" name="Content Placeholder 2">
            <a:extLst>
              <a:ext uri="{FF2B5EF4-FFF2-40B4-BE49-F238E27FC236}">
                <a16:creationId xmlns:a16="http://schemas.microsoft.com/office/drawing/2014/main" id="{79185FA9-D817-3146-98EA-9894A0DE7893}"/>
              </a:ext>
            </a:extLst>
          </p:cNvPr>
          <p:cNvSpPr>
            <a:spLocks noGrp="1"/>
          </p:cNvSpPr>
          <p:nvPr>
            <p:ph idx="1"/>
          </p:nvPr>
        </p:nvSpPr>
        <p:spPr>
          <a:xfrm>
            <a:off x="838200" y="1690688"/>
            <a:ext cx="3768524" cy="4351338"/>
          </a:xfrm>
        </p:spPr>
        <p:txBody>
          <a:bodyPr/>
          <a:lstStyle/>
          <a:p>
            <a:r>
              <a:rPr lang="en-US" dirty="0"/>
              <a:t>Graph representation</a:t>
            </a:r>
          </a:p>
        </p:txBody>
      </p:sp>
      <p:pic>
        <p:nvPicPr>
          <p:cNvPr id="4" name="Picture 3">
            <a:extLst>
              <a:ext uri="{FF2B5EF4-FFF2-40B4-BE49-F238E27FC236}">
                <a16:creationId xmlns:a16="http://schemas.microsoft.com/office/drawing/2014/main" id="{BCBBC05A-195C-1346-99B6-552BCBD18AC3}"/>
              </a:ext>
            </a:extLst>
          </p:cNvPr>
          <p:cNvPicPr>
            <a:picLocks noChangeAspect="1"/>
          </p:cNvPicPr>
          <p:nvPr/>
        </p:nvPicPr>
        <p:blipFill>
          <a:blip r:embed="rId3"/>
          <a:stretch>
            <a:fillRect/>
          </a:stretch>
        </p:blipFill>
        <p:spPr>
          <a:xfrm>
            <a:off x="1974415" y="2361235"/>
            <a:ext cx="7699564" cy="3336855"/>
          </a:xfrm>
          <a:prstGeom prst="rect">
            <a:avLst/>
          </a:prstGeom>
        </p:spPr>
      </p:pic>
    </p:spTree>
    <p:extLst>
      <p:ext uri="{BB962C8B-B14F-4D97-AF65-F5344CB8AC3E}">
        <p14:creationId xmlns:p14="http://schemas.microsoft.com/office/powerpoint/2010/main" val="468790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EAD6-8CA8-D54D-A4E4-8BCFABB6CB60}"/>
              </a:ext>
            </a:extLst>
          </p:cNvPr>
          <p:cNvSpPr>
            <a:spLocks noGrp="1"/>
          </p:cNvSpPr>
          <p:nvPr>
            <p:ph type="title"/>
          </p:nvPr>
        </p:nvSpPr>
        <p:spPr/>
        <p:txBody>
          <a:bodyPr/>
          <a:lstStyle/>
          <a:p>
            <a:r>
              <a:rPr lang="en-US" dirty="0"/>
              <a:t>What we want to do</a:t>
            </a:r>
            <a:r>
              <a:rPr lang="zh-CN" altLang="en-US" dirty="0"/>
              <a:t> </a:t>
            </a:r>
            <a:r>
              <a:rPr lang="en-US" altLang="zh-CN" dirty="0"/>
              <a:t>now</a:t>
            </a:r>
            <a:endParaRPr lang="en-US" dirty="0"/>
          </a:p>
        </p:txBody>
      </p:sp>
      <p:sp>
        <p:nvSpPr>
          <p:cNvPr id="3" name="Content Placeholder 2">
            <a:extLst>
              <a:ext uri="{FF2B5EF4-FFF2-40B4-BE49-F238E27FC236}">
                <a16:creationId xmlns:a16="http://schemas.microsoft.com/office/drawing/2014/main" id="{D7ED114B-EA7F-1144-A031-A2F8D7EB281E}"/>
              </a:ext>
            </a:extLst>
          </p:cNvPr>
          <p:cNvSpPr>
            <a:spLocks noGrp="1"/>
          </p:cNvSpPr>
          <p:nvPr>
            <p:ph idx="1"/>
          </p:nvPr>
        </p:nvSpPr>
        <p:spPr/>
        <p:txBody>
          <a:bodyPr/>
          <a:lstStyle/>
          <a:p>
            <a:r>
              <a:rPr lang="en-US" dirty="0"/>
              <a:t>Problems</a:t>
            </a:r>
          </a:p>
          <a:p>
            <a:pPr marL="914400" lvl="1" indent="-457200">
              <a:buFont typeface="+mj-lt"/>
              <a:buAutoNum type="arabicPeriod"/>
            </a:pPr>
            <a:r>
              <a:rPr lang="en-US" dirty="0"/>
              <a:t>Circuit SAT - Poor performance (~85%)</a:t>
            </a:r>
          </a:p>
          <a:p>
            <a:pPr marL="914400" lvl="1" indent="-457200">
              <a:buFont typeface="+mj-lt"/>
              <a:buAutoNum type="arabicPeriod"/>
            </a:pPr>
            <a:r>
              <a:rPr lang="en-US" dirty="0"/>
              <a:t>Circuit structure is not well utilized (random SAT and CNF for now)</a:t>
            </a:r>
          </a:p>
          <a:p>
            <a:pPr marL="914400" lvl="1" indent="-457200">
              <a:buFont typeface="+mj-lt"/>
              <a:buAutoNum type="arabicPeriod"/>
            </a:pPr>
            <a:r>
              <a:rPr lang="en-US" dirty="0"/>
              <a:t>Knowledge about logic gates (AND, OR, NOT, implication) is not explicitly utilized</a:t>
            </a:r>
          </a:p>
          <a:p>
            <a:r>
              <a:rPr lang="en-US" dirty="0"/>
              <a:t>Targets</a:t>
            </a:r>
          </a:p>
          <a:p>
            <a:pPr marL="914400" lvl="1" indent="-457200">
              <a:buFont typeface="+mj-lt"/>
              <a:buAutoNum type="arabicPeriod"/>
            </a:pPr>
            <a:r>
              <a:rPr lang="en-US" dirty="0"/>
              <a:t>Better graph structure for circuit-sat=&gt; Learn a better representation to solve SAT.</a:t>
            </a:r>
          </a:p>
          <a:p>
            <a:pPr marL="914400" lvl="1" indent="-457200">
              <a:buFont typeface="+mj-lt"/>
              <a:buAutoNum type="arabicPeriod"/>
            </a:pPr>
            <a:r>
              <a:rPr lang="en-US" dirty="0"/>
              <a:t>Based on learned representation, some applications can be explored. E.g., test point insertion, efficient and effective ATPG…</a:t>
            </a:r>
          </a:p>
        </p:txBody>
      </p:sp>
    </p:spTree>
    <p:extLst>
      <p:ext uri="{BB962C8B-B14F-4D97-AF65-F5344CB8AC3E}">
        <p14:creationId xmlns:p14="http://schemas.microsoft.com/office/powerpoint/2010/main" val="1278567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DF44439-24DD-0D49-9A87-5ECE10F30310}"/>
              </a:ext>
            </a:extLst>
          </p:cNvPr>
          <p:cNvGrpSpPr/>
          <p:nvPr/>
        </p:nvGrpSpPr>
        <p:grpSpPr>
          <a:xfrm>
            <a:off x="2340597" y="1265851"/>
            <a:ext cx="7160564" cy="2871795"/>
            <a:chOff x="2340597" y="1265851"/>
            <a:chExt cx="7160564" cy="2871795"/>
          </a:xfrm>
        </p:grpSpPr>
        <p:sp>
          <p:nvSpPr>
            <p:cNvPr id="7" name="Rectangle 6">
              <a:extLst>
                <a:ext uri="{FF2B5EF4-FFF2-40B4-BE49-F238E27FC236}">
                  <a16:creationId xmlns:a16="http://schemas.microsoft.com/office/drawing/2014/main" id="{4F7B81F7-3BFB-4048-8BEC-ED027C6AE6BD}"/>
                </a:ext>
              </a:extLst>
            </p:cNvPr>
            <p:cNvSpPr/>
            <p:nvPr/>
          </p:nvSpPr>
          <p:spPr>
            <a:xfrm>
              <a:off x="5126869" y="1265851"/>
              <a:ext cx="4374292" cy="986245"/>
            </a:xfrm>
            <a:prstGeom prst="rect">
              <a:avLst/>
            </a:prstGeom>
            <a:solidFill>
              <a:schemeClr val="bg1">
                <a:lumMod val="9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2">
                    <a:lumMod val="75000"/>
                  </a:schemeClr>
                </a:solidFill>
                <a:latin typeface="Times New Roman" panose="02020603050405020304" pitchFamily="18" charset="0"/>
                <a:cs typeface="Times New Roman" panose="02020603050405020304" pitchFamily="18" charset="0"/>
              </a:endParaRPr>
            </a:p>
          </p:txBody>
        </p:sp>
        <p:sp>
          <p:nvSpPr>
            <p:cNvPr id="6" name="Rounded Rectangle 5">
              <a:extLst>
                <a:ext uri="{FF2B5EF4-FFF2-40B4-BE49-F238E27FC236}">
                  <a16:creationId xmlns:a16="http://schemas.microsoft.com/office/drawing/2014/main" id="{D7AD9D1D-2E0E-C941-A356-47B82E1A92CD}"/>
                </a:ext>
              </a:extLst>
            </p:cNvPr>
            <p:cNvSpPr/>
            <p:nvPr/>
          </p:nvSpPr>
          <p:spPr>
            <a:xfrm>
              <a:off x="2340597" y="1265851"/>
              <a:ext cx="2971623" cy="986245"/>
            </a:xfrm>
            <a:prstGeom prst="round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ea typeface="Songti TC" panose="02010600040101010101" pitchFamily="2" charset="-120"/>
                  <a:cs typeface="Times New Roman" panose="02020603050405020304" pitchFamily="18" charset="0"/>
                </a:rPr>
                <a:t>How to Learn </a:t>
              </a:r>
            </a:p>
            <a:p>
              <a:pPr algn="ctr"/>
              <a:r>
                <a:rPr lang="en-US" dirty="0">
                  <a:latin typeface="Times New Roman" panose="02020603050405020304" pitchFamily="18" charset="0"/>
                  <a:ea typeface="Songti TC" panose="02010600040101010101" pitchFamily="2" charset="-120"/>
                  <a:cs typeface="Times New Roman" panose="02020603050405020304" pitchFamily="18" charset="0"/>
                </a:rPr>
                <a:t>Circuit Representation? </a:t>
              </a:r>
            </a:p>
          </p:txBody>
        </p:sp>
        <p:sp>
          <p:nvSpPr>
            <p:cNvPr id="8" name="Down Arrow 7">
              <a:extLst>
                <a:ext uri="{FF2B5EF4-FFF2-40B4-BE49-F238E27FC236}">
                  <a16:creationId xmlns:a16="http://schemas.microsoft.com/office/drawing/2014/main" id="{9BFA5CB4-E4D7-B44F-852D-1E7314FF1422}"/>
                </a:ext>
              </a:extLst>
            </p:cNvPr>
            <p:cNvSpPr/>
            <p:nvPr/>
          </p:nvSpPr>
          <p:spPr>
            <a:xfrm>
              <a:off x="3557564" y="2407703"/>
              <a:ext cx="494270" cy="605481"/>
            </a:xfrm>
            <a:prstGeom prst="downArrow">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17216E51-8D75-9A4F-8F45-465968FFB461}"/>
                </a:ext>
              </a:extLst>
            </p:cNvPr>
            <p:cNvSpPr/>
            <p:nvPr/>
          </p:nvSpPr>
          <p:spPr>
            <a:xfrm>
              <a:off x="5645853" y="1385180"/>
              <a:ext cx="1668162" cy="747586"/>
            </a:xfrm>
            <a:prstGeom prst="rect">
              <a:avLst/>
            </a:prstGeom>
            <a:pattFill prst="pct60">
              <a:fgClr>
                <a:schemeClr val="bg1"/>
              </a:fgClr>
              <a:bgClr>
                <a:schemeClr val="accent4">
                  <a:lumMod val="60000"/>
                  <a:lumOff val="40000"/>
                </a:schemeClr>
              </a:bgClr>
            </a:patt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latin typeface="Times New Roman" panose="02020603050405020304" pitchFamily="18" charset="0"/>
                  <a:ea typeface="Songti TC" panose="02010600040101010101" pitchFamily="2" charset="-120"/>
                  <a:cs typeface="Times New Roman" panose="02020603050405020304" pitchFamily="18" charset="0"/>
                </a:rPr>
                <a:t>Circuit Graph Structure</a:t>
              </a:r>
              <a:endParaRPr lang="en-US" sz="1600" dirty="0">
                <a:latin typeface="Times New Roman" panose="02020603050405020304" pitchFamily="18" charset="0"/>
                <a:ea typeface="Songti TC" panose="02010600040101010101" pitchFamily="2" charset="-120"/>
                <a:cs typeface="Times New Roman" panose="02020603050405020304" pitchFamily="18" charset="0"/>
              </a:endParaRPr>
            </a:p>
          </p:txBody>
        </p:sp>
        <p:sp>
          <p:nvSpPr>
            <p:cNvPr id="10" name="Rectangle 9">
              <a:extLst>
                <a:ext uri="{FF2B5EF4-FFF2-40B4-BE49-F238E27FC236}">
                  <a16:creationId xmlns:a16="http://schemas.microsoft.com/office/drawing/2014/main" id="{88FE2C92-ADF4-374D-B8F1-92DB85E2CCAE}"/>
                </a:ext>
              </a:extLst>
            </p:cNvPr>
            <p:cNvSpPr/>
            <p:nvPr/>
          </p:nvSpPr>
          <p:spPr>
            <a:xfrm>
              <a:off x="5126869" y="3151401"/>
              <a:ext cx="4374292" cy="986245"/>
            </a:xfrm>
            <a:prstGeom prst="rect">
              <a:avLst/>
            </a:prstGeom>
            <a:solidFill>
              <a:schemeClr val="bg1">
                <a:lumMod val="9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Rounded Rectangle 10">
              <a:extLst>
                <a:ext uri="{FF2B5EF4-FFF2-40B4-BE49-F238E27FC236}">
                  <a16:creationId xmlns:a16="http://schemas.microsoft.com/office/drawing/2014/main" id="{6D324DBA-F8DB-134E-99B2-086CF4FB65AA}"/>
                </a:ext>
              </a:extLst>
            </p:cNvPr>
            <p:cNvSpPr/>
            <p:nvPr/>
          </p:nvSpPr>
          <p:spPr>
            <a:xfrm>
              <a:off x="2340597" y="3151401"/>
              <a:ext cx="2971623" cy="986245"/>
            </a:xfrm>
            <a:prstGeom prst="round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ea typeface="Songti TC" panose="02010600040101010101" pitchFamily="2" charset="-120"/>
                  <a:cs typeface="Times New Roman" panose="02020603050405020304" pitchFamily="18" charset="0"/>
                </a:rPr>
                <a:t>Its Applications </a:t>
              </a:r>
            </a:p>
            <a:p>
              <a:pPr algn="ctr"/>
              <a:r>
                <a:rPr lang="en-US" dirty="0">
                  <a:latin typeface="Times New Roman" panose="02020603050405020304" pitchFamily="18" charset="0"/>
                  <a:ea typeface="Songti TC" panose="02010600040101010101" pitchFamily="2" charset="-120"/>
                  <a:cs typeface="Times New Roman" panose="02020603050405020304" pitchFamily="18" charset="0"/>
                </a:rPr>
                <a:t>on VLSI Testing</a:t>
              </a:r>
            </a:p>
          </p:txBody>
        </p:sp>
        <p:sp>
          <p:nvSpPr>
            <p:cNvPr id="13" name="Down Arrow 12">
              <a:extLst>
                <a:ext uri="{FF2B5EF4-FFF2-40B4-BE49-F238E27FC236}">
                  <a16:creationId xmlns:a16="http://schemas.microsoft.com/office/drawing/2014/main" id="{103DEF4C-3F70-E547-9B1A-EE94EB02E335}"/>
                </a:ext>
              </a:extLst>
            </p:cNvPr>
            <p:cNvSpPr/>
            <p:nvPr/>
          </p:nvSpPr>
          <p:spPr>
            <a:xfrm>
              <a:off x="7314015" y="2371425"/>
              <a:ext cx="494270" cy="605481"/>
            </a:xfrm>
            <a:prstGeom prst="downArrow">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6760BCBD-73BF-6A40-BBA2-18BB1D317992}"/>
                </a:ext>
              </a:extLst>
            </p:cNvPr>
            <p:cNvSpPr/>
            <p:nvPr/>
          </p:nvSpPr>
          <p:spPr>
            <a:xfrm>
              <a:off x="7595173" y="1385180"/>
              <a:ext cx="1761769" cy="747586"/>
            </a:xfrm>
            <a:prstGeom prst="rect">
              <a:avLst/>
            </a:prstGeom>
            <a:pattFill prst="pct60">
              <a:fgClr>
                <a:schemeClr val="lt1"/>
              </a:fgClr>
              <a:bgClr>
                <a:schemeClr val="accent4">
                  <a:lumMod val="60000"/>
                  <a:lumOff val="40000"/>
                </a:schemeClr>
              </a:bgClr>
            </a:patt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latin typeface="Times New Roman" panose="02020603050405020304" pitchFamily="18" charset="0"/>
                  <a:ea typeface="Songti TC" panose="02010600040101010101" pitchFamily="2" charset="-120"/>
                  <a:cs typeface="Times New Roman" panose="02020603050405020304" pitchFamily="18" charset="0"/>
                </a:rPr>
                <a:t>GNN Learning for Circuits</a:t>
              </a:r>
              <a:endParaRPr lang="en-HK" altLang="zh-CN" sz="1600" dirty="0">
                <a:latin typeface="Times New Roman" panose="02020603050405020304" pitchFamily="18" charset="0"/>
                <a:ea typeface="Songti TC" panose="02010600040101010101" pitchFamily="2" charset="-120"/>
                <a:cs typeface="Times New Roman" panose="02020603050405020304" pitchFamily="18" charset="0"/>
              </a:endParaRPr>
            </a:p>
          </p:txBody>
        </p:sp>
        <p:sp>
          <p:nvSpPr>
            <p:cNvPr id="16" name="Rectangle 15">
              <a:extLst>
                <a:ext uri="{FF2B5EF4-FFF2-40B4-BE49-F238E27FC236}">
                  <a16:creationId xmlns:a16="http://schemas.microsoft.com/office/drawing/2014/main" id="{552BFCF4-2562-4C40-9A7C-6ED84CC9BE9C}"/>
                </a:ext>
              </a:extLst>
            </p:cNvPr>
            <p:cNvSpPr/>
            <p:nvPr/>
          </p:nvSpPr>
          <p:spPr>
            <a:xfrm>
              <a:off x="7595174" y="3269476"/>
              <a:ext cx="1761769" cy="747586"/>
            </a:xfrm>
            <a:prstGeom prst="rect">
              <a:avLst/>
            </a:prstGeom>
            <a:pattFill prst="dkDnDiag">
              <a:fgClr>
                <a:schemeClr val="accent1">
                  <a:lumMod val="60000"/>
                  <a:lumOff val="40000"/>
                </a:schemeClr>
              </a:fgClr>
              <a:bgClr>
                <a:schemeClr val="bg1"/>
              </a:bgClr>
            </a:patt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ea typeface="Songti TC" panose="02010600040101010101" pitchFamily="2" charset="-120"/>
                  <a:cs typeface="Times New Roman" panose="02020603050405020304" pitchFamily="18" charset="0"/>
                </a:rPr>
                <a:t>Automatic Test Pattern Generation</a:t>
              </a:r>
            </a:p>
          </p:txBody>
        </p:sp>
        <p:sp>
          <p:nvSpPr>
            <p:cNvPr id="21" name="Rectangle 20">
              <a:extLst>
                <a:ext uri="{FF2B5EF4-FFF2-40B4-BE49-F238E27FC236}">
                  <a16:creationId xmlns:a16="http://schemas.microsoft.com/office/drawing/2014/main" id="{FAECD466-60E5-C64F-8AD2-46FC3FDC53FB}"/>
                </a:ext>
              </a:extLst>
            </p:cNvPr>
            <p:cNvSpPr/>
            <p:nvPr/>
          </p:nvSpPr>
          <p:spPr>
            <a:xfrm>
              <a:off x="5645853" y="3269476"/>
              <a:ext cx="1654828" cy="747586"/>
            </a:xfrm>
            <a:prstGeom prst="rect">
              <a:avLst/>
            </a:prstGeom>
            <a:pattFill prst="dkDnDiag">
              <a:fgClr>
                <a:schemeClr val="accent1">
                  <a:lumMod val="60000"/>
                  <a:lumOff val="40000"/>
                </a:schemeClr>
              </a:fgClr>
              <a:bgClr>
                <a:schemeClr val="bg1"/>
              </a:bgClr>
            </a:patt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ea typeface="Songti TC" panose="02010600040101010101" pitchFamily="2" charset="-120"/>
                  <a:cs typeface="Times New Roman" panose="02020603050405020304" pitchFamily="18" charset="0"/>
                </a:rPr>
                <a:t>Test Point Insertion</a:t>
              </a:r>
            </a:p>
          </p:txBody>
        </p:sp>
      </p:grpSp>
    </p:spTree>
    <p:extLst>
      <p:ext uri="{BB962C8B-B14F-4D97-AF65-F5344CB8AC3E}">
        <p14:creationId xmlns:p14="http://schemas.microsoft.com/office/powerpoint/2010/main" val="3779824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8714</TotalTime>
  <Words>2726</Words>
  <Application>Microsoft Macintosh PowerPoint</Application>
  <PresentationFormat>Widescreen</PresentationFormat>
  <Paragraphs>196</Paragraphs>
  <Slides>18</Slides>
  <Notes>14</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Times New Roman</vt:lpstr>
      <vt:lpstr>Office Theme</vt:lpstr>
      <vt:lpstr>Graph Neural Networks on Circuit-SAT</vt:lpstr>
      <vt:lpstr>Background</vt:lpstr>
      <vt:lpstr>Background – Learn to solve SAT</vt:lpstr>
      <vt:lpstr>Background – Learn to solve SAT</vt:lpstr>
      <vt:lpstr>Background – Learn to solve SAT</vt:lpstr>
      <vt:lpstr>Related work – Neuron-SAT, ICLR 2019</vt:lpstr>
      <vt:lpstr>Related work – DG-DAGRNN, ICLR 2019</vt:lpstr>
      <vt:lpstr>What we want to do now</vt:lpstr>
      <vt:lpstr>PowerPoint Presentation</vt:lpstr>
      <vt:lpstr>Applying Logic Synthesis for SAT problem</vt:lpstr>
      <vt:lpstr>Applying Logic Synthesis for SAT problem</vt:lpstr>
      <vt:lpstr>DAG (AIG) encoding using GNN</vt:lpstr>
      <vt:lpstr>Graph neural networks for AIG</vt:lpstr>
      <vt:lpstr>Graph neural networks for AIG</vt:lpstr>
      <vt:lpstr>Experiments – toy dataset</vt:lpstr>
      <vt:lpstr>TO DO</vt:lpstr>
      <vt:lpstr>TO DO</vt:lpstr>
      <vt:lpstr>SAT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 and GNN</dc:title>
  <dc:creator>LI, Min</dc:creator>
  <cp:lastModifiedBy>LI, Min</cp:lastModifiedBy>
  <cp:revision>109</cp:revision>
  <dcterms:created xsi:type="dcterms:W3CDTF">2021-01-06T04:51:39Z</dcterms:created>
  <dcterms:modified xsi:type="dcterms:W3CDTF">2021-02-26T03:45:50Z</dcterms:modified>
</cp:coreProperties>
</file>