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2"/>
    <p:restoredTop sz="94675"/>
  </p:normalViewPr>
  <p:slideViewPr>
    <p:cSldViewPr snapToGrid="0">
      <p:cViewPr varScale="1">
        <p:scale>
          <a:sx n="122" d="100"/>
          <a:sy n="122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290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425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97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557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488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5532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1507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712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753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670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971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933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14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182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126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14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71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1F2033A-2C7E-714B-ACE6-AAD0CE6F01C8}" type="datetimeFigureOut">
              <a:rPr lang="es-CL" smtClean="0"/>
              <a:t>16-06-25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F99BCB-72D8-BA49-9258-7C90D282A0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54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CA42E-1490-ACD0-4B60-897F2396A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Análisis de Caso: “Principales Atributos de Calidad de una Arquitectura en la Nube”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7A313-6B53-8244-967B-A079F7D85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Fundamentos de Arquitectura Cloud</a:t>
            </a:r>
          </a:p>
          <a:p>
            <a:r>
              <a:rPr lang="es-CL" dirty="0"/>
              <a:t>Módulo 3 – Lección 5</a:t>
            </a:r>
          </a:p>
        </p:txBody>
      </p:sp>
    </p:spTree>
    <p:extLst>
      <p:ext uri="{BB962C8B-B14F-4D97-AF65-F5344CB8AC3E}">
        <p14:creationId xmlns:p14="http://schemas.microsoft.com/office/powerpoint/2010/main" val="412757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54A2E-4175-1F9C-2119-1550929D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costos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D8828-DD11-5CC1-3D44-8EF8AED3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L" dirty="0"/>
              <a:t>AWS WAF: 30 USD</a:t>
            </a:r>
          </a:p>
          <a:p>
            <a:r>
              <a:rPr lang="es-CL" dirty="0"/>
              <a:t>Amazon </a:t>
            </a:r>
            <a:r>
              <a:rPr lang="es-CL" dirty="0" err="1"/>
              <a:t>CloudFront</a:t>
            </a:r>
            <a:r>
              <a:rPr lang="es-CL" dirty="0"/>
              <a:t>: 15 USD</a:t>
            </a:r>
          </a:p>
          <a:p>
            <a:r>
              <a:rPr lang="es-CL" dirty="0" err="1"/>
              <a:t>Elastic</a:t>
            </a:r>
            <a:r>
              <a:rPr lang="es-CL" dirty="0"/>
              <a:t> </a:t>
            </a:r>
            <a:r>
              <a:rPr lang="es-CL" dirty="0" err="1"/>
              <a:t>Beanstalk</a:t>
            </a:r>
            <a:r>
              <a:rPr lang="es-CL" dirty="0"/>
              <a:t>: 110 USD</a:t>
            </a:r>
          </a:p>
          <a:p>
            <a:r>
              <a:rPr lang="es-CL" dirty="0"/>
              <a:t>ALB de </a:t>
            </a:r>
            <a:r>
              <a:rPr lang="es-CL" dirty="0" err="1"/>
              <a:t>Elastic</a:t>
            </a:r>
            <a:r>
              <a:rPr lang="es-CL" dirty="0"/>
              <a:t> </a:t>
            </a:r>
            <a:r>
              <a:rPr lang="es-CL" dirty="0" err="1"/>
              <a:t>Beanstalk</a:t>
            </a:r>
            <a:r>
              <a:rPr lang="es-CL" dirty="0"/>
              <a:t>: 25 USD</a:t>
            </a:r>
          </a:p>
          <a:p>
            <a:r>
              <a:rPr lang="es-CL" dirty="0"/>
              <a:t>EKS: 210 USD</a:t>
            </a:r>
          </a:p>
          <a:p>
            <a:r>
              <a:rPr lang="es-CL" dirty="0"/>
              <a:t>Amazon RDS: 90 USD</a:t>
            </a:r>
          </a:p>
          <a:p>
            <a:r>
              <a:rPr lang="es-CL" dirty="0"/>
              <a:t>Amazon ECR: 1 USD</a:t>
            </a:r>
          </a:p>
          <a:p>
            <a:r>
              <a:rPr lang="es-CL" dirty="0" err="1"/>
              <a:t>Route</a:t>
            </a:r>
            <a:r>
              <a:rPr lang="es-CL" dirty="0"/>
              <a:t> 53: 1 USD</a:t>
            </a:r>
          </a:p>
          <a:p>
            <a:endParaRPr lang="es-CL" dirty="0"/>
          </a:p>
          <a:p>
            <a:r>
              <a:rPr lang="es-CL" dirty="0"/>
              <a:t>Total aproximado mensual: 482 USD</a:t>
            </a:r>
          </a:p>
        </p:txBody>
      </p:sp>
    </p:spTree>
    <p:extLst>
      <p:ext uri="{BB962C8B-B14F-4D97-AF65-F5344CB8AC3E}">
        <p14:creationId xmlns:p14="http://schemas.microsoft.com/office/powerpoint/2010/main" val="347403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930E2-C94F-94EE-8A57-A2267DB5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6D7964-DBBB-1C5E-0EDE-FA962012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Resiliencia</a:t>
            </a:r>
          </a:p>
          <a:p>
            <a:pPr lvl="1"/>
            <a:r>
              <a:rPr lang="es-CL" dirty="0"/>
              <a:t>Usar chequeos de salud con </a:t>
            </a:r>
            <a:r>
              <a:rPr lang="es-CL" dirty="0" err="1"/>
              <a:t>Route</a:t>
            </a:r>
            <a:r>
              <a:rPr lang="es-CL" dirty="0"/>
              <a:t> 53</a:t>
            </a:r>
          </a:p>
          <a:p>
            <a:pPr lvl="1"/>
            <a:r>
              <a:rPr lang="es-CL" dirty="0"/>
              <a:t>Cuidado de amenazas con AWS WAF</a:t>
            </a:r>
          </a:p>
          <a:p>
            <a:pPr lvl="1"/>
            <a:r>
              <a:rPr lang="es-CL" dirty="0"/>
              <a:t>Acceso a contenido estático con </a:t>
            </a:r>
            <a:r>
              <a:rPr lang="es-CL" dirty="0" err="1"/>
              <a:t>Cloudfront</a:t>
            </a:r>
            <a:endParaRPr lang="es-CL" dirty="0"/>
          </a:p>
          <a:p>
            <a:pPr lvl="1"/>
            <a:r>
              <a:rPr lang="es-CL" dirty="0"/>
              <a:t>Activar auto </a:t>
            </a:r>
            <a:r>
              <a:rPr lang="es-CL" dirty="0" err="1"/>
              <a:t>scalling</a:t>
            </a:r>
            <a:r>
              <a:rPr lang="es-CL" dirty="0"/>
              <a:t> en </a:t>
            </a:r>
            <a:r>
              <a:rPr lang="es-CL" dirty="0" err="1"/>
              <a:t>Beanstalk</a:t>
            </a:r>
            <a:endParaRPr lang="es-CL" dirty="0"/>
          </a:p>
          <a:p>
            <a:pPr lvl="1"/>
            <a:r>
              <a:rPr lang="es-CL" dirty="0"/>
              <a:t>Opción de activar múltiples zonas en los EKS</a:t>
            </a:r>
          </a:p>
          <a:p>
            <a:pPr lvl="1"/>
            <a:r>
              <a:rPr lang="es-CL" dirty="0"/>
              <a:t>Respaldo de la base de datos RDS</a:t>
            </a:r>
          </a:p>
        </p:txBody>
      </p:sp>
    </p:spTree>
    <p:extLst>
      <p:ext uri="{BB962C8B-B14F-4D97-AF65-F5344CB8AC3E}">
        <p14:creationId xmlns:p14="http://schemas.microsoft.com/office/powerpoint/2010/main" val="295743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302E2-C28C-EB2E-CD28-5FE0A1BCB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53360-6599-6CE3-5A17-B71F12FE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Plan de 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BFEF3E-AE0F-22CA-660A-0AFD97CB7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Seguridad</a:t>
            </a:r>
          </a:p>
          <a:p>
            <a:pPr lvl="1"/>
            <a:r>
              <a:rPr lang="es-CL" dirty="0"/>
              <a:t>Control de accesos por medio de WAF</a:t>
            </a:r>
          </a:p>
          <a:p>
            <a:pPr lvl="1"/>
            <a:r>
              <a:rPr lang="es-CL" dirty="0"/>
              <a:t>Encriptación de datos en la base RDS</a:t>
            </a:r>
          </a:p>
          <a:p>
            <a:pPr lvl="1"/>
            <a:r>
              <a:rPr lang="es-CL" dirty="0"/>
              <a:t>Uso de MFA para acceso a cuenta de AWS</a:t>
            </a:r>
          </a:p>
          <a:p>
            <a:pPr lvl="1"/>
            <a:r>
              <a:rPr lang="es-CL" dirty="0"/>
              <a:t>Creación de red privada para aquellos elementos que no deban ser públicos</a:t>
            </a:r>
          </a:p>
          <a:p>
            <a:pPr lvl="1"/>
            <a:r>
              <a:rPr lang="es-CL" dirty="0"/>
              <a:t>Uso de VPC</a:t>
            </a:r>
          </a:p>
        </p:txBody>
      </p:sp>
    </p:spTree>
    <p:extLst>
      <p:ext uri="{BB962C8B-B14F-4D97-AF65-F5344CB8AC3E}">
        <p14:creationId xmlns:p14="http://schemas.microsoft.com/office/powerpoint/2010/main" val="343365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7B717-2D69-0BDE-D8FF-854E0C0E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 ejecutivo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1F488-9D85-080A-26A4-5622B51E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esta presentación se abordarán los resultados obtenidos a partir del análisis del caso “Principales Atributos de Calidad en una Arquitectura en la Nube”.</a:t>
            </a:r>
          </a:p>
          <a:p>
            <a:r>
              <a:rPr lang="es-CL" dirty="0"/>
              <a:t>Entre los objetivos que se busca, está la definición de estrategias para garantizar resiliencia y tolerancia a fallos.</a:t>
            </a:r>
          </a:p>
          <a:p>
            <a:r>
              <a:rPr lang="es-CL" dirty="0"/>
              <a:t>Al mismo tiempo, se indicarán métodos para optimizar la escalabilidad y la elasticidad de la infraestructura.</a:t>
            </a:r>
          </a:p>
          <a:p>
            <a:r>
              <a:rPr lang="es-CL" dirty="0"/>
              <a:t>Otro punto importante a abordar son los costos y su impacto en el ROI, por lo tanto se indicarán los resultados obtenidos asociados a estos mismos contenidos.</a:t>
            </a:r>
          </a:p>
        </p:txBody>
      </p:sp>
    </p:spTree>
    <p:extLst>
      <p:ext uri="{BB962C8B-B14F-4D97-AF65-F5344CB8AC3E}">
        <p14:creationId xmlns:p14="http://schemas.microsoft.com/office/powerpoint/2010/main" val="428105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0D7FF-B32B-A86D-7824-ACA71023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Evaluación de la situación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02983-3A30-F269-FF7F-7B8DCCCE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Escenario</a:t>
            </a:r>
          </a:p>
          <a:p>
            <a:pPr lvl="1"/>
            <a:r>
              <a:rPr lang="es-CL" dirty="0"/>
              <a:t>Una empresa de servicios de salud ha comenzado su proceso de digitalización.</a:t>
            </a:r>
          </a:p>
          <a:p>
            <a:pPr lvl="1"/>
            <a:r>
              <a:rPr lang="es-CL" dirty="0"/>
              <a:t>Necesita garantizar que su plataforma en la nube esté disponible (no indica cuanto tiempo), que sea segura y a la vez escalable.</a:t>
            </a:r>
          </a:p>
          <a:p>
            <a:pPr lvl="1"/>
            <a:r>
              <a:rPr lang="es-CL" dirty="0"/>
              <a:t>Actualmente manejan una gran cantidad de datos sensibles de pacientes.</a:t>
            </a:r>
          </a:p>
          <a:p>
            <a:pPr lvl="1"/>
            <a:r>
              <a:rPr lang="es-CL" dirty="0"/>
              <a:t>Su infraestructura debe ser resiliente, segura y capaz de escalar para soportar el crecimiento de la demanda.</a:t>
            </a:r>
          </a:p>
          <a:p>
            <a:pPr lvl="1"/>
            <a:r>
              <a:rPr lang="es-CL" dirty="0"/>
              <a:t>El equipo de TI necesita garantizar la tolerancia a fallos, redundancia de datos, </a:t>
            </a:r>
            <a:r>
              <a:rPr lang="es-CL" dirty="0" err="1"/>
              <a:t>autoescalado</a:t>
            </a:r>
            <a:r>
              <a:rPr lang="es-CL" dirty="0"/>
              <a:t> y cifrado de información.</a:t>
            </a:r>
          </a:p>
          <a:p>
            <a:pPr lvl="1"/>
            <a:r>
              <a:rPr lang="es-CL" dirty="0"/>
              <a:t>Gerencia no está convencida de los costos y desafíos asociados con estas implementaciones.</a:t>
            </a:r>
          </a:p>
        </p:txBody>
      </p:sp>
    </p:spTree>
    <p:extLst>
      <p:ext uri="{BB962C8B-B14F-4D97-AF65-F5344CB8AC3E}">
        <p14:creationId xmlns:p14="http://schemas.microsoft.com/office/powerpoint/2010/main" val="112101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5E1C3-179C-BFFF-1EE8-517F51AD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Evaluación de la situación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007F5-386C-EB7C-6492-B9F65A0A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Desafíos</a:t>
            </a:r>
          </a:p>
          <a:p>
            <a:pPr lvl="1"/>
            <a:r>
              <a:rPr lang="es-CL" dirty="0"/>
              <a:t>Hay muchas necesidades por cubrir, las que son en algunos casos de alto costo, e implican tener personal calificado.</a:t>
            </a:r>
          </a:p>
          <a:p>
            <a:pPr lvl="1"/>
            <a:r>
              <a:rPr lang="es-CL" dirty="0"/>
              <a:t>Es importante seleccionar el modelo de nube correcto, y el proveedor que sea mejor en relación costo-beneficio.</a:t>
            </a:r>
          </a:p>
          <a:p>
            <a:pPr lvl="1"/>
            <a:r>
              <a:rPr lang="es-CL" dirty="0"/>
              <a:t>Dado que es fundamental el resguardo de los datos, uno de los principales desafíos es convencer a la gerencia general la importancia de implementar esto.</a:t>
            </a:r>
          </a:p>
          <a:p>
            <a:pPr lvl="1"/>
            <a:r>
              <a:rPr lang="es-CL" dirty="0"/>
              <a:t>Es posible que alguno de los atributos indicados se pueda negociar en virtud de dar mayor relevancia a otro.</a:t>
            </a:r>
          </a:p>
        </p:txBody>
      </p:sp>
    </p:spTree>
    <p:extLst>
      <p:ext uri="{BB962C8B-B14F-4D97-AF65-F5344CB8AC3E}">
        <p14:creationId xmlns:p14="http://schemas.microsoft.com/office/powerpoint/2010/main" val="30086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97A6-4D30-A2D3-71DD-68347983F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04D86-44F8-EE98-34E0-8C262B64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Evaluación de la situación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4581CA-1B1E-01B6-BEA6-C8F42D93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Oportunidades</a:t>
            </a:r>
          </a:p>
          <a:p>
            <a:pPr lvl="1"/>
            <a:r>
              <a:rPr lang="es-CL" dirty="0"/>
              <a:t>Actualmente hay diferentes opciones de nube en el mercado.</a:t>
            </a:r>
          </a:p>
          <a:p>
            <a:pPr lvl="1"/>
            <a:r>
              <a:rPr lang="es-CL" dirty="0"/>
              <a:t>No se puede descartar el uso del modelo híbrido, ya que por temas de seguridad, sus datos no deberían estar almacenados en la nube.</a:t>
            </a:r>
          </a:p>
          <a:p>
            <a:pPr lvl="1"/>
            <a:r>
              <a:rPr lang="es-CL" dirty="0"/>
              <a:t>Se puede buscar una opción híbrida entre IaaS, PaaS, SaaS y </a:t>
            </a:r>
            <a:r>
              <a:rPr lang="es-CL" dirty="0" err="1"/>
              <a:t>FaaS</a:t>
            </a:r>
            <a:r>
              <a:rPr lang="es-CL" dirty="0"/>
              <a:t>, buscando optimizar los costos y el nivel de servicio.</a:t>
            </a:r>
          </a:p>
          <a:p>
            <a:pPr lvl="1"/>
            <a:r>
              <a:rPr lang="es-CL" dirty="0"/>
              <a:t>Ya que es un problema enfocado en un mercado específico, es posible encontrar casos similares de éxito de implementación en la nube.</a:t>
            </a:r>
          </a:p>
        </p:txBody>
      </p:sp>
    </p:spTree>
    <p:extLst>
      <p:ext uri="{BB962C8B-B14F-4D97-AF65-F5344CB8AC3E}">
        <p14:creationId xmlns:p14="http://schemas.microsoft.com/office/powerpoint/2010/main" val="284308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A1920-08F8-66D4-E280-C986508D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05D90-8109-D9CE-4E1B-17107B34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Supuestos</a:t>
            </a:r>
          </a:p>
          <a:p>
            <a:pPr lvl="1"/>
            <a:r>
              <a:rPr lang="es-CL" dirty="0"/>
              <a:t>Dado que es una empresa de servicios de salud, podemos suponer que es un laboratorio clínico que almacena resultado de exámenes de pacientes.</a:t>
            </a:r>
          </a:p>
          <a:p>
            <a:pPr lvl="1"/>
            <a:r>
              <a:rPr lang="es-CL" dirty="0"/>
              <a:t>Como es información sensible, los datos no pueden estar compartidos con otras instituciones.</a:t>
            </a:r>
          </a:p>
          <a:p>
            <a:pPr lvl="1"/>
            <a:r>
              <a:rPr lang="es-CL" dirty="0"/>
              <a:t>A la vez, debe existir un portal que permita a los pacientes acceder a los resultados de los exámenes usando un código de atención, el RUN y el nombre del paciente.</a:t>
            </a:r>
          </a:p>
          <a:p>
            <a:pPr lvl="1"/>
            <a:r>
              <a:rPr lang="es-CL" dirty="0"/>
              <a:t>Se propone el desarrollo de un sistema en el que esté el </a:t>
            </a:r>
            <a:r>
              <a:rPr lang="es-CL" dirty="0" err="1"/>
              <a:t>frontend</a:t>
            </a:r>
            <a:r>
              <a:rPr lang="es-CL" dirty="0"/>
              <a:t> separado del </a:t>
            </a:r>
            <a:r>
              <a:rPr lang="es-CL" dirty="0" err="1"/>
              <a:t>backend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44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8AB50-12B1-C2BA-A125-8EA00A79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 de solución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F375C0-8201-C811-1481-BC34B944F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429" y="2603500"/>
            <a:ext cx="5681455" cy="3416300"/>
          </a:xfrm>
        </p:spPr>
      </p:pic>
    </p:spTree>
    <p:extLst>
      <p:ext uri="{BB962C8B-B14F-4D97-AF65-F5344CB8AC3E}">
        <p14:creationId xmlns:p14="http://schemas.microsoft.com/office/powerpoint/2010/main" val="234636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D319C-5D72-1DA3-9165-DA1F0F5D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4C000-15AC-98A2-7030-6A493688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b="1" dirty="0"/>
              <a:t>Zona pública:</a:t>
            </a:r>
          </a:p>
          <a:p>
            <a:r>
              <a:rPr lang="es-CL" dirty="0"/>
              <a:t>AWS WAF: ubicado frente a </a:t>
            </a:r>
            <a:r>
              <a:rPr lang="es-CL" dirty="0" err="1"/>
              <a:t>CloudFront</a:t>
            </a:r>
            <a:r>
              <a:rPr lang="es-CL" dirty="0"/>
              <a:t>, permitiendo filtrar tráfico malicioso antes de llegar a tu capa de distribución o aplicación.</a:t>
            </a:r>
          </a:p>
          <a:p>
            <a:r>
              <a:rPr lang="es-CL" dirty="0"/>
              <a:t>Amazon </a:t>
            </a:r>
            <a:r>
              <a:rPr lang="es-CL" dirty="0" err="1"/>
              <a:t>CloudFront</a:t>
            </a:r>
            <a:r>
              <a:rPr lang="es-CL" dirty="0"/>
              <a:t>: sirve como CDN (Content </a:t>
            </a:r>
            <a:r>
              <a:rPr lang="es-CL" dirty="0" err="1"/>
              <a:t>Delivery</a:t>
            </a:r>
            <a:r>
              <a:rPr lang="es-CL" dirty="0"/>
              <a:t> Network) que entrega contenido estático y dinámico con baja latencia.</a:t>
            </a:r>
          </a:p>
          <a:p>
            <a:r>
              <a:rPr lang="es-CL" dirty="0"/>
              <a:t>AWS </a:t>
            </a:r>
            <a:r>
              <a:rPr lang="es-CL" dirty="0" err="1"/>
              <a:t>Elastic</a:t>
            </a:r>
            <a:r>
              <a:rPr lang="es-CL" dirty="0"/>
              <a:t> </a:t>
            </a:r>
            <a:r>
              <a:rPr lang="es-CL" dirty="0" err="1"/>
              <a:t>Beanstalk</a:t>
            </a:r>
            <a:r>
              <a:rPr lang="es-CL" dirty="0"/>
              <a:t>: ideal para desplegar el </a:t>
            </a:r>
            <a:r>
              <a:rPr lang="es-CL" dirty="0" err="1"/>
              <a:t>frontend</a:t>
            </a:r>
            <a:r>
              <a:rPr lang="es-CL" dirty="0"/>
              <a:t> (</a:t>
            </a:r>
            <a:r>
              <a:rPr lang="es-CL" dirty="0" err="1"/>
              <a:t>React</a:t>
            </a:r>
            <a:r>
              <a:rPr lang="es-CL" dirty="0"/>
              <a:t>, Angular, etc.), y se beneficia de estar detrás de </a:t>
            </a:r>
            <a:r>
              <a:rPr lang="es-CL" dirty="0" err="1"/>
              <a:t>CloudFront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66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58D30-1308-0D92-2248-45F282C3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Propuesta de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35C5F7-41B7-668A-400E-CAA2615B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L" b="1" dirty="0"/>
              <a:t>Zona privada:</a:t>
            </a:r>
          </a:p>
          <a:p>
            <a:r>
              <a:rPr lang="es-CL" dirty="0"/>
              <a:t>EKS (</a:t>
            </a:r>
            <a:r>
              <a:rPr lang="es-CL" dirty="0" err="1"/>
              <a:t>Elastic</a:t>
            </a:r>
            <a:r>
              <a:rPr lang="es-CL" dirty="0"/>
              <a:t> </a:t>
            </a:r>
            <a:r>
              <a:rPr lang="es-CL" dirty="0" err="1"/>
              <a:t>Kubernetes</a:t>
            </a:r>
            <a:r>
              <a:rPr lang="es-CL" dirty="0"/>
              <a:t> </a:t>
            </a:r>
            <a:r>
              <a:rPr lang="es-CL" dirty="0" err="1"/>
              <a:t>Service</a:t>
            </a:r>
            <a:r>
              <a:rPr lang="es-CL" dirty="0"/>
              <a:t>): se usa para correr microservicios </a:t>
            </a:r>
            <a:r>
              <a:rPr lang="es-CL" dirty="0" err="1"/>
              <a:t>backend</a:t>
            </a:r>
            <a:r>
              <a:rPr lang="es-CL" dirty="0"/>
              <a:t>, correctamente alojado en subred privada.</a:t>
            </a:r>
          </a:p>
          <a:p>
            <a:r>
              <a:rPr lang="es-CL" dirty="0"/>
              <a:t>Amazon RDS: la base de datos también está en subred privada, por motivos de seguridad.</a:t>
            </a:r>
          </a:p>
          <a:p>
            <a:r>
              <a:rPr lang="es-CL" dirty="0"/>
              <a:t>Amazon ECR: se utiliza para almacenar imágenes de contenedores consumidas por EKS. No necesita estar en la zona pública.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b="1" dirty="0"/>
              <a:t>DNS y enrutamiento</a:t>
            </a:r>
          </a:p>
          <a:p>
            <a:r>
              <a:rPr lang="es-CL" dirty="0"/>
              <a:t>Amazon </a:t>
            </a:r>
            <a:r>
              <a:rPr lang="es-CL" dirty="0" err="1"/>
              <a:t>Route</a:t>
            </a:r>
            <a:r>
              <a:rPr lang="es-CL" dirty="0"/>
              <a:t> 53: maneja la resolución de nombres y enruta el tráfico entrante a </a:t>
            </a:r>
            <a:r>
              <a:rPr lang="es-CL" dirty="0" err="1"/>
              <a:t>CloudFront</a:t>
            </a:r>
            <a:r>
              <a:rPr lang="es-CL" dirty="0"/>
              <a:t> (y por extensión a </a:t>
            </a:r>
            <a:r>
              <a:rPr lang="es-CL" dirty="0" err="1"/>
              <a:t>Beanstalk</a:t>
            </a:r>
            <a:r>
              <a:rPr lang="es-CL" dirty="0"/>
              <a:t> o EKS según corresponda).</a:t>
            </a:r>
          </a:p>
        </p:txBody>
      </p:sp>
    </p:spTree>
    <p:extLst>
      <p:ext uri="{BB962C8B-B14F-4D97-AF65-F5344CB8AC3E}">
        <p14:creationId xmlns:p14="http://schemas.microsoft.com/office/powerpoint/2010/main" val="2364284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818</Words>
  <Application>Microsoft Macintosh PowerPoint</Application>
  <PresentationFormat>Panorámica</PresentationFormat>
  <Paragraphs>74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Sala de reuniones Ion</vt:lpstr>
      <vt:lpstr>Análisis de Caso: “Principales Atributos de Calidad de una Arquitectura en la Nube”</vt:lpstr>
      <vt:lpstr>Resumen ejecutivo</vt:lpstr>
      <vt:lpstr>Evaluación de la situación actual</vt:lpstr>
      <vt:lpstr>Evaluación de la situación actual</vt:lpstr>
      <vt:lpstr>Evaluación de la situación actual</vt:lpstr>
      <vt:lpstr>Propuesta de solución</vt:lpstr>
      <vt:lpstr>Propuesta de solución</vt:lpstr>
      <vt:lpstr>Propuesta de solución</vt:lpstr>
      <vt:lpstr>Propuesta de solución</vt:lpstr>
      <vt:lpstr>Análisis de costos</vt:lpstr>
      <vt:lpstr>Plan de implementación</vt:lpstr>
      <vt:lpstr>Plan de implementación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Felipe Vega</dc:creator>
  <cp:lastModifiedBy>Jacob Felipe Vega</cp:lastModifiedBy>
  <cp:revision>1</cp:revision>
  <dcterms:created xsi:type="dcterms:W3CDTF">2025-06-16T23:54:34Z</dcterms:created>
  <dcterms:modified xsi:type="dcterms:W3CDTF">2025-06-17T02:19:23Z</dcterms:modified>
</cp:coreProperties>
</file>