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8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59" r:id="rId5"/>
    <p:sldMasterId id="2147483671" r:id="rId6"/>
  </p:sldMasterIdLst>
  <p:notesMasterIdLst>
    <p:notesMasterId r:id="rId25"/>
  </p:notesMasterIdLst>
  <p:sldIdLst>
    <p:sldId id="343" r:id="rId7"/>
    <p:sldId id="337" r:id="rId8"/>
    <p:sldId id="329" r:id="rId9"/>
    <p:sldId id="350" r:id="rId10"/>
    <p:sldId id="367" r:id="rId11"/>
    <p:sldId id="371" r:id="rId12"/>
    <p:sldId id="364" r:id="rId13"/>
    <p:sldId id="362" r:id="rId14"/>
    <p:sldId id="349" r:id="rId15"/>
    <p:sldId id="369" r:id="rId16"/>
    <p:sldId id="359" r:id="rId17"/>
    <p:sldId id="372" r:id="rId18"/>
    <p:sldId id="342" r:id="rId19"/>
    <p:sldId id="373" r:id="rId20"/>
    <p:sldId id="358" r:id="rId21"/>
    <p:sldId id="361" r:id="rId22"/>
    <p:sldId id="360" r:id="rId23"/>
    <p:sldId id="374" r:id="rId24"/>
  </p:sldIdLst>
  <p:sldSz cx="12192000" cy="6858000"/>
  <p:notesSz cx="6858000" cy="9144000"/>
  <p:embeddedFontLst>
    <p:embeddedFont>
      <p:font typeface="Abadi" panose="020B0604020104020204" pitchFamily="34" charset="0"/>
      <p:regular r:id="rId26"/>
      <p:bold r:id="rId27"/>
      <p:italic r:id="rId28"/>
      <p:boldItalic r:id="rId29"/>
    </p:embeddedFont>
    <p:embeddedFont>
      <p:font typeface="Gill Sans" panose="020B0604020202020204" charset="0"/>
      <p:regular r:id="rId30"/>
      <p:bold r:id="rId31"/>
    </p:embeddedFont>
    <p:embeddedFont>
      <p:font typeface="Gill Sans MT" panose="020B0502020104020203" pitchFamily="34" charset="0"/>
      <p:regular r:id="rId32"/>
      <p:bold r:id="rId33"/>
      <p:italic r:id="rId34"/>
      <p:boldItalic r:id="rId35"/>
    </p:embeddedFont>
    <p:embeddedFont>
      <p:font typeface="Lato Light" panose="020F0502020204030203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ummary Section" id="{31004FEF-8D90-4BCE-B7F3-B4FEF2D7100D}">
          <p14:sldIdLst/>
        </p14:section>
        <p14:section name="Section 1" id="{F874C899-5DDE-43CE-8D98-BE4F6F98C554}">
          <p14:sldIdLst>
            <p14:sldId id="343"/>
          </p14:sldIdLst>
        </p14:section>
        <p14:section name="Section 2" id="{8BDE6AED-6112-4D10-83C3-96AD77305D8B}">
          <p14:sldIdLst>
            <p14:sldId id="337"/>
            <p14:sldId id="329"/>
            <p14:sldId id="350"/>
            <p14:sldId id="367"/>
            <p14:sldId id="371"/>
            <p14:sldId id="364"/>
            <p14:sldId id="362"/>
            <p14:sldId id="349"/>
            <p14:sldId id="369"/>
            <p14:sldId id="359"/>
            <p14:sldId id="372"/>
            <p14:sldId id="342"/>
            <p14:sldId id="373"/>
            <p14:sldId id="358"/>
            <p14:sldId id="361"/>
            <p14:sldId id="360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68" roundtripDataSignature="AMtx7mg0jzpD3cMbboo35vMNwHbADxJ/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xim Jacqu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E439F8-5144-2726-C11B-76B061F27285}" v="12" dt="2025-09-02T06:02:09.122"/>
  </p1510:revLst>
</p1510:revInfo>
</file>

<file path=ppt/tableStyles.xml><?xml version="1.0" encoding="utf-8"?>
<a:tblStyleLst xmlns:a="http://schemas.openxmlformats.org/drawingml/2006/main" def="{432472B4-EDBA-424A-AE6C-B4CED2D94FC5}">
  <a:tblStyle styleId="{432472B4-EDBA-424A-AE6C-B4CED2D94FC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9"/>
          </a:solidFill>
        </a:fill>
      </a:tcStyle>
    </a:wholeTbl>
    <a:band1H>
      <a:tcTxStyle/>
      <a:tcStyle>
        <a:tcBdr/>
        <a:fill>
          <a:solidFill>
            <a:srgbClr val="CBCCD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CD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15.xml"/><Relationship Id="rId34" Type="http://schemas.openxmlformats.org/officeDocument/2006/relationships/font" Target="fonts/font9.fntdata"/><Relationship Id="rId7" Type="http://schemas.openxmlformats.org/officeDocument/2006/relationships/slide" Target="slides/slide1.xml"/><Relationship Id="rId170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7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6.fntdata"/><Relationship Id="rId16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168" Type="http://customschemas.google.com/relationships/presentationmetadata" Target="metadata"/><Relationship Id="rId172" Type="http://schemas.openxmlformats.org/officeDocument/2006/relationships/theme" Target="theme/theme1.xml"/><Relationship Id="rId8" Type="http://schemas.openxmlformats.org/officeDocument/2006/relationships/slide" Target="slides/slide2.xml"/><Relationship Id="rId17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4.xml"/><Relationship Id="rId17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31BF97-E94F-AC49-BB37-C195D8503818}" type="doc">
      <dgm:prSet loTypeId="urn:microsoft.com/office/officeart/2005/8/layout/lProcess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82E1683-CAA6-6D41-AFBC-3BA8828549A3}">
      <dgm:prSet custT="1"/>
      <dgm:spPr>
        <a:solidFill>
          <a:srgbClr val="0000CC"/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106680" tIns="53340" rIns="106680" bIns="53340" numCol="1" spcCol="1270" anchor="ctr" anchorCtr="0"/>
        <a:lstStyle/>
        <a:p>
          <a:pPr>
            <a:buFont typeface="Arial" panose="020B0604020202020204" pitchFamily="34" charset="0"/>
            <a:buChar char="•"/>
          </a:pPr>
          <a:endParaRPr lang="en-CA" sz="2000" b="1" i="0">
            <a:latin typeface="Gill Sans MT" panose="020B0502020104020203" pitchFamily="34" charset="77"/>
          </a:endParaRPr>
        </a:p>
        <a:p>
          <a:pPr>
            <a:buFont typeface="Arial" panose="020B0604020202020204" pitchFamily="34" charset="0"/>
            <a:buChar char="•"/>
          </a:pPr>
          <a:endParaRPr lang="en-CA" sz="2000" b="1" i="0">
            <a:latin typeface="Gill Sans MT" panose="020B0502020104020203" pitchFamily="34" charset="77"/>
          </a:endParaRPr>
        </a:p>
        <a:p>
          <a:pPr>
            <a:buFont typeface="Arial" panose="020B0604020202020204" pitchFamily="34" charset="0"/>
            <a:buChar char="•"/>
          </a:pPr>
          <a:endParaRPr lang="en-CA" sz="2000" b="1" i="0">
            <a:latin typeface="Gill Sans MT" panose="020B0502020104020203" pitchFamily="34" charset="77"/>
          </a:endParaRPr>
        </a:p>
        <a:p>
          <a:pPr>
            <a:buFont typeface="Arial" panose="020B0604020202020204" pitchFamily="34" charset="0"/>
            <a:buChar char="•"/>
          </a:pP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KPMG </a:t>
          </a:r>
          <a:r>
            <a:rPr lang="en-CA" sz="1800" b="1" i="0" err="1">
              <a:solidFill>
                <a:schemeClr val="bg1"/>
              </a:solidFill>
              <a:latin typeface="Gill Sans MT" panose="020B0502020104020203" pitchFamily="34" charset="77"/>
            </a:rPr>
            <a:t>est</a:t>
          </a: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 </a:t>
          </a:r>
          <a:r>
            <a:rPr lang="en-CA" sz="1800" b="1" i="0" err="1">
              <a:solidFill>
                <a:schemeClr val="bg1"/>
              </a:solidFill>
              <a:latin typeface="Gill Sans MT" panose="020B0502020104020203" pitchFamily="34" charset="77"/>
            </a:rPr>
            <a:t>l’un</a:t>
          </a: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 des </a:t>
          </a:r>
          <a:r>
            <a:rPr lang="en-CA" sz="1800" b="1" i="0" err="1">
              <a:solidFill>
                <a:schemeClr val="bg1"/>
              </a:solidFill>
              <a:latin typeface="Gill Sans MT" panose="020B0502020104020203" pitchFamily="34" charset="77"/>
            </a:rPr>
            <a:t>principaux</a:t>
          </a: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 cabinets de services </a:t>
          </a:r>
          <a:r>
            <a:rPr lang="en-CA" sz="1800" b="1" i="0" err="1">
              <a:solidFill>
                <a:schemeClr val="bg1"/>
              </a:solidFill>
              <a:latin typeface="Gill Sans MT" panose="020B0502020104020203" pitchFamily="34" charset="77"/>
            </a:rPr>
            <a:t>professionnels</a:t>
          </a: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 au pays</a:t>
          </a:r>
          <a:endParaRPr lang="en-CA" sz="1800" b="0" i="0">
            <a:solidFill>
              <a:schemeClr val="bg1"/>
            </a:solidFill>
            <a:latin typeface="Gill Sans MT" panose="020B0502020104020203" pitchFamily="34" charset="77"/>
          </a:endParaRPr>
        </a:p>
      </dgm:t>
    </dgm:pt>
    <dgm:pt modelId="{14CFE70B-CA3E-E349-87B9-17B19B68B064}" type="parTrans" cxnId="{0DEF0A2D-E982-364F-862C-80C31AF576AE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452E847D-6D3D-8749-BD83-75F715032F0A}" type="sibTrans" cxnId="{0DEF0A2D-E982-364F-862C-80C31AF576AE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2719CEAC-7729-144B-A295-E6D48AB4CE6B}">
      <dgm:prSet custT="1"/>
      <dgm:spPr>
        <a:solidFill>
          <a:srgbClr val="0000CC"/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106680" tIns="53340" rIns="106680" bIns="5334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KPMG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opère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dans plus de 140 pays avec expertise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mondiale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</a:t>
          </a:r>
        </a:p>
      </dgm:t>
    </dgm:pt>
    <dgm:pt modelId="{0257367B-A3ED-0C42-B49B-ACFBFC700341}" type="parTrans" cxnId="{446DD671-2042-8240-8E4D-1CC3CAAB8C4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92B5B658-2878-2742-B96C-E506CD7F0914}" type="sibTrans" cxnId="{446DD671-2042-8240-8E4D-1CC3CAAB8C4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478E11E0-CEE7-C347-B8E4-9AC53BBF10C3}">
      <dgm:prSet custT="1"/>
      <dgm:spPr>
        <a:solidFill>
          <a:srgbClr val="0000CC"/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 spcFirstLastPara="0" vert="horz" wrap="square" lIns="106680" tIns="53340" rIns="106680" bIns="53340" numCol="1" spcCol="1270" anchor="ctr" anchorCtr="0"/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Acteur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clé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dans le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domaine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de la donnée et de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l’intelligence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artificielle</a:t>
          </a:r>
          <a:endParaRPr lang="en-CA" sz="1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</dgm:t>
    </dgm:pt>
    <dgm:pt modelId="{4E3CF8F2-96D5-0342-977E-11E9FE60D9F3}" type="parTrans" cxnId="{2E9CA25D-029A-2B4E-AF1B-3C9A9A0573AE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026E1BF9-DF60-B84E-A9A9-789CF3A259B6}" type="sibTrans" cxnId="{2E9CA25D-029A-2B4E-AF1B-3C9A9A0573AE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5CB506EF-6BA6-0F43-AD38-E1AEF0B2AEC8}" type="pres">
      <dgm:prSet presAssocID="{A631BF97-E94F-AC49-BB37-C195D8503818}" presName="theList" presStyleCnt="0">
        <dgm:presLayoutVars>
          <dgm:dir/>
          <dgm:animLvl val="lvl"/>
          <dgm:resizeHandles val="exact"/>
        </dgm:presLayoutVars>
      </dgm:prSet>
      <dgm:spPr/>
    </dgm:pt>
    <dgm:pt modelId="{F48520BA-98C4-B347-B224-97DCEF3876E0}" type="pres">
      <dgm:prSet presAssocID="{F82E1683-CAA6-6D41-AFBC-3BA8828549A3}" presName="compNode" presStyleCnt="0"/>
      <dgm:spPr/>
    </dgm:pt>
    <dgm:pt modelId="{EBBAC8DE-E3DE-B74F-9895-E0D4EA501608}" type="pres">
      <dgm:prSet presAssocID="{F82E1683-CAA6-6D41-AFBC-3BA8828549A3}" presName="aNode" presStyleLbl="bgShp" presStyleIdx="0" presStyleCnt="3"/>
      <dgm:spPr>
        <a:xfrm>
          <a:off x="1310" y="0"/>
          <a:ext cx="3408337" cy="1705211"/>
        </a:xfrm>
        <a:prstGeom prst="roundRect">
          <a:avLst>
            <a:gd name="adj" fmla="val 10000"/>
          </a:avLst>
        </a:prstGeom>
      </dgm:spPr>
    </dgm:pt>
    <dgm:pt modelId="{7FC7BB25-8329-584A-8700-C01394F2CFEB}" type="pres">
      <dgm:prSet presAssocID="{F82E1683-CAA6-6D41-AFBC-3BA8828549A3}" presName="textNode" presStyleLbl="bgShp" presStyleIdx="0" presStyleCnt="3"/>
      <dgm:spPr/>
    </dgm:pt>
    <dgm:pt modelId="{62128C52-8A47-F640-B3A5-9BBE5535C0CB}" type="pres">
      <dgm:prSet presAssocID="{F82E1683-CAA6-6D41-AFBC-3BA8828549A3}" presName="compChildNode" presStyleCnt="0"/>
      <dgm:spPr/>
    </dgm:pt>
    <dgm:pt modelId="{83E334C5-327C-694E-91C2-8540B53CD5A2}" type="pres">
      <dgm:prSet presAssocID="{F82E1683-CAA6-6D41-AFBC-3BA8828549A3}" presName="theInnerList" presStyleCnt="0"/>
      <dgm:spPr/>
    </dgm:pt>
    <dgm:pt modelId="{2AEA225E-7C7D-CD4B-9E57-DA5E6D2AA637}" type="pres">
      <dgm:prSet presAssocID="{F82E1683-CAA6-6D41-AFBC-3BA8828549A3}" presName="aSpace" presStyleCnt="0"/>
      <dgm:spPr/>
    </dgm:pt>
    <dgm:pt modelId="{1C00DB8A-7C3D-A544-9530-7DEAB5BD08DE}" type="pres">
      <dgm:prSet presAssocID="{2719CEAC-7729-144B-A295-E6D48AB4CE6B}" presName="compNode" presStyleCnt="0"/>
      <dgm:spPr/>
    </dgm:pt>
    <dgm:pt modelId="{FFF7A4FB-1824-6A4A-BDE3-5888F6CE89B1}" type="pres">
      <dgm:prSet presAssocID="{2719CEAC-7729-144B-A295-E6D48AB4CE6B}" presName="aNode" presStyleLbl="bgShp" presStyleIdx="1" presStyleCnt="3"/>
      <dgm:spPr>
        <a:xfrm>
          <a:off x="3665273" y="0"/>
          <a:ext cx="3408337" cy="1705211"/>
        </a:xfrm>
        <a:prstGeom prst="roundRect">
          <a:avLst>
            <a:gd name="adj" fmla="val 10000"/>
          </a:avLst>
        </a:prstGeom>
      </dgm:spPr>
    </dgm:pt>
    <dgm:pt modelId="{7E87761B-CC79-964F-9497-C31750A5DB0C}" type="pres">
      <dgm:prSet presAssocID="{2719CEAC-7729-144B-A295-E6D48AB4CE6B}" presName="textNode" presStyleLbl="bgShp" presStyleIdx="1" presStyleCnt="3"/>
      <dgm:spPr/>
    </dgm:pt>
    <dgm:pt modelId="{6B82FC83-2A69-2140-B7AF-E504F0AAEE82}" type="pres">
      <dgm:prSet presAssocID="{2719CEAC-7729-144B-A295-E6D48AB4CE6B}" presName="compChildNode" presStyleCnt="0"/>
      <dgm:spPr/>
    </dgm:pt>
    <dgm:pt modelId="{0BE092D4-D6DB-5E42-B298-E50C53566C94}" type="pres">
      <dgm:prSet presAssocID="{2719CEAC-7729-144B-A295-E6D48AB4CE6B}" presName="theInnerList" presStyleCnt="0"/>
      <dgm:spPr/>
    </dgm:pt>
    <dgm:pt modelId="{C4F05D39-407F-6940-9171-40A861572F7C}" type="pres">
      <dgm:prSet presAssocID="{2719CEAC-7729-144B-A295-E6D48AB4CE6B}" presName="aSpace" presStyleCnt="0"/>
      <dgm:spPr/>
    </dgm:pt>
    <dgm:pt modelId="{14C02219-A63A-3F4A-94D1-80A071687B53}" type="pres">
      <dgm:prSet presAssocID="{478E11E0-CEE7-C347-B8E4-9AC53BBF10C3}" presName="compNode" presStyleCnt="0"/>
      <dgm:spPr/>
    </dgm:pt>
    <dgm:pt modelId="{18423165-9F41-D040-865A-6074D89C3CB1}" type="pres">
      <dgm:prSet presAssocID="{478E11E0-CEE7-C347-B8E4-9AC53BBF10C3}" presName="aNode" presStyleLbl="bgShp" presStyleIdx="2" presStyleCnt="3"/>
      <dgm:spPr>
        <a:xfrm>
          <a:off x="7329236" y="0"/>
          <a:ext cx="3408337" cy="1705211"/>
        </a:xfrm>
        <a:prstGeom prst="roundRect">
          <a:avLst>
            <a:gd name="adj" fmla="val 10000"/>
          </a:avLst>
        </a:prstGeom>
      </dgm:spPr>
    </dgm:pt>
    <dgm:pt modelId="{B852F7A9-ECC9-1543-8B93-9D0DF81D8F9F}" type="pres">
      <dgm:prSet presAssocID="{478E11E0-CEE7-C347-B8E4-9AC53BBF10C3}" presName="textNode" presStyleLbl="bgShp" presStyleIdx="2" presStyleCnt="3"/>
      <dgm:spPr/>
    </dgm:pt>
    <dgm:pt modelId="{B5DB3B43-76AE-F643-9CE7-34318E9B63AE}" type="pres">
      <dgm:prSet presAssocID="{478E11E0-CEE7-C347-B8E4-9AC53BBF10C3}" presName="compChildNode" presStyleCnt="0"/>
      <dgm:spPr/>
    </dgm:pt>
    <dgm:pt modelId="{4C5AFB1D-2864-524E-B7CA-DDCE446C8620}" type="pres">
      <dgm:prSet presAssocID="{478E11E0-CEE7-C347-B8E4-9AC53BBF10C3}" presName="theInnerList" presStyleCnt="0"/>
      <dgm:spPr/>
    </dgm:pt>
  </dgm:ptLst>
  <dgm:cxnLst>
    <dgm:cxn modelId="{0DEF0A2D-E982-364F-862C-80C31AF576AE}" srcId="{A631BF97-E94F-AC49-BB37-C195D8503818}" destId="{F82E1683-CAA6-6D41-AFBC-3BA8828549A3}" srcOrd="0" destOrd="0" parTransId="{14CFE70B-CA3E-E349-87B9-17B19B68B064}" sibTransId="{452E847D-6D3D-8749-BD83-75F715032F0A}"/>
    <dgm:cxn modelId="{620AB03C-1EC2-024A-B148-F9E034D913BD}" type="presOf" srcId="{478E11E0-CEE7-C347-B8E4-9AC53BBF10C3}" destId="{18423165-9F41-D040-865A-6074D89C3CB1}" srcOrd="0" destOrd="0" presId="urn:microsoft.com/office/officeart/2005/8/layout/lProcess2"/>
    <dgm:cxn modelId="{2E9CA25D-029A-2B4E-AF1B-3C9A9A0573AE}" srcId="{A631BF97-E94F-AC49-BB37-C195D8503818}" destId="{478E11E0-CEE7-C347-B8E4-9AC53BBF10C3}" srcOrd="2" destOrd="0" parTransId="{4E3CF8F2-96D5-0342-977E-11E9FE60D9F3}" sibTransId="{026E1BF9-DF60-B84E-A9A9-789CF3A259B6}"/>
    <dgm:cxn modelId="{F38CDC60-9AF9-BD48-A267-61C81DD6BF13}" type="presOf" srcId="{478E11E0-CEE7-C347-B8E4-9AC53BBF10C3}" destId="{B852F7A9-ECC9-1543-8B93-9D0DF81D8F9F}" srcOrd="1" destOrd="0" presId="urn:microsoft.com/office/officeart/2005/8/layout/lProcess2"/>
    <dgm:cxn modelId="{446DD671-2042-8240-8E4D-1CC3CAAB8C46}" srcId="{A631BF97-E94F-AC49-BB37-C195D8503818}" destId="{2719CEAC-7729-144B-A295-E6D48AB4CE6B}" srcOrd="1" destOrd="0" parTransId="{0257367B-A3ED-0C42-B49B-ACFBFC700341}" sibTransId="{92B5B658-2878-2742-B96C-E506CD7F0914}"/>
    <dgm:cxn modelId="{08E2D493-8D9B-B545-B6B2-91D5713176D7}" type="presOf" srcId="{2719CEAC-7729-144B-A295-E6D48AB4CE6B}" destId="{FFF7A4FB-1824-6A4A-BDE3-5888F6CE89B1}" srcOrd="0" destOrd="0" presId="urn:microsoft.com/office/officeart/2005/8/layout/lProcess2"/>
    <dgm:cxn modelId="{D29C3EAA-42CD-1745-A881-81F5E7A62CEA}" type="presOf" srcId="{A631BF97-E94F-AC49-BB37-C195D8503818}" destId="{5CB506EF-6BA6-0F43-AD38-E1AEF0B2AEC8}" srcOrd="0" destOrd="0" presId="urn:microsoft.com/office/officeart/2005/8/layout/lProcess2"/>
    <dgm:cxn modelId="{5362C9AD-1720-B44E-85C1-742903D8AE15}" type="presOf" srcId="{F82E1683-CAA6-6D41-AFBC-3BA8828549A3}" destId="{7FC7BB25-8329-584A-8700-C01394F2CFEB}" srcOrd="1" destOrd="0" presId="urn:microsoft.com/office/officeart/2005/8/layout/lProcess2"/>
    <dgm:cxn modelId="{7B7B09DD-6C49-9642-A4C4-D762D72B9467}" type="presOf" srcId="{F82E1683-CAA6-6D41-AFBC-3BA8828549A3}" destId="{EBBAC8DE-E3DE-B74F-9895-E0D4EA501608}" srcOrd="0" destOrd="0" presId="urn:microsoft.com/office/officeart/2005/8/layout/lProcess2"/>
    <dgm:cxn modelId="{225E5BE2-1E47-464F-931D-486779DA439C}" type="presOf" srcId="{2719CEAC-7729-144B-A295-E6D48AB4CE6B}" destId="{7E87761B-CC79-964F-9497-C31750A5DB0C}" srcOrd="1" destOrd="0" presId="urn:microsoft.com/office/officeart/2005/8/layout/lProcess2"/>
    <dgm:cxn modelId="{CCB5200C-3B71-D645-87DA-C03A4B8C316E}" type="presParOf" srcId="{5CB506EF-6BA6-0F43-AD38-E1AEF0B2AEC8}" destId="{F48520BA-98C4-B347-B224-97DCEF3876E0}" srcOrd="0" destOrd="0" presId="urn:microsoft.com/office/officeart/2005/8/layout/lProcess2"/>
    <dgm:cxn modelId="{093F79F2-2669-4840-84F4-E89CB491E4B1}" type="presParOf" srcId="{F48520BA-98C4-B347-B224-97DCEF3876E0}" destId="{EBBAC8DE-E3DE-B74F-9895-E0D4EA501608}" srcOrd="0" destOrd="0" presId="urn:microsoft.com/office/officeart/2005/8/layout/lProcess2"/>
    <dgm:cxn modelId="{90A17EEC-F14B-8C47-9F3D-C4A23B8534D8}" type="presParOf" srcId="{F48520BA-98C4-B347-B224-97DCEF3876E0}" destId="{7FC7BB25-8329-584A-8700-C01394F2CFEB}" srcOrd="1" destOrd="0" presId="urn:microsoft.com/office/officeart/2005/8/layout/lProcess2"/>
    <dgm:cxn modelId="{29D7F633-70C9-F347-A392-48B94FDA7131}" type="presParOf" srcId="{F48520BA-98C4-B347-B224-97DCEF3876E0}" destId="{62128C52-8A47-F640-B3A5-9BBE5535C0CB}" srcOrd="2" destOrd="0" presId="urn:microsoft.com/office/officeart/2005/8/layout/lProcess2"/>
    <dgm:cxn modelId="{838FE228-FE9C-104F-B7E9-B3B2BED21FEA}" type="presParOf" srcId="{62128C52-8A47-F640-B3A5-9BBE5535C0CB}" destId="{83E334C5-327C-694E-91C2-8540B53CD5A2}" srcOrd="0" destOrd="0" presId="urn:microsoft.com/office/officeart/2005/8/layout/lProcess2"/>
    <dgm:cxn modelId="{70CD7B78-08B3-E54C-90D7-0061C6E36E3F}" type="presParOf" srcId="{5CB506EF-6BA6-0F43-AD38-E1AEF0B2AEC8}" destId="{2AEA225E-7C7D-CD4B-9E57-DA5E6D2AA637}" srcOrd="1" destOrd="0" presId="urn:microsoft.com/office/officeart/2005/8/layout/lProcess2"/>
    <dgm:cxn modelId="{BE52E5D7-EF26-B846-A259-C86B61DF6CAC}" type="presParOf" srcId="{5CB506EF-6BA6-0F43-AD38-E1AEF0B2AEC8}" destId="{1C00DB8A-7C3D-A544-9530-7DEAB5BD08DE}" srcOrd="2" destOrd="0" presId="urn:microsoft.com/office/officeart/2005/8/layout/lProcess2"/>
    <dgm:cxn modelId="{B920476D-E9F7-4447-B3AF-73AA1B87AB47}" type="presParOf" srcId="{1C00DB8A-7C3D-A544-9530-7DEAB5BD08DE}" destId="{FFF7A4FB-1824-6A4A-BDE3-5888F6CE89B1}" srcOrd="0" destOrd="0" presId="urn:microsoft.com/office/officeart/2005/8/layout/lProcess2"/>
    <dgm:cxn modelId="{59603CF4-218C-8C44-8639-F186557FFD18}" type="presParOf" srcId="{1C00DB8A-7C3D-A544-9530-7DEAB5BD08DE}" destId="{7E87761B-CC79-964F-9497-C31750A5DB0C}" srcOrd="1" destOrd="0" presId="urn:microsoft.com/office/officeart/2005/8/layout/lProcess2"/>
    <dgm:cxn modelId="{A2586C44-D6E6-694A-8921-7C58CB594A28}" type="presParOf" srcId="{1C00DB8A-7C3D-A544-9530-7DEAB5BD08DE}" destId="{6B82FC83-2A69-2140-B7AF-E504F0AAEE82}" srcOrd="2" destOrd="0" presId="urn:microsoft.com/office/officeart/2005/8/layout/lProcess2"/>
    <dgm:cxn modelId="{8F739E54-A89D-B24E-B004-AFBECA53C7AD}" type="presParOf" srcId="{6B82FC83-2A69-2140-B7AF-E504F0AAEE82}" destId="{0BE092D4-D6DB-5E42-B298-E50C53566C94}" srcOrd="0" destOrd="0" presId="urn:microsoft.com/office/officeart/2005/8/layout/lProcess2"/>
    <dgm:cxn modelId="{599E8263-7C34-8742-AA01-49E2768979CC}" type="presParOf" srcId="{5CB506EF-6BA6-0F43-AD38-E1AEF0B2AEC8}" destId="{C4F05D39-407F-6940-9171-40A861572F7C}" srcOrd="3" destOrd="0" presId="urn:microsoft.com/office/officeart/2005/8/layout/lProcess2"/>
    <dgm:cxn modelId="{AE0A370E-DD4C-3848-8367-46750E5211C2}" type="presParOf" srcId="{5CB506EF-6BA6-0F43-AD38-E1AEF0B2AEC8}" destId="{14C02219-A63A-3F4A-94D1-80A071687B53}" srcOrd="4" destOrd="0" presId="urn:microsoft.com/office/officeart/2005/8/layout/lProcess2"/>
    <dgm:cxn modelId="{8E838954-B391-8546-B347-72ABFE627E0B}" type="presParOf" srcId="{14C02219-A63A-3F4A-94D1-80A071687B53}" destId="{18423165-9F41-D040-865A-6074D89C3CB1}" srcOrd="0" destOrd="0" presId="urn:microsoft.com/office/officeart/2005/8/layout/lProcess2"/>
    <dgm:cxn modelId="{D492AB7D-96F5-4A45-BEF0-1C2A7E82C224}" type="presParOf" srcId="{14C02219-A63A-3F4A-94D1-80A071687B53}" destId="{B852F7A9-ECC9-1543-8B93-9D0DF81D8F9F}" srcOrd="1" destOrd="0" presId="urn:microsoft.com/office/officeart/2005/8/layout/lProcess2"/>
    <dgm:cxn modelId="{28C9D338-60A7-8743-8782-3FD5CF752126}" type="presParOf" srcId="{14C02219-A63A-3F4A-94D1-80A071687B53}" destId="{B5DB3B43-76AE-F643-9CE7-34318E9B63AE}" srcOrd="2" destOrd="0" presId="urn:microsoft.com/office/officeart/2005/8/layout/lProcess2"/>
    <dgm:cxn modelId="{9F617236-3B89-D54A-B41B-F860B114A0EA}" type="presParOf" srcId="{B5DB3B43-76AE-F643-9CE7-34318E9B63AE}" destId="{4C5AFB1D-2864-524E-B7CA-DDCE446C862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614B238-AD45-45BA-96DD-97064F951E6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Char char="o"/>
          </a:pPr>
          <a:endParaRPr lang="fr-CA" sz="1800" kern="120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Char char="o"/>
          </a:pPr>
          <a:r>
            <a:rPr lang="fr-CA" sz="1800" kern="1200"/>
            <a:t>Les </a:t>
          </a:r>
          <a:r>
            <a:rPr lang="fr-CA" sz="1800" b="1" kern="1200"/>
            <a:t>consultants internes</a:t>
          </a:r>
          <a:r>
            <a:rPr lang="fr-CA" sz="1800" kern="1200"/>
            <a:t> ont une </a:t>
          </a:r>
          <a:r>
            <a:rPr lang="fr-CA" sz="1800" b="1" kern="1200"/>
            <a:t>marge positive importante (+$217/h)</a:t>
          </a:r>
          <a:r>
            <a:rPr lang="fr-CA" sz="1800" kern="1200"/>
            <a:t>.</a:t>
          </a:r>
        </a:p>
      </dgm:t>
    </dgm:pt>
    <dgm:pt modelId="{77BD877D-8868-4EFE-9F68-39F0A7402522}" type="parTrans" cxnId="{089E46CF-F44A-43A2-B01D-037D9483FB89}">
      <dgm:prSet/>
      <dgm:spPr/>
      <dgm:t>
        <a:bodyPr/>
        <a:lstStyle/>
        <a:p>
          <a:endParaRPr lang="fr-CA"/>
        </a:p>
      </dgm:t>
    </dgm:pt>
    <dgm:pt modelId="{FFCC302A-4364-443F-B54F-6D8F6B57A178}" type="sibTrans" cxnId="{089E46CF-F44A-43A2-B01D-037D9483FB89}">
      <dgm:prSet/>
      <dgm:spPr/>
      <dgm:t>
        <a:bodyPr/>
        <a:lstStyle/>
        <a:p>
          <a:endParaRPr lang="fr-CA"/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E0517C59-732F-43C8-9A0B-B339E256CDD2}" type="pres">
      <dgm:prSet presAssocID="{7614B238-AD45-45BA-96DD-97064F951E6A}" presName="node" presStyleLbl="node1" presStyleIdx="0" presStyleCnt="1" custLinFactNeighborX="4286" custLinFactNeighborY="-3211">
        <dgm:presLayoutVars>
          <dgm:bulletEnabled val="1"/>
        </dgm:presLayoutVars>
      </dgm:prSet>
      <dgm:spPr>
        <a:xfrm>
          <a:off x="0" y="760311"/>
          <a:ext cx="3555619" cy="2133371"/>
        </a:xfrm>
        <a:prstGeom prst="rect">
          <a:avLst/>
        </a:prstGeom>
      </dgm:spPr>
    </dgm:pt>
  </dgm:ptLst>
  <dgm:cxnLst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89E46CF-F44A-43A2-B01D-037D9483FB89}" srcId="{047022E5-39AA-B14F-9D28-81C690B4BBEA}" destId="{7614B238-AD45-45BA-96DD-97064F951E6A}" srcOrd="0" destOrd="0" parTransId="{77BD877D-8868-4EFE-9F68-39F0A7402522}" sibTransId="{FFCC302A-4364-443F-B54F-6D8F6B57A178}"/>
    <dgm:cxn modelId="{D5E82AE3-2E41-49ED-AF28-3F21CF1D954D}" type="presOf" srcId="{7614B238-AD45-45BA-96DD-97064F951E6A}" destId="{E0517C59-732F-43C8-9A0B-B339E256CDD2}" srcOrd="0" destOrd="0" presId="urn:microsoft.com/office/officeart/2005/8/layout/default"/>
    <dgm:cxn modelId="{D65ED6A9-C224-49EB-AF08-F3B9093B62B2}" type="presParOf" srcId="{C0E12166-2BE4-3049-A140-F40D4E21BB77}" destId="{E0517C59-732F-43C8-9A0B-B339E256CD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017D78-73DD-6049-8D28-1FBAEF47755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>
            <a:buNone/>
          </a:pPr>
          <a:endParaRPr lang="fr-CA" sz="1800"/>
        </a:p>
        <a:p>
          <a:pPr>
            <a:buSzPts val="1000"/>
            <a:buFont typeface="Courier New" panose="02070309020205020404" pitchFamily="49" charset="0"/>
            <a:buChar char="o"/>
          </a:pPr>
          <a:r>
            <a:rPr lang="fr-CA" sz="1800"/>
            <a:t>Les </a:t>
          </a:r>
          <a:r>
            <a:rPr lang="fr-CA" sz="1800" b="1"/>
            <a:t>consultants externes</a:t>
          </a:r>
          <a:r>
            <a:rPr lang="fr-CA" sz="1800"/>
            <a:t> affichent une </a:t>
          </a:r>
          <a:r>
            <a:rPr lang="fr-CA" sz="1800" b="1"/>
            <a:t>marge négative (environ -$301/h)</a:t>
          </a:r>
          <a:r>
            <a:rPr lang="fr-CA" sz="1800"/>
            <a:t>, ce qui tire la rentabilité vers le bas.</a:t>
          </a:r>
        </a:p>
      </dgm:t>
    </dgm:pt>
    <dgm:pt modelId="{03ECF80C-A2A8-964D-9BFA-5628820BBAD4}" type="par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B3886F5D-6808-4344-B5E7-AA29FB71ACED}" type="sib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2F106427-DEE9-0C4E-9CF5-5E4E893145DB}" type="pres">
      <dgm:prSet presAssocID="{8D017D78-73DD-6049-8D28-1FBAEF477557}" presName="node" presStyleLbl="node1" presStyleIdx="0" presStyleCnt="1" custLinFactNeighborY="15281">
        <dgm:presLayoutVars>
          <dgm:bulletEnabled val="1"/>
        </dgm:presLayoutVars>
      </dgm:prSet>
      <dgm:spPr>
        <a:xfrm>
          <a:off x="0" y="1054909"/>
          <a:ext cx="3555619" cy="2133371"/>
        </a:xfrm>
        <a:prstGeom prst="rect">
          <a:avLst/>
        </a:prstGeom>
      </dgm:spPr>
    </dgm:pt>
  </dgm:ptLst>
  <dgm:cxnLst>
    <dgm:cxn modelId="{5E6A8600-3C6C-2E49-86E7-3872AC5A4E78}" type="presOf" srcId="{8D017D78-73DD-6049-8D28-1FBAEF477557}" destId="{2F106427-DEE9-0C4E-9CF5-5E4E893145DB}" srcOrd="0" destOrd="0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5D392D7-289E-3047-9C44-DC2460DB0DF1}" srcId="{047022E5-39AA-B14F-9D28-81C690B4BBEA}" destId="{8D017D78-73DD-6049-8D28-1FBAEF477557}" srcOrd="0" destOrd="0" parTransId="{03ECF80C-A2A8-964D-9BFA-5628820BBAD4}" sibTransId="{B3886F5D-6808-4344-B5E7-AA29FB71ACED}"/>
    <dgm:cxn modelId="{BEC824D4-14A8-614B-A8A5-E5307B1E2CEB}" type="presParOf" srcId="{C0E12166-2BE4-3049-A140-F40D4E21BB77}" destId="{2F106427-DEE9-0C4E-9CF5-5E4E893145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017D78-73DD-6049-8D28-1FBAEF47755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>
            <a:buFont typeface="Arial" panose="020B0604020202020204" pitchFamily="34" charset="0"/>
            <a:buNone/>
          </a:pPr>
          <a:r>
            <a:rPr lang="fr-CA" sz="2000" kern="1200"/>
            <a:t>Parallèlement</a:t>
          </a:r>
          <a:r>
            <a:rPr lang="fr-CA" sz="2000" b="0" kern="1200"/>
            <a:t>,</a:t>
          </a:r>
          <a:r>
            <a:rPr lang="fr-CA" sz="2000" kern="1200"/>
            <a:t> le taux </a:t>
          </a:r>
          <a:r>
            <a:rPr lang="fr-CA" sz="2000" b="0" kern="1200"/>
            <a:t>d’utilisation reste </a:t>
          </a:r>
          <a:r>
            <a:rPr lang="fr-CA" sz="2000" b="1" kern="1200"/>
            <a:t>inférieur à 50% </a:t>
          </a:r>
          <a:r>
            <a:rPr lang="fr-CA" sz="2000" b="0" kern="1200"/>
            <a:t>illustrant</a:t>
          </a:r>
          <a:r>
            <a:rPr lang="fr-CA" sz="2000" b="1" kern="1200"/>
            <a:t> un sous-emploi généralisé</a:t>
          </a:r>
          <a:r>
            <a:rPr lang="fr-CA" sz="2000" kern="1200"/>
            <a:t> des ressources.</a:t>
          </a:r>
          <a:endParaRPr lang="en-CA" sz="2000" b="0" i="0" u="none" strike="noStrike" kern="1200" cap="none">
            <a:solidFill>
              <a:srgbClr val="0000CC"/>
            </a:solidFill>
            <a:latin typeface="Arial"/>
            <a:ea typeface="+mn-ea"/>
            <a:cs typeface="+mn-cs"/>
          </a:endParaRPr>
        </a:p>
      </dgm:t>
    </dgm:pt>
    <dgm:pt modelId="{03ECF80C-A2A8-964D-9BFA-5628820BBAD4}" type="par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B3886F5D-6808-4344-B5E7-AA29FB71ACED}" type="sib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2F106427-DEE9-0C4E-9CF5-5E4E893145DB}" type="pres">
      <dgm:prSet presAssocID="{8D017D78-73DD-6049-8D28-1FBAEF477557}" presName="node" presStyleLbl="node1" presStyleIdx="0" presStyleCnt="1" custScaleY="94667">
        <dgm:presLayoutVars>
          <dgm:bulletEnabled val="1"/>
        </dgm:presLayoutVars>
      </dgm:prSet>
      <dgm:spPr>
        <a:xfrm>
          <a:off x="0" y="760311"/>
          <a:ext cx="3555619" cy="2133371"/>
        </a:xfrm>
        <a:prstGeom prst="rect">
          <a:avLst/>
        </a:prstGeom>
      </dgm:spPr>
    </dgm:pt>
  </dgm:ptLst>
  <dgm:cxnLst>
    <dgm:cxn modelId="{5E6A8600-3C6C-2E49-86E7-3872AC5A4E78}" type="presOf" srcId="{8D017D78-73DD-6049-8D28-1FBAEF477557}" destId="{2F106427-DEE9-0C4E-9CF5-5E4E893145DB}" srcOrd="0" destOrd="0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5D392D7-289E-3047-9C44-DC2460DB0DF1}" srcId="{047022E5-39AA-B14F-9D28-81C690B4BBEA}" destId="{8D017D78-73DD-6049-8D28-1FBAEF477557}" srcOrd="0" destOrd="0" parTransId="{03ECF80C-A2A8-964D-9BFA-5628820BBAD4}" sibTransId="{B3886F5D-6808-4344-B5E7-AA29FB71ACED}"/>
    <dgm:cxn modelId="{BEC824D4-14A8-614B-A8A5-E5307B1E2CEB}" type="presParOf" srcId="{C0E12166-2BE4-3049-A140-F40D4E21BB77}" destId="{2F106427-DEE9-0C4E-9CF5-5E4E893145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58BE5962-887C-45EE-845D-6C745AC374C3}">
      <dgm:prSet phldr="0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endParaRPr lang="en-CA" sz="2700" b="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7994A4D8-E8AF-46A1-A911-FF25FEED73DD}" type="parTrans" cxnId="{A10FED27-1FAF-4845-8199-F12F7C05ADC9}">
      <dgm:prSet/>
      <dgm:spPr/>
      <dgm:t>
        <a:bodyPr/>
        <a:lstStyle/>
        <a:p>
          <a:endParaRPr lang="en-CA"/>
        </a:p>
      </dgm:t>
    </dgm:pt>
    <dgm:pt modelId="{D50766E3-767D-44C8-9A7E-1DFE63086214}" type="sibTrans" cxnId="{A10FED27-1FAF-4845-8199-F12F7C05ADC9}">
      <dgm:prSet/>
      <dgm:spPr/>
      <dgm:t>
        <a:bodyPr/>
        <a:lstStyle/>
        <a:p>
          <a:endParaRPr lang="en-CA"/>
        </a:p>
      </dgm:t>
    </dgm:pt>
    <dgm:pt modelId="{7614B238-AD45-45BA-96DD-97064F951E6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2700" b="0" kern="1200">
              <a:solidFill>
                <a:srgbClr val="0000FF"/>
              </a:solidFill>
              <a:latin typeface="Arial"/>
              <a:ea typeface="+mn-ea"/>
              <a:cs typeface="+mn-cs"/>
            </a:rPr>
            <a:t> </a:t>
          </a:r>
        </a:p>
        <a:p>
          <a:pPr algn="ctr" rtl="0"/>
          <a:r>
            <a:rPr lang="fr-CA"/>
            <a:t>Le Bench Rate des consultants non affectés est globalement élevé</a:t>
          </a:r>
          <a:endParaRPr lang="en-CA"/>
        </a:p>
      </dgm:t>
    </dgm:pt>
    <dgm:pt modelId="{77BD877D-8868-4EFE-9F68-39F0A7402522}" type="parTrans" cxnId="{089E46CF-F44A-43A2-B01D-037D9483FB89}">
      <dgm:prSet/>
      <dgm:spPr/>
      <dgm:t>
        <a:bodyPr/>
        <a:lstStyle/>
        <a:p>
          <a:endParaRPr lang="en-CA"/>
        </a:p>
      </dgm:t>
    </dgm:pt>
    <dgm:pt modelId="{FFCC302A-4364-443F-B54F-6D8F6B57A178}" type="sibTrans" cxnId="{089E46CF-F44A-43A2-B01D-037D9483FB89}">
      <dgm:prSet/>
      <dgm:spPr/>
      <dgm:t>
        <a:bodyPr/>
        <a:lstStyle/>
        <a:p>
          <a:endParaRPr lang="en-CA"/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E0517C59-732F-43C8-9A0B-B339E256CDD2}" type="pres">
      <dgm:prSet presAssocID="{7614B238-AD45-45BA-96DD-97064F951E6A}" presName="node" presStyleLbl="node1" presStyleIdx="0" presStyleCnt="1" custScaleY="94673" custLinFactNeighborX="-246" custLinFactNeighborY="0">
        <dgm:presLayoutVars>
          <dgm:bulletEnabled val="1"/>
        </dgm:presLayoutVars>
      </dgm:prSet>
      <dgm:spPr>
        <a:xfrm>
          <a:off x="0" y="914405"/>
          <a:ext cx="3555619" cy="2133371"/>
        </a:xfrm>
        <a:prstGeom prst="rect">
          <a:avLst/>
        </a:prstGeom>
      </dgm:spPr>
    </dgm:pt>
  </dgm:ptLst>
  <dgm:cxnLst>
    <dgm:cxn modelId="{A10FED27-1FAF-4845-8199-F12F7C05ADC9}" srcId="{7614B238-AD45-45BA-96DD-97064F951E6A}" destId="{58BE5962-887C-45EE-845D-6C745AC374C3}" srcOrd="0" destOrd="0" parTransId="{7994A4D8-E8AF-46A1-A911-FF25FEED73DD}" sibTransId="{D50766E3-767D-44C8-9A7E-1DFE63086214}"/>
    <dgm:cxn modelId="{0E5B6A4E-188B-4E36-B149-0E39ABCE5375}" type="presOf" srcId="{58BE5962-887C-45EE-845D-6C745AC374C3}" destId="{E0517C59-732F-43C8-9A0B-B339E256CDD2}" srcOrd="0" destOrd="1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89E46CF-F44A-43A2-B01D-037D9483FB89}" srcId="{047022E5-39AA-B14F-9D28-81C690B4BBEA}" destId="{7614B238-AD45-45BA-96DD-97064F951E6A}" srcOrd="0" destOrd="0" parTransId="{77BD877D-8868-4EFE-9F68-39F0A7402522}" sibTransId="{FFCC302A-4364-443F-B54F-6D8F6B57A178}"/>
    <dgm:cxn modelId="{D5E82AE3-2E41-49ED-AF28-3F21CF1D954D}" type="presOf" srcId="{7614B238-AD45-45BA-96DD-97064F951E6A}" destId="{E0517C59-732F-43C8-9A0B-B339E256CDD2}" srcOrd="0" destOrd="0" presId="urn:microsoft.com/office/officeart/2005/8/layout/default"/>
    <dgm:cxn modelId="{D65ED6A9-C224-49EB-AF08-F3B9093B62B2}" type="presParOf" srcId="{C0E12166-2BE4-3049-A140-F40D4E21BB77}" destId="{E0517C59-732F-43C8-9A0B-B339E256CD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017D78-73DD-6049-8D28-1FBAEF47755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 marL="0" marR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2000" b="0" kern="1200">
              <a:solidFill>
                <a:srgbClr val="0000FF"/>
              </a:solidFill>
              <a:latin typeface="Arial"/>
              <a:ea typeface="+mn-ea"/>
              <a:cs typeface="+mn-cs"/>
            </a:rPr>
            <a:t>Culminant à plus de 60% début janvier a</a:t>
          </a:r>
          <a:r>
            <a:rPr lang="fr-CA" sz="2000" b="0" kern="1200"/>
            <a:t>vant une baisse progressive jusqu’à 23% début mars</a:t>
          </a:r>
          <a:endParaRPr lang="en-CA" sz="2000" b="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03ECF80C-A2A8-964D-9BFA-5628820BBAD4}" type="par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B3886F5D-6808-4344-B5E7-AA29FB71ACED}" type="sib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2F106427-DEE9-0C4E-9CF5-5E4E893145DB}" type="pres">
      <dgm:prSet presAssocID="{8D017D78-73DD-6049-8D28-1FBAEF477557}" presName="node" presStyleLbl="node1" presStyleIdx="0" presStyleCnt="1" custScaleX="95815" custScaleY="90676" custLinFactNeighborX="-3523" custLinFactNeighborY="66">
        <dgm:presLayoutVars>
          <dgm:bulletEnabled val="1"/>
        </dgm:presLayoutVars>
      </dgm:prSet>
      <dgm:spPr>
        <a:xfrm>
          <a:off x="34652" y="106469"/>
          <a:ext cx="3556783" cy="2019609"/>
        </a:xfrm>
        <a:prstGeom prst="rect">
          <a:avLst/>
        </a:prstGeom>
      </dgm:spPr>
    </dgm:pt>
  </dgm:ptLst>
  <dgm:cxnLst>
    <dgm:cxn modelId="{5E6A8600-3C6C-2E49-86E7-3872AC5A4E78}" type="presOf" srcId="{8D017D78-73DD-6049-8D28-1FBAEF477557}" destId="{2F106427-DEE9-0C4E-9CF5-5E4E893145DB}" srcOrd="0" destOrd="0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5D392D7-289E-3047-9C44-DC2460DB0DF1}" srcId="{047022E5-39AA-B14F-9D28-81C690B4BBEA}" destId="{8D017D78-73DD-6049-8D28-1FBAEF477557}" srcOrd="0" destOrd="0" parTransId="{03ECF80C-A2A8-964D-9BFA-5628820BBAD4}" sibTransId="{B3886F5D-6808-4344-B5E7-AA29FB71ACED}"/>
    <dgm:cxn modelId="{BEC824D4-14A8-614B-A8A5-E5307B1E2CEB}" type="presParOf" srcId="{C0E12166-2BE4-3049-A140-F40D4E21BB77}" destId="{2F106427-DEE9-0C4E-9CF5-5E4E893145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vList5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52950-9EB0-FD45-83DC-ECE073736476}">
      <dgm:prSet phldrT="[Text]"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>
              <a:latin typeface="Gill Sans MT" panose="020B0502020104020203" pitchFamily="34" charset="77"/>
            </a:rPr>
            <a:t>1</a:t>
          </a:r>
          <a:endParaRPr lang="en-US">
            <a:latin typeface="Gill Sans MT" panose="020B0502020104020203" pitchFamily="34" charset="77"/>
          </a:endParaRPr>
        </a:p>
      </dgm:t>
    </dgm:pt>
    <dgm:pt modelId="{5D363DA4-A44F-094C-B117-65264299210D}" type="parTrans" cxnId="{4BDD45A1-8E9C-5148-A669-D5154947FDEF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8D14FB6-CC78-D446-B44C-2C6E1FF538CF}" type="sibTrans" cxnId="{4BDD45A1-8E9C-5148-A669-D5154947FDEF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B1056C7-E9DE-2E4B-BAA7-35952A0A699C}">
      <dgm:prSet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>
              <a:latin typeface="Gill Sans MT" panose="020B0502020104020203" pitchFamily="34" charset="77"/>
            </a:rPr>
            <a:t>111</a:t>
          </a:r>
          <a:endParaRPr lang="en-CA" b="0" i="0">
            <a:latin typeface="Gill Sans MT" panose="020B0502020104020203" pitchFamily="34" charset="77"/>
          </a:endParaRPr>
        </a:p>
      </dgm:t>
    </dgm:pt>
    <dgm:pt modelId="{0B0A9614-DD0B-CE45-AF01-952B742E3A82}" type="parTrans" cxnId="{925651B0-1606-B448-BD4F-D80E83D4712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21AE1099-E6CA-EB41-9069-39D894B0C46D}" type="sibTrans" cxnId="{925651B0-1606-B448-BD4F-D80E83D4712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5A25C36-60C1-454F-A390-E708450547BE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>
              <a:latin typeface="Gill Sans MT" panose="020B0502020104020203" pitchFamily="34" charset="77"/>
            </a:rPr>
            <a:t>On a </a:t>
          </a:r>
          <a:r>
            <a:rPr lang="en-US" sz="2400" err="1">
              <a:latin typeface="Gill Sans MT" panose="020B0502020104020203" pitchFamily="34" charset="77"/>
            </a:rPr>
            <a:t>analysé</a:t>
          </a:r>
          <a:r>
            <a:rPr lang="en-US" sz="2400">
              <a:latin typeface="Gill Sans MT" panose="020B0502020104020203" pitchFamily="34" charset="77"/>
            </a:rPr>
            <a:t> les </a:t>
          </a:r>
          <a:r>
            <a:rPr lang="en-US" sz="2400" err="1">
              <a:latin typeface="Gill Sans MT" panose="020B0502020104020203" pitchFamily="34" charset="77"/>
            </a:rPr>
            <a:t>feuilles</a:t>
          </a:r>
          <a:r>
            <a:rPr lang="en-US" sz="2400">
              <a:latin typeface="Gill Sans MT" panose="020B0502020104020203" pitchFamily="34" charset="77"/>
            </a:rPr>
            <a:t> de temps</a:t>
          </a:r>
        </a:p>
      </dgm:t>
    </dgm:pt>
    <dgm:pt modelId="{812E4A05-C9D0-F649-BC13-923B926B00E0}" type="parTrans" cxnId="{3F89CE0F-152D-D14D-AEFD-2F732EB8B41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8FA82969-103F-DA46-81DC-281B969B52D4}" type="sibTrans" cxnId="{3F89CE0F-152D-D14D-AEFD-2F732EB8B41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67BE5C38-97EA-4044-8707-A820A434129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400">
              <a:latin typeface="Gill Sans MT" panose="020B0502020104020203" pitchFamily="34" charset="77"/>
            </a:rPr>
            <a:t>On a fait une prédiction pour les données pour les 2 prochaines années </a:t>
          </a:r>
          <a:endParaRPr lang="en-CA" sz="2400" b="0" i="0">
            <a:latin typeface="Gill Sans MT" panose="020B0502020104020203" pitchFamily="34" charset="77"/>
          </a:endParaRPr>
        </a:p>
      </dgm:t>
    </dgm:pt>
    <dgm:pt modelId="{8E213F1E-CEC5-264D-9314-25F856EB2723}" type="parTrans" cxnId="{8D0074A7-A421-704D-9645-EADEB1BFC459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928CBA99-4CAB-6641-9DC7-A865407D5479}" type="sibTrans" cxnId="{8D0074A7-A421-704D-9645-EADEB1BFC459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2C0D47E3-D55E-434E-9F67-03050DEEAA2D}">
      <dgm:prSet/>
      <dgm:spPr>
        <a:solidFill>
          <a:schemeClr val="tx1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>
              <a:latin typeface="Gill Sans MT" panose="020B0502020104020203" pitchFamily="34" charset="77"/>
            </a:rPr>
            <a:t>11</a:t>
          </a:r>
        </a:p>
      </dgm:t>
    </dgm:pt>
    <dgm:pt modelId="{A6A34C94-682F-4173-B57A-4A0F42047644}" type="parTrans" cxnId="{A0E016CA-491A-42E3-94D5-9585A94AFB65}">
      <dgm:prSet/>
      <dgm:spPr/>
      <dgm:t>
        <a:bodyPr/>
        <a:lstStyle/>
        <a:p>
          <a:endParaRPr lang="fr-CA"/>
        </a:p>
      </dgm:t>
    </dgm:pt>
    <dgm:pt modelId="{24C3E944-E2FA-44C8-BB93-94A3B91DAFD3}" type="sibTrans" cxnId="{A0E016CA-491A-42E3-94D5-9585A94AFB65}">
      <dgm:prSet/>
      <dgm:spPr/>
      <dgm:t>
        <a:bodyPr/>
        <a:lstStyle/>
        <a:p>
          <a:endParaRPr lang="fr-CA"/>
        </a:p>
      </dgm:t>
    </dgm:pt>
    <dgm:pt modelId="{0F62A413-12BC-43A0-B96E-893242B3EA7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2400" b="0" i="0">
              <a:latin typeface="Gill Sans MT" panose="020B0502020104020203" pitchFamily="34" charset="77"/>
            </a:rPr>
            <a:t>On a entrainé avec des données du 2 décembre 2024 au 10 mars 2025</a:t>
          </a:r>
        </a:p>
      </dgm:t>
    </dgm:pt>
    <dgm:pt modelId="{5ED8B090-CB70-47BE-BDC1-ED0CB8301485}" type="parTrans" cxnId="{59873CAA-AFC3-4DB4-BC32-D77A554703A0}">
      <dgm:prSet/>
      <dgm:spPr/>
      <dgm:t>
        <a:bodyPr/>
        <a:lstStyle/>
        <a:p>
          <a:endParaRPr lang="fr-CA"/>
        </a:p>
      </dgm:t>
    </dgm:pt>
    <dgm:pt modelId="{DCE73696-38DF-4BE4-A50F-FA25BC1BB8E5}" type="sibTrans" cxnId="{59873CAA-AFC3-4DB4-BC32-D77A554703A0}">
      <dgm:prSet/>
      <dgm:spPr/>
      <dgm:t>
        <a:bodyPr/>
        <a:lstStyle/>
        <a:p>
          <a:endParaRPr lang="fr-CA"/>
        </a:p>
      </dgm:t>
    </dgm:pt>
    <dgm:pt modelId="{7703143B-3284-874D-88F6-BACA458FE00E}" type="pres">
      <dgm:prSet presAssocID="{047022E5-39AA-B14F-9D28-81C690B4BBEA}" presName="Name0" presStyleCnt="0">
        <dgm:presLayoutVars>
          <dgm:dir/>
          <dgm:animLvl val="lvl"/>
          <dgm:resizeHandles val="exact"/>
        </dgm:presLayoutVars>
      </dgm:prSet>
      <dgm:spPr/>
    </dgm:pt>
    <dgm:pt modelId="{3D20FFBD-7059-B741-A1C1-A2DB8A00AFA4}" type="pres">
      <dgm:prSet presAssocID="{42F52950-9EB0-FD45-83DC-ECE073736476}" presName="linNode" presStyleCnt="0"/>
      <dgm:spPr/>
    </dgm:pt>
    <dgm:pt modelId="{51A9878D-E47A-C141-BEB4-CD6347922723}" type="pres">
      <dgm:prSet presAssocID="{42F52950-9EB0-FD45-83DC-ECE073736476}" presName="parentText" presStyleLbl="node1" presStyleIdx="0" presStyleCnt="3" custScaleX="65636">
        <dgm:presLayoutVars>
          <dgm:chMax val="1"/>
          <dgm:bulletEnabled val="1"/>
        </dgm:presLayoutVars>
      </dgm:prSet>
      <dgm:spPr/>
    </dgm:pt>
    <dgm:pt modelId="{F689F4D4-8CF1-EE44-A735-4FFBC382EC58}" type="pres">
      <dgm:prSet presAssocID="{42F52950-9EB0-FD45-83DC-ECE073736476}" presName="descendantText" presStyleLbl="alignAccFollowNode1" presStyleIdx="0" presStyleCnt="3">
        <dgm:presLayoutVars>
          <dgm:bulletEnabled val="1"/>
        </dgm:presLayoutVars>
      </dgm:prSet>
      <dgm:spPr/>
    </dgm:pt>
    <dgm:pt modelId="{A82D4FFD-C4D2-864D-945E-A0550A93CDFE}" type="pres">
      <dgm:prSet presAssocID="{F8D14FB6-CC78-D446-B44C-2C6E1FF538CF}" presName="sp" presStyleCnt="0"/>
      <dgm:spPr/>
    </dgm:pt>
    <dgm:pt modelId="{F41C7342-43FB-4FB6-BC44-C881ED6F3BF5}" type="pres">
      <dgm:prSet presAssocID="{2C0D47E3-D55E-434E-9F67-03050DEEAA2D}" presName="linNode" presStyleCnt="0"/>
      <dgm:spPr/>
    </dgm:pt>
    <dgm:pt modelId="{7B4070EC-C0A5-4A1A-B52F-35EF8F55247D}" type="pres">
      <dgm:prSet presAssocID="{2C0D47E3-D55E-434E-9F67-03050DEEAA2D}" presName="parentText" presStyleLbl="node1" presStyleIdx="1" presStyleCnt="3" custScaleX="65636">
        <dgm:presLayoutVars>
          <dgm:chMax val="1"/>
          <dgm:bulletEnabled val="1"/>
        </dgm:presLayoutVars>
      </dgm:prSet>
      <dgm:spPr/>
    </dgm:pt>
    <dgm:pt modelId="{0E64D7AE-6730-4C9A-AAC2-0EEE0AC04AEF}" type="pres">
      <dgm:prSet presAssocID="{2C0D47E3-D55E-434E-9F67-03050DEEAA2D}" presName="descendantText" presStyleLbl="alignAccFollowNode1" presStyleIdx="1" presStyleCnt="3">
        <dgm:presLayoutVars>
          <dgm:bulletEnabled val="1"/>
        </dgm:presLayoutVars>
      </dgm:prSet>
      <dgm:spPr/>
    </dgm:pt>
    <dgm:pt modelId="{B8F052EF-5B2E-4BAC-AE22-2D5FEFA91244}" type="pres">
      <dgm:prSet presAssocID="{24C3E944-E2FA-44C8-BB93-94A3B91DAFD3}" presName="sp" presStyleCnt="0"/>
      <dgm:spPr/>
    </dgm:pt>
    <dgm:pt modelId="{71FC034B-2AD3-734A-89C2-DFD6253484D6}" type="pres">
      <dgm:prSet presAssocID="{FB1056C7-E9DE-2E4B-BAA7-35952A0A699C}" presName="linNode" presStyleCnt="0"/>
      <dgm:spPr/>
    </dgm:pt>
    <dgm:pt modelId="{394E4F7C-2DFA-F74B-8B90-71A2CAB776E0}" type="pres">
      <dgm:prSet presAssocID="{FB1056C7-E9DE-2E4B-BAA7-35952A0A699C}" presName="parentText" presStyleLbl="node1" presStyleIdx="2" presStyleCnt="3" custScaleX="65636">
        <dgm:presLayoutVars>
          <dgm:chMax val="1"/>
          <dgm:bulletEnabled val="1"/>
        </dgm:presLayoutVars>
      </dgm:prSet>
      <dgm:spPr/>
    </dgm:pt>
    <dgm:pt modelId="{055716B9-1B80-E448-9EA0-685E5063D88A}" type="pres">
      <dgm:prSet presAssocID="{FB1056C7-E9DE-2E4B-BAA7-35952A0A699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F89CE0F-152D-D14D-AEFD-2F732EB8B41C}" srcId="{42F52950-9EB0-FD45-83DC-ECE073736476}" destId="{F5A25C36-60C1-454F-A390-E708450547BE}" srcOrd="0" destOrd="0" parTransId="{812E4A05-C9D0-F649-BC13-923B926B00E0}" sibTransId="{8FA82969-103F-DA46-81DC-281B969B52D4}"/>
    <dgm:cxn modelId="{F0828024-010C-E44C-8CE6-A1A353341A2F}" type="presOf" srcId="{FB1056C7-E9DE-2E4B-BAA7-35952A0A699C}" destId="{394E4F7C-2DFA-F74B-8B90-71A2CAB776E0}" srcOrd="0" destOrd="0" presId="urn:microsoft.com/office/officeart/2005/8/layout/vList5"/>
    <dgm:cxn modelId="{33C88C39-FF84-4ED9-A93E-4F2CC843D3FC}" type="presOf" srcId="{2C0D47E3-D55E-434E-9F67-03050DEEAA2D}" destId="{7B4070EC-C0A5-4A1A-B52F-35EF8F55247D}" srcOrd="0" destOrd="0" presId="urn:microsoft.com/office/officeart/2005/8/layout/vList5"/>
    <dgm:cxn modelId="{AB81A23C-7541-B14C-805C-354849DD68D6}" type="presOf" srcId="{67BE5C38-97EA-4044-8707-A820A434129B}" destId="{055716B9-1B80-E448-9EA0-685E5063D88A}" srcOrd="0" destOrd="0" presId="urn:microsoft.com/office/officeart/2005/8/layout/vList5"/>
    <dgm:cxn modelId="{77E96142-3F0E-45A6-A68C-5D745C00DB60}" type="presOf" srcId="{0F62A413-12BC-43A0-B96E-893242B3EA73}" destId="{0E64D7AE-6730-4C9A-AAC2-0EEE0AC04AEF}" srcOrd="0" destOrd="0" presId="urn:microsoft.com/office/officeart/2005/8/layout/vList5"/>
    <dgm:cxn modelId="{F2331886-56BC-A842-A9A2-C9A65E4CD748}" type="presOf" srcId="{F5A25C36-60C1-454F-A390-E708450547BE}" destId="{F689F4D4-8CF1-EE44-A735-4FFBC382EC58}" srcOrd="0" destOrd="0" presId="urn:microsoft.com/office/officeart/2005/8/layout/vList5"/>
    <dgm:cxn modelId="{7F2CE58F-37AD-0647-B133-6FEC13190ED8}" type="presOf" srcId="{42F52950-9EB0-FD45-83DC-ECE073736476}" destId="{51A9878D-E47A-C141-BEB4-CD6347922723}" srcOrd="0" destOrd="0" presId="urn:microsoft.com/office/officeart/2005/8/layout/vList5"/>
    <dgm:cxn modelId="{4BDD45A1-8E9C-5148-A669-D5154947FDEF}" srcId="{047022E5-39AA-B14F-9D28-81C690B4BBEA}" destId="{42F52950-9EB0-FD45-83DC-ECE073736476}" srcOrd="0" destOrd="0" parTransId="{5D363DA4-A44F-094C-B117-65264299210D}" sibTransId="{F8D14FB6-CC78-D446-B44C-2C6E1FF538CF}"/>
    <dgm:cxn modelId="{8D0074A7-A421-704D-9645-EADEB1BFC459}" srcId="{FB1056C7-E9DE-2E4B-BAA7-35952A0A699C}" destId="{67BE5C38-97EA-4044-8707-A820A434129B}" srcOrd="0" destOrd="0" parTransId="{8E213F1E-CEC5-264D-9314-25F856EB2723}" sibTransId="{928CBA99-4CAB-6641-9DC7-A865407D5479}"/>
    <dgm:cxn modelId="{59873CAA-AFC3-4DB4-BC32-D77A554703A0}" srcId="{2C0D47E3-D55E-434E-9F67-03050DEEAA2D}" destId="{0F62A413-12BC-43A0-B96E-893242B3EA73}" srcOrd="0" destOrd="0" parTransId="{5ED8B090-CB70-47BE-BDC1-ED0CB8301485}" sibTransId="{DCE73696-38DF-4BE4-A50F-FA25BC1BB8E5}"/>
    <dgm:cxn modelId="{925651B0-1606-B448-BD4F-D80E83D47126}" srcId="{047022E5-39AA-B14F-9D28-81C690B4BBEA}" destId="{FB1056C7-E9DE-2E4B-BAA7-35952A0A699C}" srcOrd="2" destOrd="0" parTransId="{0B0A9614-DD0B-CE45-AF01-952B742E3A82}" sibTransId="{21AE1099-E6CA-EB41-9069-39D894B0C46D}"/>
    <dgm:cxn modelId="{EBF25BB1-D48B-1A47-A2D1-CF455C4D89D9}" type="presOf" srcId="{047022E5-39AA-B14F-9D28-81C690B4BBEA}" destId="{7703143B-3284-874D-88F6-BACA458FE00E}" srcOrd="0" destOrd="0" presId="urn:microsoft.com/office/officeart/2005/8/layout/vList5"/>
    <dgm:cxn modelId="{A0E016CA-491A-42E3-94D5-9585A94AFB65}" srcId="{047022E5-39AA-B14F-9D28-81C690B4BBEA}" destId="{2C0D47E3-D55E-434E-9F67-03050DEEAA2D}" srcOrd="1" destOrd="0" parTransId="{A6A34C94-682F-4173-B57A-4A0F42047644}" sibTransId="{24C3E944-E2FA-44C8-BB93-94A3B91DAFD3}"/>
    <dgm:cxn modelId="{05EFF8D9-2511-1B4D-93DD-1A1046EB3155}" type="presParOf" srcId="{7703143B-3284-874D-88F6-BACA458FE00E}" destId="{3D20FFBD-7059-B741-A1C1-A2DB8A00AFA4}" srcOrd="0" destOrd="0" presId="urn:microsoft.com/office/officeart/2005/8/layout/vList5"/>
    <dgm:cxn modelId="{D2683FEB-587E-D541-AD0B-6430D4F5D326}" type="presParOf" srcId="{3D20FFBD-7059-B741-A1C1-A2DB8A00AFA4}" destId="{51A9878D-E47A-C141-BEB4-CD6347922723}" srcOrd="0" destOrd="0" presId="urn:microsoft.com/office/officeart/2005/8/layout/vList5"/>
    <dgm:cxn modelId="{1C0EF346-F3E3-0644-AC11-629AE6D4497A}" type="presParOf" srcId="{3D20FFBD-7059-B741-A1C1-A2DB8A00AFA4}" destId="{F689F4D4-8CF1-EE44-A735-4FFBC382EC58}" srcOrd="1" destOrd="0" presId="urn:microsoft.com/office/officeart/2005/8/layout/vList5"/>
    <dgm:cxn modelId="{78CAEE19-31E7-044D-A3A6-51D69FB4DDEF}" type="presParOf" srcId="{7703143B-3284-874D-88F6-BACA458FE00E}" destId="{A82D4FFD-C4D2-864D-945E-A0550A93CDFE}" srcOrd="1" destOrd="0" presId="urn:microsoft.com/office/officeart/2005/8/layout/vList5"/>
    <dgm:cxn modelId="{1B37FFE4-B780-40B2-9630-64200F3493A2}" type="presParOf" srcId="{7703143B-3284-874D-88F6-BACA458FE00E}" destId="{F41C7342-43FB-4FB6-BC44-C881ED6F3BF5}" srcOrd="2" destOrd="0" presId="urn:microsoft.com/office/officeart/2005/8/layout/vList5"/>
    <dgm:cxn modelId="{3E9804BD-5B0B-4544-A7FB-3EDF2CBD2100}" type="presParOf" srcId="{F41C7342-43FB-4FB6-BC44-C881ED6F3BF5}" destId="{7B4070EC-C0A5-4A1A-B52F-35EF8F55247D}" srcOrd="0" destOrd="0" presId="urn:microsoft.com/office/officeart/2005/8/layout/vList5"/>
    <dgm:cxn modelId="{58E45FC9-4E9B-43C2-B7A0-197683319B97}" type="presParOf" srcId="{F41C7342-43FB-4FB6-BC44-C881ED6F3BF5}" destId="{0E64D7AE-6730-4C9A-AAC2-0EEE0AC04AEF}" srcOrd="1" destOrd="0" presId="urn:microsoft.com/office/officeart/2005/8/layout/vList5"/>
    <dgm:cxn modelId="{E48A0076-01D3-42BB-A1EC-769259382D00}" type="presParOf" srcId="{7703143B-3284-874D-88F6-BACA458FE00E}" destId="{B8F052EF-5B2E-4BAC-AE22-2D5FEFA91244}" srcOrd="3" destOrd="0" presId="urn:microsoft.com/office/officeart/2005/8/layout/vList5"/>
    <dgm:cxn modelId="{2DC2889A-0EEF-CD4C-AAD1-51BE84F5D2BD}" type="presParOf" srcId="{7703143B-3284-874D-88F6-BACA458FE00E}" destId="{71FC034B-2AD3-734A-89C2-DFD6253484D6}" srcOrd="4" destOrd="0" presId="urn:microsoft.com/office/officeart/2005/8/layout/vList5"/>
    <dgm:cxn modelId="{530C4779-84A9-4D4B-B5AD-74EC7D4DD878}" type="presParOf" srcId="{71FC034B-2AD3-734A-89C2-DFD6253484D6}" destId="{394E4F7C-2DFA-F74B-8B90-71A2CAB776E0}" srcOrd="0" destOrd="0" presId="urn:microsoft.com/office/officeart/2005/8/layout/vList5"/>
    <dgm:cxn modelId="{15063BBC-F4D9-774F-90DB-1736F00C778C}" type="presParOf" srcId="{71FC034B-2AD3-734A-89C2-DFD6253484D6}" destId="{055716B9-1B80-E448-9EA0-685E5063D88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8D017D78-73DD-6049-8D28-1FBAEF47755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 spcFirstLastPara="0" vert="horz" wrap="square" lIns="133350" tIns="133350" rIns="133350" bIns="133350" numCol="1" spcCol="1270" anchor="t" anchorCtr="0"/>
        <a:lstStyle/>
        <a:p>
          <a:pPr>
            <a:buFont typeface="Arial" panose="020B0604020202020204" pitchFamily="34" charset="0"/>
            <a:buChar char="•"/>
          </a:pPr>
          <a:r>
            <a:rPr lang="en-CA" b="1" i="0">
              <a:latin typeface="Gill Sans MT" panose="020B0502020104020203" pitchFamily="34" charset="77"/>
            </a:rPr>
            <a:t>Bench</a:t>
          </a:r>
          <a:endParaRPr lang="en-CA" b="0" i="0">
            <a:latin typeface="Gill Sans MT" panose="020B0502020104020203" pitchFamily="34" charset="77"/>
          </a:endParaRPr>
        </a:p>
      </dgm:t>
    </dgm:pt>
    <dgm:pt modelId="{03ECF80C-A2A8-964D-9BFA-5628820BBAD4}" type="par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B3886F5D-6808-4344-B5E7-AA29FB71ACED}" type="sib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31FFD25-31C3-5541-9A12-1213ABC3A62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 err="1">
              <a:latin typeface="Gill Sans MT" panose="020B0502020104020203" pitchFamily="34" charset="77"/>
            </a:rPr>
            <a:t>Alertes</a:t>
          </a:r>
          <a:endParaRPr lang="en-CA" b="0" i="0">
            <a:latin typeface="Gill Sans MT" panose="020B0502020104020203" pitchFamily="34" charset="77"/>
          </a:endParaRPr>
        </a:p>
      </dgm:t>
    </dgm:pt>
    <dgm:pt modelId="{C3A9C8AB-D5FB-284A-80FD-312E0EC024CE}" type="parTrans" cxnId="{70E14E6D-8643-6642-995D-A1C52FD85287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BBC70D6C-B1D8-B240-9E06-7D6B9C63AB69}" type="sibTrans" cxnId="{70E14E6D-8643-6642-995D-A1C52FD85287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84C685C3-FD0B-9440-862C-9A08F3D7A1A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 i="0" noProof="0">
              <a:latin typeface="Gill Sans MT" panose="020B0502020104020203" pitchFamily="34" charset="77"/>
            </a:rPr>
            <a:t>Priorisation</a:t>
          </a:r>
          <a:endParaRPr lang="fr-CA" b="0" i="0" noProof="0">
            <a:latin typeface="Gill Sans MT" panose="020B0502020104020203" pitchFamily="34" charset="77"/>
          </a:endParaRPr>
        </a:p>
      </dgm:t>
    </dgm:pt>
    <dgm:pt modelId="{1D95B566-4CFC-254F-AEA7-509000D9921F}" type="parTrans" cxnId="{6488A13F-B2C8-4443-8EE5-4E759795339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C3E8AAAC-7862-5247-95E6-F4B8DA7F9E4C}" type="sibTrans" cxnId="{6488A13F-B2C8-4443-8EE5-4E759795339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3F9D5D3D-F8F6-2248-A14A-B8654376F1E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 spcFirstLastPara="0" vert="horz" wrap="square" lIns="133350" tIns="133350" rIns="133350" bIns="133350" numCol="1" spcCol="1270" anchor="t" anchorCtr="0"/>
        <a:lstStyle/>
        <a:p>
          <a:pPr>
            <a:buFont typeface="Arial" panose="020B0604020202020204" pitchFamily="34" charset="0"/>
            <a:buChar char="•"/>
          </a:pPr>
          <a:r>
            <a:rPr lang="fr-CA" b="0"/>
            <a:t>Créer un indicateur </a:t>
          </a:r>
          <a:r>
            <a:rPr lang="fr-CA" b="1"/>
            <a:t>de </a:t>
          </a:r>
          <a:r>
            <a:rPr lang="fr-CA" b="1" err="1"/>
            <a:t>bench</a:t>
          </a:r>
          <a:r>
            <a:rPr lang="fr-CA" b="1"/>
            <a:t> par consultant </a:t>
          </a:r>
          <a:r>
            <a:rPr lang="fr-CA" b="0"/>
            <a:t>et</a:t>
          </a:r>
          <a:r>
            <a:rPr lang="fr-CA" b="1"/>
            <a:t> par niveau hiérarchique</a:t>
          </a:r>
          <a:r>
            <a:rPr lang="fr-CA"/>
            <a:t>, </a:t>
          </a:r>
          <a:endParaRPr lang="en-CA" b="0" i="0">
            <a:latin typeface="Gill Sans MT" panose="020B0502020104020203" pitchFamily="34" charset="77"/>
          </a:endParaRPr>
        </a:p>
      </dgm:t>
    </dgm:pt>
    <dgm:pt modelId="{0CB6BD1F-C852-D44B-AD11-465493E21BA8}" type="parTrans" cxnId="{8FF36F4F-629B-C542-A9F1-778B682E8D3B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2F79EA15-1963-5D4F-9523-924B473C48C2}" type="sibTrans" cxnId="{8FF36F4F-629B-C542-A9F1-778B682E8D3B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CA8943B8-2A84-B84F-8598-AB10C9540E9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/>
            <a:t>Mettre en place un système d’alerte automatique</a:t>
          </a:r>
          <a:endParaRPr lang="en-CA" b="0" i="0">
            <a:latin typeface="Gill Sans MT" panose="020B0502020104020203" pitchFamily="34" charset="77"/>
          </a:endParaRPr>
        </a:p>
      </dgm:t>
    </dgm:pt>
    <dgm:pt modelId="{FC521EDD-740C-DD43-8F14-920D0EF4608F}" type="parTrans" cxnId="{5605BEFD-6948-B342-BF58-EB79B52DB8F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3E8C22AC-9504-BA4A-8714-0DB14A6DA83A}" type="sibTrans" cxnId="{5605BEFD-6948-B342-BF58-EB79B52DB8F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A719A917-B725-B74C-B64E-7F25A26BDD8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/>
            <a:t>Prioriser les consultants internes</a:t>
          </a:r>
          <a:endParaRPr lang="en-CA" b="0" i="0">
            <a:latin typeface="Gill Sans MT" panose="020B0502020104020203" pitchFamily="34" charset="77"/>
          </a:endParaRPr>
        </a:p>
      </dgm:t>
    </dgm:pt>
    <dgm:pt modelId="{8ADC994C-2363-7D47-B575-8A7F888F673E}" type="parTrans" cxnId="{9C4BCE49-2E7E-A644-A17E-4E07BE7EA0FB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5B17CA65-BB60-BA4E-8A98-1457503FAEDB}" type="sibTrans" cxnId="{9C4BCE49-2E7E-A644-A17E-4E07BE7EA0FB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F7236AB-1C27-4C36-955E-CC6E94EA1C2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 spcFirstLastPara="0" vert="horz" wrap="square" lIns="133350" tIns="133350" rIns="133350" bIns="133350" numCol="1" spcCol="1270" anchor="t" anchorCtr="0"/>
        <a:lstStyle/>
        <a:p>
          <a:pPr>
            <a:buFont typeface="Arial" panose="020B0604020202020204" pitchFamily="34" charset="0"/>
            <a:buChar char="•"/>
          </a:pPr>
          <a:r>
            <a:rPr lang="fr-CA"/>
            <a:t>Sert à identifier rapidement les ressources sous-utilisées.</a:t>
          </a:r>
          <a:endParaRPr lang="en-CA" b="0" i="0">
            <a:latin typeface="Gill Sans MT" panose="020B0502020104020203" pitchFamily="34" charset="77"/>
          </a:endParaRPr>
        </a:p>
      </dgm:t>
    </dgm:pt>
    <dgm:pt modelId="{7D09993A-B2A5-4CB4-BC28-2F3AE6B011B0}" type="parTrans" cxnId="{59E405AC-CCDA-4F07-949B-50762A8211BE}">
      <dgm:prSet/>
      <dgm:spPr/>
      <dgm:t>
        <a:bodyPr/>
        <a:lstStyle/>
        <a:p>
          <a:endParaRPr lang="fr-CA"/>
        </a:p>
      </dgm:t>
    </dgm:pt>
    <dgm:pt modelId="{AD56EFA2-B312-4321-B7CB-DACB1E74272A}" type="sibTrans" cxnId="{59E405AC-CCDA-4F07-949B-50762A8211BE}">
      <dgm:prSet/>
      <dgm:spPr/>
      <dgm:t>
        <a:bodyPr/>
        <a:lstStyle/>
        <a:p>
          <a:endParaRPr lang="fr-CA"/>
        </a:p>
      </dgm:t>
    </dgm:pt>
    <dgm:pt modelId="{8A828BF7-538C-44EF-A5E6-B294F3AD2A7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/>
            <a:t>(ex : &gt; 2 semaines sans affectation = alerte), en lien avec les RH pour réaffectation rapide.</a:t>
          </a:r>
          <a:endParaRPr lang="en-CA" b="0" i="0">
            <a:latin typeface="Gill Sans MT" panose="020B0502020104020203" pitchFamily="34" charset="77"/>
          </a:endParaRPr>
        </a:p>
      </dgm:t>
    </dgm:pt>
    <dgm:pt modelId="{6415B4B5-76D4-4A47-8114-C2CD8E05E4B6}" type="parTrans" cxnId="{9392B3F3-BCAD-44CD-A8A3-DA57EE33B78A}">
      <dgm:prSet/>
      <dgm:spPr/>
      <dgm:t>
        <a:bodyPr/>
        <a:lstStyle/>
        <a:p>
          <a:endParaRPr lang="fr-CA"/>
        </a:p>
      </dgm:t>
    </dgm:pt>
    <dgm:pt modelId="{89494B08-4EDC-4FAC-A107-BA871D05F22D}" type="sibTrans" cxnId="{9392B3F3-BCAD-44CD-A8A3-DA57EE33B78A}">
      <dgm:prSet/>
      <dgm:spPr/>
      <dgm:t>
        <a:bodyPr/>
        <a:lstStyle/>
        <a:p>
          <a:endParaRPr lang="fr-CA"/>
        </a:p>
      </dgm:t>
    </dgm:pt>
    <dgm:pt modelId="{BE266605-1687-4DD4-A6E2-3DAECD69B56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/>
            <a:t>Sur les projets à faible marge ou à risque, pour éviter la dégradation des coûts.</a:t>
          </a:r>
          <a:endParaRPr lang="en-CA" b="0" i="0">
            <a:latin typeface="Gill Sans MT" panose="020B0502020104020203" pitchFamily="34" charset="77"/>
          </a:endParaRPr>
        </a:p>
      </dgm:t>
    </dgm:pt>
    <dgm:pt modelId="{87A2A17E-90A1-44EF-981C-C7F128E4D0A2}" type="parTrans" cxnId="{B2398D14-4C89-4207-99B3-23CB7F20A98E}">
      <dgm:prSet/>
      <dgm:spPr/>
      <dgm:t>
        <a:bodyPr/>
        <a:lstStyle/>
        <a:p>
          <a:endParaRPr lang="fr-CA"/>
        </a:p>
      </dgm:t>
    </dgm:pt>
    <dgm:pt modelId="{FA77BF01-C5E2-48C6-95B5-227B77DEF13E}" type="sibTrans" cxnId="{B2398D14-4C89-4207-99B3-23CB7F20A98E}">
      <dgm:prSet/>
      <dgm:spPr/>
      <dgm:t>
        <a:bodyPr/>
        <a:lstStyle/>
        <a:p>
          <a:endParaRPr lang="fr-CA"/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2F106427-DEE9-0C4E-9CF5-5E4E893145DB}" type="pres">
      <dgm:prSet presAssocID="{8D017D78-73DD-6049-8D28-1FBAEF477557}" presName="node" presStyleLbl="node1" presStyleIdx="0" presStyleCnt="3">
        <dgm:presLayoutVars>
          <dgm:bulletEnabled val="1"/>
        </dgm:presLayoutVars>
      </dgm:prSet>
      <dgm:spPr>
        <a:xfrm>
          <a:off x="1500276" y="2089"/>
          <a:ext cx="3708547" cy="2225128"/>
        </a:xfrm>
        <a:prstGeom prst="rect">
          <a:avLst/>
        </a:prstGeom>
      </dgm:spPr>
    </dgm:pt>
    <dgm:pt modelId="{6E7D3CFE-200A-BA4A-84CD-7EE53395A8A6}" type="pres">
      <dgm:prSet presAssocID="{B3886F5D-6808-4344-B5E7-AA29FB71ACED}" presName="sibTrans" presStyleCnt="0"/>
      <dgm:spPr/>
    </dgm:pt>
    <dgm:pt modelId="{DC8E8403-48FD-D840-912F-8A353DDCD1CA}" type="pres">
      <dgm:prSet presAssocID="{F31FFD25-31C3-5541-9A12-1213ABC3A620}" presName="node" presStyleLbl="node1" presStyleIdx="1" presStyleCnt="3">
        <dgm:presLayoutVars>
          <dgm:bulletEnabled val="1"/>
        </dgm:presLayoutVars>
      </dgm:prSet>
      <dgm:spPr/>
    </dgm:pt>
    <dgm:pt modelId="{B5F5ACC9-F58E-4345-AD79-8D22EFE8BEE1}" type="pres">
      <dgm:prSet presAssocID="{BBC70D6C-B1D8-B240-9E06-7D6B9C63AB69}" presName="sibTrans" presStyleCnt="0"/>
      <dgm:spPr/>
    </dgm:pt>
    <dgm:pt modelId="{CF3C9E79-674B-E746-93F8-5C15536605F3}" type="pres">
      <dgm:prSet presAssocID="{84C685C3-FD0B-9440-862C-9A08F3D7A1A8}" presName="node" presStyleLbl="node1" presStyleIdx="2" presStyleCnt="3">
        <dgm:presLayoutVars>
          <dgm:bulletEnabled val="1"/>
        </dgm:presLayoutVars>
      </dgm:prSet>
      <dgm:spPr/>
    </dgm:pt>
  </dgm:ptLst>
  <dgm:cxnLst>
    <dgm:cxn modelId="{5E6A8600-3C6C-2E49-86E7-3872AC5A4E78}" type="presOf" srcId="{8D017D78-73DD-6049-8D28-1FBAEF477557}" destId="{2F106427-DEE9-0C4E-9CF5-5E4E893145DB}" srcOrd="0" destOrd="0" presId="urn:microsoft.com/office/officeart/2005/8/layout/default"/>
    <dgm:cxn modelId="{B2398D14-4C89-4207-99B3-23CB7F20A98E}" srcId="{84C685C3-FD0B-9440-862C-9A08F3D7A1A8}" destId="{BE266605-1687-4DD4-A6E2-3DAECD69B568}" srcOrd="1" destOrd="0" parTransId="{87A2A17E-90A1-44EF-981C-C7F128E4D0A2}" sibTransId="{FA77BF01-C5E2-48C6-95B5-227B77DEF13E}"/>
    <dgm:cxn modelId="{08CA093B-D754-4D96-B5D9-69FC2E7020BE}" type="presOf" srcId="{3F9D5D3D-F8F6-2248-A14A-B8654376F1E7}" destId="{2F106427-DEE9-0C4E-9CF5-5E4E893145DB}" srcOrd="0" destOrd="1" presId="urn:microsoft.com/office/officeart/2005/8/layout/default"/>
    <dgm:cxn modelId="{6488A13F-B2C8-4443-8EE5-4E759795339C}" srcId="{047022E5-39AA-B14F-9D28-81C690B4BBEA}" destId="{84C685C3-FD0B-9440-862C-9A08F3D7A1A8}" srcOrd="2" destOrd="0" parTransId="{1D95B566-4CFC-254F-AEA7-509000D9921F}" sibTransId="{C3E8AAAC-7862-5247-95E6-F4B8DA7F9E4C}"/>
    <dgm:cxn modelId="{5A36ED61-C6E2-435F-B18B-946376FB1A3B}" type="presOf" srcId="{BE266605-1687-4DD4-A6E2-3DAECD69B568}" destId="{CF3C9E79-674B-E746-93F8-5C15536605F3}" srcOrd="0" destOrd="2" presId="urn:microsoft.com/office/officeart/2005/8/layout/default"/>
    <dgm:cxn modelId="{9C4BCE49-2E7E-A644-A17E-4E07BE7EA0FB}" srcId="{84C685C3-FD0B-9440-862C-9A08F3D7A1A8}" destId="{A719A917-B725-B74C-B64E-7F25A26BDD82}" srcOrd="0" destOrd="0" parTransId="{8ADC994C-2363-7D47-B575-8A7F888F673E}" sibTransId="{5B17CA65-BB60-BA4E-8A98-1457503FAEDB}"/>
    <dgm:cxn modelId="{70E14E6D-8643-6642-995D-A1C52FD85287}" srcId="{047022E5-39AA-B14F-9D28-81C690B4BBEA}" destId="{F31FFD25-31C3-5541-9A12-1213ABC3A620}" srcOrd="1" destOrd="0" parTransId="{C3A9C8AB-D5FB-284A-80FD-312E0EC024CE}" sibTransId="{BBC70D6C-B1D8-B240-9E06-7D6B9C63AB69}"/>
    <dgm:cxn modelId="{8FF36F4F-629B-C542-A9F1-778B682E8D3B}" srcId="{8D017D78-73DD-6049-8D28-1FBAEF477557}" destId="{3F9D5D3D-F8F6-2248-A14A-B8654376F1E7}" srcOrd="0" destOrd="0" parTransId="{0CB6BD1F-C852-D44B-AD11-465493E21BA8}" sibTransId="{2F79EA15-1963-5D4F-9523-924B473C48C2}"/>
    <dgm:cxn modelId="{FFFFD96F-9AFE-C84C-80F5-4365EA6B8D11}" type="presOf" srcId="{A719A917-B725-B74C-B64E-7F25A26BDD82}" destId="{CF3C9E79-674B-E746-93F8-5C15536605F3}" srcOrd="0" destOrd="1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7FD2A196-4D38-1540-9867-3BA936DEA8B7}" type="presOf" srcId="{F31FFD25-31C3-5541-9A12-1213ABC3A620}" destId="{DC8E8403-48FD-D840-912F-8A353DDCD1CA}" srcOrd="0" destOrd="0" presId="urn:microsoft.com/office/officeart/2005/8/layout/default"/>
    <dgm:cxn modelId="{59E405AC-CCDA-4F07-949B-50762A8211BE}" srcId="{8D017D78-73DD-6049-8D28-1FBAEF477557}" destId="{FF7236AB-1C27-4C36-955E-CC6E94EA1C20}" srcOrd="1" destOrd="0" parTransId="{7D09993A-B2A5-4CB4-BC28-2F3AE6B011B0}" sibTransId="{AD56EFA2-B312-4321-B7CB-DACB1E74272A}"/>
    <dgm:cxn modelId="{26F91FBB-010C-4F0F-B323-4AF3ED4869B0}" type="presOf" srcId="{CA8943B8-2A84-B84F-8598-AB10C9540E9E}" destId="{DC8E8403-48FD-D840-912F-8A353DDCD1CA}" srcOrd="0" destOrd="1" presId="urn:microsoft.com/office/officeart/2005/8/layout/default"/>
    <dgm:cxn modelId="{98D17DCA-E41F-DD44-AE8E-94FFA43495A6}" type="presOf" srcId="{84C685C3-FD0B-9440-862C-9A08F3D7A1A8}" destId="{CF3C9E79-674B-E746-93F8-5C15536605F3}" srcOrd="0" destOrd="0" presId="urn:microsoft.com/office/officeart/2005/8/layout/default"/>
    <dgm:cxn modelId="{05D392D7-289E-3047-9C44-DC2460DB0DF1}" srcId="{047022E5-39AA-B14F-9D28-81C690B4BBEA}" destId="{8D017D78-73DD-6049-8D28-1FBAEF477557}" srcOrd="0" destOrd="0" parTransId="{03ECF80C-A2A8-964D-9BFA-5628820BBAD4}" sibTransId="{B3886F5D-6808-4344-B5E7-AA29FB71ACED}"/>
    <dgm:cxn modelId="{637FBDE5-5A79-47FA-82FF-8535B246F678}" type="presOf" srcId="{8A828BF7-538C-44EF-A5E6-B294F3AD2A73}" destId="{DC8E8403-48FD-D840-912F-8A353DDCD1CA}" srcOrd="0" destOrd="2" presId="urn:microsoft.com/office/officeart/2005/8/layout/default"/>
    <dgm:cxn modelId="{9392B3F3-BCAD-44CD-A8A3-DA57EE33B78A}" srcId="{F31FFD25-31C3-5541-9A12-1213ABC3A620}" destId="{8A828BF7-538C-44EF-A5E6-B294F3AD2A73}" srcOrd="1" destOrd="0" parTransId="{6415B4B5-76D4-4A47-8114-C2CD8E05E4B6}" sibTransId="{89494B08-4EDC-4FAC-A107-BA871D05F22D}"/>
    <dgm:cxn modelId="{031E89F5-013E-4484-82E1-17000E9F9E0C}" type="presOf" srcId="{FF7236AB-1C27-4C36-955E-CC6E94EA1C20}" destId="{2F106427-DEE9-0C4E-9CF5-5E4E893145DB}" srcOrd="0" destOrd="2" presId="urn:microsoft.com/office/officeart/2005/8/layout/default"/>
    <dgm:cxn modelId="{5605BEFD-6948-B342-BF58-EB79B52DB8F6}" srcId="{F31FFD25-31C3-5541-9A12-1213ABC3A620}" destId="{CA8943B8-2A84-B84F-8598-AB10C9540E9E}" srcOrd="0" destOrd="0" parTransId="{FC521EDD-740C-DD43-8F14-920D0EF4608F}" sibTransId="{3E8C22AC-9504-BA4A-8714-0DB14A6DA83A}"/>
    <dgm:cxn modelId="{BEC824D4-14A8-614B-A8A5-E5307B1E2CEB}" type="presParOf" srcId="{C0E12166-2BE4-3049-A140-F40D4E21BB77}" destId="{2F106427-DEE9-0C4E-9CF5-5E4E893145DB}" srcOrd="0" destOrd="0" presId="urn:microsoft.com/office/officeart/2005/8/layout/default"/>
    <dgm:cxn modelId="{4457FA4D-9631-F548-BE3B-8378C5241079}" type="presParOf" srcId="{C0E12166-2BE4-3049-A140-F40D4E21BB77}" destId="{6E7D3CFE-200A-BA4A-84CD-7EE53395A8A6}" srcOrd="1" destOrd="0" presId="urn:microsoft.com/office/officeart/2005/8/layout/default"/>
    <dgm:cxn modelId="{593C3D84-CA84-FE41-AABE-DDDC16C19465}" type="presParOf" srcId="{C0E12166-2BE4-3049-A140-F40D4E21BB77}" destId="{DC8E8403-48FD-D840-912F-8A353DDCD1CA}" srcOrd="2" destOrd="0" presId="urn:microsoft.com/office/officeart/2005/8/layout/default"/>
    <dgm:cxn modelId="{3DCD2780-A542-D547-BF29-E8A61EDE20E1}" type="presParOf" srcId="{C0E12166-2BE4-3049-A140-F40D4E21BB77}" destId="{B5F5ACC9-F58E-4345-AD79-8D22EFE8BEE1}" srcOrd="3" destOrd="0" presId="urn:microsoft.com/office/officeart/2005/8/layout/default"/>
    <dgm:cxn modelId="{92A54104-72BA-AA42-A0CE-74CF9A2BDDAF}" type="presParOf" srcId="{C0E12166-2BE4-3049-A140-F40D4E21BB77}" destId="{CF3C9E79-674B-E746-93F8-5C15536605F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631BF97-E94F-AC49-BB37-C195D8503818}" type="doc">
      <dgm:prSet loTypeId="urn:microsoft.com/office/officeart/2005/8/layout/lProcess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BAACAE7-9350-5940-B0A2-B01BDDB0E8BF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b="1" err="1">
              <a:solidFill>
                <a:schemeClr val="bg1"/>
              </a:solidFill>
              <a:latin typeface="Gill Sans MT" panose="020B0502020104020203" pitchFamily="34" charset="77"/>
            </a:rPr>
            <a:t>Planfication</a:t>
          </a:r>
          <a:r>
            <a:rPr lang="fr-CA" b="1">
              <a:solidFill>
                <a:schemeClr val="bg1"/>
              </a:solidFill>
              <a:latin typeface="Gill Sans MT" panose="020B0502020104020203" pitchFamily="34" charset="77"/>
            </a:rPr>
            <a:t> avancée</a:t>
          </a:r>
          <a:endParaRPr lang="en-US" b="1">
            <a:solidFill>
              <a:schemeClr val="bg1"/>
            </a:solidFill>
            <a:latin typeface="Gill Sans MT" panose="020B0502020104020203" pitchFamily="34" charset="77"/>
          </a:endParaRPr>
        </a:p>
      </dgm:t>
    </dgm:pt>
    <dgm:pt modelId="{273FB78E-9A56-AC44-91E6-1113F97F1070}" type="parTrans" cxnId="{A379ED2D-5F56-074A-90E8-6A7F0D45766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300B3308-465C-E84A-9C6E-F0E2C584B788}" type="sibTrans" cxnId="{A379ED2D-5F56-074A-90E8-6A7F0D45766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468E0D5B-EB75-AB45-922B-412C7BF2435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CA" sz="1800"/>
            <a:t>Utiliser des techniques de machine </a:t>
          </a:r>
          <a:r>
            <a:rPr lang="fr-CA" sz="1800" err="1"/>
            <a:t>learning</a:t>
          </a:r>
          <a:r>
            <a:rPr lang="fr-CA" sz="1800"/>
            <a:t> avancée. En occurrence pour notre cas nous avons utilisé un </a:t>
          </a:r>
          <a:r>
            <a:rPr lang="fr-CA" sz="1800" err="1"/>
            <a:t>Random</a:t>
          </a:r>
          <a:r>
            <a:rPr lang="fr-CA" sz="1800"/>
            <a:t> Forest qui nous a permis de p</a:t>
          </a:r>
          <a:r>
            <a:rPr lang="fr-CA" sz="1800" b="0"/>
            <a:t>révoir avec une </a:t>
          </a:r>
          <a:r>
            <a:rPr lang="fr-CA" sz="1800" b="1"/>
            <a:t>erreur moyenne de ~9 heures </a:t>
          </a:r>
          <a:r>
            <a:rPr lang="fr-CA" sz="1800" b="0"/>
            <a:t>(</a:t>
          </a:r>
          <a:r>
            <a:rPr lang="fr-CA" sz="1800" b="1"/>
            <a:t>~la moitié de 21,16, l’écart moyen actuel. </a:t>
          </a:r>
          <a:r>
            <a:rPr lang="fr-CA" sz="1800" b="0"/>
            <a:t>). </a:t>
          </a:r>
          <a:endParaRPr lang="en-US" sz="1800" b="0">
            <a:latin typeface="Gill Sans MT" panose="020B0502020104020203" pitchFamily="34" charset="77"/>
          </a:endParaRPr>
        </a:p>
      </dgm:t>
    </dgm:pt>
    <dgm:pt modelId="{A691765E-9258-B443-91F3-5D96379ECAFC}" type="parTrans" cxnId="{16A7CE77-D091-F745-AE93-FE76DFA3E3B8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65F1E7F2-58B2-A548-8F96-DCCD6B3A801C}" type="sibTrans" cxnId="{16A7CE77-D091-F745-AE93-FE76DFA3E3B8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4B58B590-D3D4-43CF-958F-EDEBB4086CF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sz="1800" b="1" i="0" err="1">
              <a:solidFill>
                <a:schemeClr val="bg1"/>
              </a:solidFill>
              <a:latin typeface="Gill Sans MT" panose="020B0502020104020203" pitchFamily="34" charset="77"/>
            </a:rPr>
            <a:t>Prévision</a:t>
          </a: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 </a:t>
          </a:r>
          <a:r>
            <a:rPr lang="en-CA" sz="1800" b="1" i="0" err="1">
              <a:solidFill>
                <a:schemeClr val="bg1"/>
              </a:solidFill>
              <a:latin typeface="Gill Sans MT" panose="020B0502020104020203" pitchFamily="34" charset="77"/>
            </a:rPr>
            <a:t>basée</a:t>
          </a: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 sur le </a:t>
          </a:r>
          <a:r>
            <a:rPr lang="en-CA" sz="1800" b="1" i="0" err="1">
              <a:solidFill>
                <a:schemeClr val="bg1"/>
              </a:solidFill>
              <a:latin typeface="Gill Sans MT" panose="020B0502020104020203" pitchFamily="34" charset="77"/>
            </a:rPr>
            <a:t>comportement</a:t>
          </a:r>
          <a:r>
            <a:rPr lang="en-CA" sz="1800" b="1" i="0">
              <a:solidFill>
                <a:schemeClr val="bg1"/>
              </a:solidFill>
              <a:latin typeface="Gill Sans MT" panose="020B0502020104020203" pitchFamily="34" charset="77"/>
            </a:rPr>
            <a:t> passé</a:t>
          </a:r>
        </a:p>
      </dgm:t>
    </dgm:pt>
    <dgm:pt modelId="{217F0902-A8C0-4352-A899-A3844D4B4DB4}" type="sibTrans" cxnId="{F22D8CA0-6909-4E72-9FD9-BA52C8776CD4}">
      <dgm:prSet/>
      <dgm:spPr/>
      <dgm:t>
        <a:bodyPr/>
        <a:lstStyle/>
        <a:p>
          <a:endParaRPr lang="fr-CA"/>
        </a:p>
      </dgm:t>
    </dgm:pt>
    <dgm:pt modelId="{614C33FE-0246-4518-86B6-0668FD03282B}" type="parTrans" cxnId="{F22D8CA0-6909-4E72-9FD9-BA52C8776CD4}">
      <dgm:prSet/>
      <dgm:spPr/>
      <dgm:t>
        <a:bodyPr/>
        <a:lstStyle/>
        <a:p>
          <a:endParaRPr lang="fr-CA"/>
        </a:p>
      </dgm:t>
    </dgm:pt>
    <dgm:pt modelId="{69C8B004-1AC1-4796-A5CA-8D865F66893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fr-CA" sz="1400" b="0"/>
            <a:t>Prévision basée sur le </a:t>
          </a:r>
          <a:r>
            <a:rPr lang="fr-CA" sz="1400" b="1"/>
            <a:t>comportement passé </a:t>
          </a:r>
          <a:r>
            <a:rPr lang="fr-CA" sz="1400" b="0"/>
            <a:t>(simple et rapide)</a:t>
          </a:r>
          <a:endParaRPr lang="en-CA" sz="1400" b="0" i="0">
            <a:latin typeface="Gill Sans MT" panose="020B0502020104020203" pitchFamily="34" charset="77"/>
          </a:endParaRPr>
        </a:p>
      </dgm:t>
    </dgm:pt>
    <dgm:pt modelId="{4F312AEE-F3D2-490A-9EEE-71D3F8689CE1}" type="parTrans" cxnId="{EA01FC91-1B85-4B6C-A00E-F9B38AF95F5D}">
      <dgm:prSet/>
      <dgm:spPr/>
      <dgm:t>
        <a:bodyPr/>
        <a:lstStyle/>
        <a:p>
          <a:endParaRPr lang="fr-CA"/>
        </a:p>
      </dgm:t>
    </dgm:pt>
    <dgm:pt modelId="{9F269046-483C-4FBB-A9ED-FB036FAF517B}" type="sibTrans" cxnId="{EA01FC91-1B85-4B6C-A00E-F9B38AF95F5D}">
      <dgm:prSet/>
      <dgm:spPr/>
      <dgm:t>
        <a:bodyPr/>
        <a:lstStyle/>
        <a:p>
          <a:endParaRPr lang="fr-CA"/>
        </a:p>
      </dgm:t>
    </dgm:pt>
    <dgm:pt modelId="{05AFA917-0A5C-4033-955B-F10986857031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A" sz="1400"/>
            <a:t>Reproduire les heures </a:t>
          </a:r>
          <a:r>
            <a:rPr lang="fr-CA" sz="1400" b="1"/>
            <a:t>réelles</a:t>
          </a:r>
          <a:r>
            <a:rPr lang="fr-CA" sz="1400"/>
            <a:t> de l’année</a:t>
          </a:r>
          <a:endParaRPr lang="en-CA" sz="1400" b="0" i="0">
            <a:latin typeface="Gill Sans MT" panose="020B0502020104020203" pitchFamily="34" charset="77"/>
          </a:endParaRPr>
        </a:p>
      </dgm:t>
    </dgm:pt>
    <dgm:pt modelId="{8A45066A-7EB5-433B-B4FF-6A72DF1714CD}" type="parTrans" cxnId="{229CCD29-1F1F-413C-BE3E-D35C7FE8B38B}">
      <dgm:prSet/>
      <dgm:spPr/>
      <dgm:t>
        <a:bodyPr/>
        <a:lstStyle/>
        <a:p>
          <a:endParaRPr lang="fr-CA"/>
        </a:p>
      </dgm:t>
    </dgm:pt>
    <dgm:pt modelId="{CAEE1256-7860-4344-82F1-0B5699114502}" type="sibTrans" cxnId="{229CCD29-1F1F-413C-BE3E-D35C7FE8B38B}">
      <dgm:prSet/>
      <dgm:spPr/>
      <dgm:t>
        <a:bodyPr/>
        <a:lstStyle/>
        <a:p>
          <a:endParaRPr lang="fr-CA"/>
        </a:p>
      </dgm:t>
    </dgm:pt>
    <dgm:pt modelId="{BBF6B2FE-DC82-4C26-8078-4D7C25D0E54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CA" sz="1400"/>
            <a:t>Précédente pour </a:t>
          </a:r>
          <a:r>
            <a:rPr lang="fr-CA" sz="1400" b="1"/>
            <a:t>chaque consultant </a:t>
          </a:r>
          <a:r>
            <a:rPr lang="fr-CA" sz="1400"/>
            <a:t>(par semaine).</a:t>
          </a:r>
          <a:endParaRPr lang="en-CA" sz="1400" b="0" i="0">
            <a:latin typeface="Gill Sans MT" panose="020B0502020104020203" pitchFamily="34" charset="77"/>
          </a:endParaRPr>
        </a:p>
      </dgm:t>
    </dgm:pt>
    <dgm:pt modelId="{E3EBF40A-2966-4368-90CA-07CDF28F45AB}" type="parTrans" cxnId="{F02DD3D2-CC79-4DB0-9D9A-E010BF21E223}">
      <dgm:prSet/>
      <dgm:spPr/>
      <dgm:t>
        <a:bodyPr/>
        <a:lstStyle/>
        <a:p>
          <a:endParaRPr lang="fr-CA"/>
        </a:p>
      </dgm:t>
    </dgm:pt>
    <dgm:pt modelId="{80CB2F5B-64B0-4942-9FEB-EB91912749DE}" type="sibTrans" cxnId="{F02DD3D2-CC79-4DB0-9D9A-E010BF21E223}">
      <dgm:prSet/>
      <dgm:spPr/>
      <dgm:t>
        <a:bodyPr/>
        <a:lstStyle/>
        <a:p>
          <a:endParaRPr lang="fr-CA"/>
        </a:p>
      </dgm:t>
    </dgm:pt>
    <dgm:pt modelId="{5CB506EF-6BA6-0F43-AD38-E1AEF0B2AEC8}" type="pres">
      <dgm:prSet presAssocID="{A631BF97-E94F-AC49-BB37-C195D8503818}" presName="theList" presStyleCnt="0">
        <dgm:presLayoutVars>
          <dgm:dir/>
          <dgm:animLvl val="lvl"/>
          <dgm:resizeHandles val="exact"/>
        </dgm:presLayoutVars>
      </dgm:prSet>
      <dgm:spPr/>
    </dgm:pt>
    <dgm:pt modelId="{D4863958-92F2-284E-B928-86AD17C77B91}" type="pres">
      <dgm:prSet presAssocID="{CBAACAE7-9350-5940-B0A2-B01BDDB0E8BF}" presName="compNode" presStyleCnt="0"/>
      <dgm:spPr/>
    </dgm:pt>
    <dgm:pt modelId="{CD770A46-46F8-D441-AE0E-F744D509565D}" type="pres">
      <dgm:prSet presAssocID="{CBAACAE7-9350-5940-B0A2-B01BDDB0E8BF}" presName="aNode" presStyleLbl="bgShp" presStyleIdx="0" presStyleCnt="2"/>
      <dgm:spPr/>
    </dgm:pt>
    <dgm:pt modelId="{C70115CC-4CF8-B74D-9219-D9D9F5F2D427}" type="pres">
      <dgm:prSet presAssocID="{CBAACAE7-9350-5940-B0A2-B01BDDB0E8BF}" presName="textNode" presStyleLbl="bgShp" presStyleIdx="0" presStyleCnt="2"/>
      <dgm:spPr/>
    </dgm:pt>
    <dgm:pt modelId="{947C497F-B3E4-704F-9761-07FDAFF747C5}" type="pres">
      <dgm:prSet presAssocID="{CBAACAE7-9350-5940-B0A2-B01BDDB0E8BF}" presName="compChildNode" presStyleCnt="0"/>
      <dgm:spPr/>
    </dgm:pt>
    <dgm:pt modelId="{18B508F9-8272-B849-ACBE-BB787453BD7A}" type="pres">
      <dgm:prSet presAssocID="{CBAACAE7-9350-5940-B0A2-B01BDDB0E8BF}" presName="theInnerList" presStyleCnt="0"/>
      <dgm:spPr/>
    </dgm:pt>
    <dgm:pt modelId="{F1D0C6EC-0757-B045-84F5-DE3E2C47197A}" type="pres">
      <dgm:prSet presAssocID="{468E0D5B-EB75-AB45-922B-412C7BF2435C}" presName="childNode" presStyleLbl="node1" presStyleIdx="0" presStyleCnt="4" custScaleX="109154" custScaleY="100550" custLinFactNeighborX="1302" custLinFactNeighborY="-3403">
        <dgm:presLayoutVars>
          <dgm:bulletEnabled val="1"/>
        </dgm:presLayoutVars>
      </dgm:prSet>
      <dgm:spPr/>
    </dgm:pt>
    <dgm:pt modelId="{7F27469A-0753-E142-ABC4-95803291B967}" type="pres">
      <dgm:prSet presAssocID="{CBAACAE7-9350-5940-B0A2-B01BDDB0E8BF}" presName="aSpace" presStyleCnt="0"/>
      <dgm:spPr/>
    </dgm:pt>
    <dgm:pt modelId="{654A955F-F5E9-4272-A25C-25780C9310EF}" type="pres">
      <dgm:prSet presAssocID="{4B58B590-D3D4-43CF-958F-EDEBB4086CF5}" presName="compNode" presStyleCnt="0"/>
      <dgm:spPr/>
    </dgm:pt>
    <dgm:pt modelId="{74E863D8-583E-4425-925B-1A9692C18286}" type="pres">
      <dgm:prSet presAssocID="{4B58B590-D3D4-43CF-958F-EDEBB4086CF5}" presName="aNode" presStyleLbl="bgShp" presStyleIdx="1" presStyleCnt="2"/>
      <dgm:spPr/>
    </dgm:pt>
    <dgm:pt modelId="{8E67DFD4-0762-41F2-AD44-638C8DD3CD6B}" type="pres">
      <dgm:prSet presAssocID="{4B58B590-D3D4-43CF-958F-EDEBB4086CF5}" presName="textNode" presStyleLbl="bgShp" presStyleIdx="1" presStyleCnt="2"/>
      <dgm:spPr/>
    </dgm:pt>
    <dgm:pt modelId="{4271C1DD-557D-45C4-AD45-8F37BE94A6E5}" type="pres">
      <dgm:prSet presAssocID="{4B58B590-D3D4-43CF-958F-EDEBB4086CF5}" presName="compChildNode" presStyleCnt="0"/>
      <dgm:spPr/>
    </dgm:pt>
    <dgm:pt modelId="{71BD3CD0-FBD2-468E-A735-D3FDC3B16114}" type="pres">
      <dgm:prSet presAssocID="{4B58B590-D3D4-43CF-958F-EDEBB4086CF5}" presName="theInnerList" presStyleCnt="0"/>
      <dgm:spPr/>
    </dgm:pt>
    <dgm:pt modelId="{B40F4B9D-3338-4B06-8059-99968F0DD167}" type="pres">
      <dgm:prSet presAssocID="{69C8B004-1AC1-4796-A5CA-8D865F668939}" presName="childNode" presStyleLbl="node1" presStyleIdx="1" presStyleCnt="4">
        <dgm:presLayoutVars>
          <dgm:bulletEnabled val="1"/>
        </dgm:presLayoutVars>
      </dgm:prSet>
      <dgm:spPr/>
    </dgm:pt>
    <dgm:pt modelId="{61266780-167D-4AB2-82EE-F2EE844EE6D1}" type="pres">
      <dgm:prSet presAssocID="{69C8B004-1AC1-4796-A5CA-8D865F668939}" presName="aSpace2" presStyleCnt="0"/>
      <dgm:spPr/>
    </dgm:pt>
    <dgm:pt modelId="{37421854-B65E-41E3-B2C0-FC7EEF156ECE}" type="pres">
      <dgm:prSet presAssocID="{05AFA917-0A5C-4033-955B-F10986857031}" presName="childNode" presStyleLbl="node1" presStyleIdx="2" presStyleCnt="4">
        <dgm:presLayoutVars>
          <dgm:bulletEnabled val="1"/>
        </dgm:presLayoutVars>
      </dgm:prSet>
      <dgm:spPr/>
    </dgm:pt>
    <dgm:pt modelId="{FAB063C3-D8AF-4890-9ECB-3BAD26796676}" type="pres">
      <dgm:prSet presAssocID="{05AFA917-0A5C-4033-955B-F10986857031}" presName="aSpace2" presStyleCnt="0"/>
      <dgm:spPr/>
    </dgm:pt>
    <dgm:pt modelId="{515EE496-E2BD-4F38-8021-5B27B1F14C62}" type="pres">
      <dgm:prSet presAssocID="{BBF6B2FE-DC82-4C26-8078-4D7C25D0E542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229CCD29-1F1F-413C-BE3E-D35C7FE8B38B}" srcId="{4B58B590-D3D4-43CF-958F-EDEBB4086CF5}" destId="{05AFA917-0A5C-4033-955B-F10986857031}" srcOrd="1" destOrd="0" parTransId="{8A45066A-7EB5-433B-B4FF-6A72DF1714CD}" sibTransId="{CAEE1256-7860-4344-82F1-0B5699114502}"/>
    <dgm:cxn modelId="{A379ED2D-5F56-074A-90E8-6A7F0D45766C}" srcId="{A631BF97-E94F-AC49-BB37-C195D8503818}" destId="{CBAACAE7-9350-5940-B0A2-B01BDDB0E8BF}" srcOrd="0" destOrd="0" parTransId="{273FB78E-9A56-AC44-91E6-1113F97F1070}" sibTransId="{300B3308-465C-E84A-9C6E-F0E2C584B788}"/>
    <dgm:cxn modelId="{34D3D136-A4BD-2843-895A-92914A7528E5}" type="presOf" srcId="{CBAACAE7-9350-5940-B0A2-B01BDDB0E8BF}" destId="{C70115CC-4CF8-B74D-9219-D9D9F5F2D427}" srcOrd="1" destOrd="0" presId="urn:microsoft.com/office/officeart/2005/8/layout/lProcess2"/>
    <dgm:cxn modelId="{6708263B-96F1-46EB-85CF-1DAB3A6F8B6E}" type="presOf" srcId="{BBF6B2FE-DC82-4C26-8078-4D7C25D0E542}" destId="{515EE496-E2BD-4F38-8021-5B27B1F14C62}" srcOrd="0" destOrd="0" presId="urn:microsoft.com/office/officeart/2005/8/layout/lProcess2"/>
    <dgm:cxn modelId="{16A7CE77-D091-F745-AE93-FE76DFA3E3B8}" srcId="{CBAACAE7-9350-5940-B0A2-B01BDDB0E8BF}" destId="{468E0D5B-EB75-AB45-922B-412C7BF2435C}" srcOrd="0" destOrd="0" parTransId="{A691765E-9258-B443-91F3-5D96379ECAFC}" sibTransId="{65F1E7F2-58B2-A548-8F96-DCCD6B3A801C}"/>
    <dgm:cxn modelId="{EA01FC91-1B85-4B6C-A00E-F9B38AF95F5D}" srcId="{4B58B590-D3D4-43CF-958F-EDEBB4086CF5}" destId="{69C8B004-1AC1-4796-A5CA-8D865F668939}" srcOrd="0" destOrd="0" parTransId="{4F312AEE-F3D2-490A-9EEE-71D3F8689CE1}" sibTransId="{9F269046-483C-4FBB-A9ED-FB036FAF517B}"/>
    <dgm:cxn modelId="{8F150C9F-9548-4632-BDBA-2D2C413D17A9}" type="presOf" srcId="{69C8B004-1AC1-4796-A5CA-8D865F668939}" destId="{B40F4B9D-3338-4B06-8059-99968F0DD167}" srcOrd="0" destOrd="0" presId="urn:microsoft.com/office/officeart/2005/8/layout/lProcess2"/>
    <dgm:cxn modelId="{F22D8CA0-6909-4E72-9FD9-BA52C8776CD4}" srcId="{A631BF97-E94F-AC49-BB37-C195D8503818}" destId="{4B58B590-D3D4-43CF-958F-EDEBB4086CF5}" srcOrd="1" destOrd="0" parTransId="{614C33FE-0246-4518-86B6-0668FD03282B}" sibTransId="{217F0902-A8C0-4352-A899-A3844D4B4DB4}"/>
    <dgm:cxn modelId="{2AEE29A7-4E7D-4E8F-82F6-B3A3801DC112}" type="presOf" srcId="{05AFA917-0A5C-4033-955B-F10986857031}" destId="{37421854-B65E-41E3-B2C0-FC7EEF156ECE}" srcOrd="0" destOrd="0" presId="urn:microsoft.com/office/officeart/2005/8/layout/lProcess2"/>
    <dgm:cxn modelId="{D29C3EAA-42CD-1745-A881-81F5E7A62CEA}" type="presOf" srcId="{A631BF97-E94F-AC49-BB37-C195D8503818}" destId="{5CB506EF-6BA6-0F43-AD38-E1AEF0B2AEC8}" srcOrd="0" destOrd="0" presId="urn:microsoft.com/office/officeart/2005/8/layout/lProcess2"/>
    <dgm:cxn modelId="{F6975DAE-01AF-2341-96C4-48F595E90843}" type="presOf" srcId="{CBAACAE7-9350-5940-B0A2-B01BDDB0E8BF}" destId="{CD770A46-46F8-D441-AE0E-F744D509565D}" srcOrd="0" destOrd="0" presId="urn:microsoft.com/office/officeart/2005/8/layout/lProcess2"/>
    <dgm:cxn modelId="{F02DD3D2-CC79-4DB0-9D9A-E010BF21E223}" srcId="{4B58B590-D3D4-43CF-958F-EDEBB4086CF5}" destId="{BBF6B2FE-DC82-4C26-8078-4D7C25D0E542}" srcOrd="2" destOrd="0" parTransId="{E3EBF40A-2966-4368-90CA-07CDF28F45AB}" sibTransId="{80CB2F5B-64B0-4942-9FEB-EB91912749DE}"/>
    <dgm:cxn modelId="{280804DC-B908-468D-8FE8-4A28EF8547D6}" type="presOf" srcId="{4B58B590-D3D4-43CF-958F-EDEBB4086CF5}" destId="{8E67DFD4-0762-41F2-AD44-638C8DD3CD6B}" srcOrd="1" destOrd="0" presId="urn:microsoft.com/office/officeart/2005/8/layout/lProcess2"/>
    <dgm:cxn modelId="{F6042BE5-2BE0-4B90-BB79-AFD43F670DF7}" type="presOf" srcId="{4B58B590-D3D4-43CF-958F-EDEBB4086CF5}" destId="{74E863D8-583E-4425-925B-1A9692C18286}" srcOrd="0" destOrd="0" presId="urn:microsoft.com/office/officeart/2005/8/layout/lProcess2"/>
    <dgm:cxn modelId="{60B60BF0-33DD-FF47-B7DC-1402F1660085}" type="presOf" srcId="{468E0D5B-EB75-AB45-922B-412C7BF2435C}" destId="{F1D0C6EC-0757-B045-84F5-DE3E2C47197A}" srcOrd="0" destOrd="0" presId="urn:microsoft.com/office/officeart/2005/8/layout/lProcess2"/>
    <dgm:cxn modelId="{72C2D649-B2C8-974F-BB13-04EE6F0A67EE}" type="presParOf" srcId="{5CB506EF-6BA6-0F43-AD38-E1AEF0B2AEC8}" destId="{D4863958-92F2-284E-B928-86AD17C77B91}" srcOrd="0" destOrd="0" presId="urn:microsoft.com/office/officeart/2005/8/layout/lProcess2"/>
    <dgm:cxn modelId="{F0AB9E6F-0A36-2A41-AF77-728D2874FCFF}" type="presParOf" srcId="{D4863958-92F2-284E-B928-86AD17C77B91}" destId="{CD770A46-46F8-D441-AE0E-F744D509565D}" srcOrd="0" destOrd="0" presId="urn:microsoft.com/office/officeart/2005/8/layout/lProcess2"/>
    <dgm:cxn modelId="{B9581069-30FD-D84D-B683-7127E736C48B}" type="presParOf" srcId="{D4863958-92F2-284E-B928-86AD17C77B91}" destId="{C70115CC-4CF8-B74D-9219-D9D9F5F2D427}" srcOrd="1" destOrd="0" presId="urn:microsoft.com/office/officeart/2005/8/layout/lProcess2"/>
    <dgm:cxn modelId="{B3F89D26-BE26-1748-BE9B-1BEBBC28F95A}" type="presParOf" srcId="{D4863958-92F2-284E-B928-86AD17C77B91}" destId="{947C497F-B3E4-704F-9761-07FDAFF747C5}" srcOrd="2" destOrd="0" presId="urn:microsoft.com/office/officeart/2005/8/layout/lProcess2"/>
    <dgm:cxn modelId="{0959C6A1-11E7-6D4A-BD92-A6DB5E2C534E}" type="presParOf" srcId="{947C497F-B3E4-704F-9761-07FDAFF747C5}" destId="{18B508F9-8272-B849-ACBE-BB787453BD7A}" srcOrd="0" destOrd="0" presId="urn:microsoft.com/office/officeart/2005/8/layout/lProcess2"/>
    <dgm:cxn modelId="{0356BC05-E310-2C41-8128-0E3BD5AB6598}" type="presParOf" srcId="{18B508F9-8272-B849-ACBE-BB787453BD7A}" destId="{F1D0C6EC-0757-B045-84F5-DE3E2C47197A}" srcOrd="0" destOrd="0" presId="urn:microsoft.com/office/officeart/2005/8/layout/lProcess2"/>
    <dgm:cxn modelId="{9E149EA1-8CDD-0044-8858-6BD019E187B9}" type="presParOf" srcId="{5CB506EF-6BA6-0F43-AD38-E1AEF0B2AEC8}" destId="{7F27469A-0753-E142-ABC4-95803291B967}" srcOrd="1" destOrd="0" presId="urn:microsoft.com/office/officeart/2005/8/layout/lProcess2"/>
    <dgm:cxn modelId="{8495235E-4FBE-49E3-A2F0-FA6F057052F1}" type="presParOf" srcId="{5CB506EF-6BA6-0F43-AD38-E1AEF0B2AEC8}" destId="{654A955F-F5E9-4272-A25C-25780C9310EF}" srcOrd="2" destOrd="0" presId="urn:microsoft.com/office/officeart/2005/8/layout/lProcess2"/>
    <dgm:cxn modelId="{88E46929-1ABF-4C78-9C6E-6F095D4999D2}" type="presParOf" srcId="{654A955F-F5E9-4272-A25C-25780C9310EF}" destId="{74E863D8-583E-4425-925B-1A9692C18286}" srcOrd="0" destOrd="0" presId="urn:microsoft.com/office/officeart/2005/8/layout/lProcess2"/>
    <dgm:cxn modelId="{416E5C57-CAB6-40BD-ABD0-7947B5C85641}" type="presParOf" srcId="{654A955F-F5E9-4272-A25C-25780C9310EF}" destId="{8E67DFD4-0762-41F2-AD44-638C8DD3CD6B}" srcOrd="1" destOrd="0" presId="urn:microsoft.com/office/officeart/2005/8/layout/lProcess2"/>
    <dgm:cxn modelId="{DA25AA81-28DB-493C-9C8C-1E2AD4C87EE8}" type="presParOf" srcId="{654A955F-F5E9-4272-A25C-25780C9310EF}" destId="{4271C1DD-557D-45C4-AD45-8F37BE94A6E5}" srcOrd="2" destOrd="0" presId="urn:microsoft.com/office/officeart/2005/8/layout/lProcess2"/>
    <dgm:cxn modelId="{2E4E6D7F-144F-4F85-B185-216BA81E9547}" type="presParOf" srcId="{4271C1DD-557D-45C4-AD45-8F37BE94A6E5}" destId="{71BD3CD0-FBD2-468E-A735-D3FDC3B16114}" srcOrd="0" destOrd="0" presId="urn:microsoft.com/office/officeart/2005/8/layout/lProcess2"/>
    <dgm:cxn modelId="{83219D21-8AF0-4EE4-AD65-D9A0127B9C1B}" type="presParOf" srcId="{71BD3CD0-FBD2-468E-A735-D3FDC3B16114}" destId="{B40F4B9D-3338-4B06-8059-99968F0DD167}" srcOrd="0" destOrd="0" presId="urn:microsoft.com/office/officeart/2005/8/layout/lProcess2"/>
    <dgm:cxn modelId="{57310696-982F-4DE4-828A-2303CE36F6F8}" type="presParOf" srcId="{71BD3CD0-FBD2-468E-A735-D3FDC3B16114}" destId="{61266780-167D-4AB2-82EE-F2EE844EE6D1}" srcOrd="1" destOrd="0" presId="urn:microsoft.com/office/officeart/2005/8/layout/lProcess2"/>
    <dgm:cxn modelId="{EB124530-D9B8-48D4-8C47-7183562853E5}" type="presParOf" srcId="{71BD3CD0-FBD2-468E-A735-D3FDC3B16114}" destId="{37421854-B65E-41E3-B2C0-FC7EEF156ECE}" srcOrd="2" destOrd="0" presId="urn:microsoft.com/office/officeart/2005/8/layout/lProcess2"/>
    <dgm:cxn modelId="{3695180E-CE7F-4384-8028-7B05CC7DAD13}" type="presParOf" srcId="{71BD3CD0-FBD2-468E-A735-D3FDC3B16114}" destId="{FAB063C3-D8AF-4890-9ECB-3BAD26796676}" srcOrd="3" destOrd="0" presId="urn:microsoft.com/office/officeart/2005/8/layout/lProcess2"/>
    <dgm:cxn modelId="{7230791B-4B27-4D68-9C38-DB85EEE8DE75}" type="presParOf" srcId="{71BD3CD0-FBD2-468E-A735-D3FDC3B16114}" destId="{515EE496-E2BD-4F38-8021-5B27B1F14C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CD9A47C-75D7-FD44-870B-3DA2696C4A3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5BBDF-52A1-BD4B-B20D-59D61BAA87A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Intégration</a:t>
          </a:r>
          <a:endParaRPr lang="en-US" sz="240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C94D0221-5687-2345-95A8-4CCF98D9663A}" type="parTrans" cxnId="{3E1450E3-8088-2C40-B68C-8151CB31CE48}">
      <dgm:prSet/>
      <dgm:spPr/>
      <dgm:t>
        <a:bodyPr/>
        <a:lstStyle/>
        <a:p>
          <a:endParaRPr lang="en-US"/>
        </a:p>
      </dgm:t>
    </dgm:pt>
    <dgm:pt modelId="{53186D47-C2AB-BF44-AAC1-A3CA07FEB1EA}" type="sibTrans" cxnId="{3E1450E3-8088-2C40-B68C-8151CB31CE48}">
      <dgm:prSet/>
      <dgm:spPr/>
      <dgm:t>
        <a:bodyPr/>
        <a:lstStyle/>
        <a:p>
          <a:endParaRPr lang="en-US"/>
        </a:p>
      </dgm:t>
    </dgm:pt>
    <dgm:pt modelId="{30C82F84-D4C0-C444-BAED-F0A5214E905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Surveillance</a:t>
          </a:r>
          <a:endParaRPr lang="en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3D2C9A13-CE7C-424F-809A-AED67639C700}" type="parTrans" cxnId="{7449CB82-891E-D844-8884-F0F94CEE52E1}">
      <dgm:prSet/>
      <dgm:spPr/>
      <dgm:t>
        <a:bodyPr/>
        <a:lstStyle/>
        <a:p>
          <a:endParaRPr lang="en-US"/>
        </a:p>
      </dgm:t>
    </dgm:pt>
    <dgm:pt modelId="{C7DE69CB-B317-8442-B891-5DFD49348571}" type="sibTrans" cxnId="{7449CB82-891E-D844-8884-F0F94CEE52E1}">
      <dgm:prSet/>
      <dgm:spPr/>
      <dgm:t>
        <a:bodyPr/>
        <a:lstStyle/>
        <a:p>
          <a:endParaRPr lang="en-US"/>
        </a:p>
      </dgm:t>
    </dgm:pt>
    <dgm:pt modelId="{7C98C095-55EF-E14D-943A-73F5B1B1ED3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Prédictions</a:t>
          </a:r>
          <a:endParaRPr lang="en-CA" sz="2400" b="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EFEEB522-4F41-0A46-9F1A-D0E7944BDEDB}" type="parTrans" cxnId="{B0BDBA57-AFED-8B4F-8ED3-18D1B00EF741}">
      <dgm:prSet/>
      <dgm:spPr/>
      <dgm:t>
        <a:bodyPr/>
        <a:lstStyle/>
        <a:p>
          <a:endParaRPr lang="en-US"/>
        </a:p>
      </dgm:t>
    </dgm:pt>
    <dgm:pt modelId="{F22D6DDB-37C0-644A-9537-F1F3F9D42DB4}" type="sibTrans" cxnId="{B0BDBA57-AFED-8B4F-8ED3-18D1B00EF741}">
      <dgm:prSet/>
      <dgm:spPr/>
      <dgm:t>
        <a:bodyPr/>
        <a:lstStyle/>
        <a:p>
          <a:endParaRPr lang="en-US"/>
        </a:p>
      </dgm:t>
    </dgm:pt>
    <dgm:pt modelId="{42150962-1D0A-F245-B8EE-96CEF91A4AE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fr-CA" sz="2000" kern="1200">
              <a:solidFill>
                <a:srgbClr val="0000FF"/>
              </a:solidFill>
              <a:latin typeface="Arial"/>
              <a:ea typeface="+mn-ea"/>
              <a:cs typeface="+mn-cs"/>
            </a:rPr>
            <a:t>Croiser les prédictions de charge avec les disponibilités pour améliorer la planification.</a:t>
          </a:r>
          <a:endParaRPr lang="en-CA" sz="200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25832AA1-7855-5745-AEF6-FADA93E064BA}" type="parTrans" cxnId="{E4DD3739-F19D-5549-AB9E-881C8815D8BC}">
      <dgm:prSet/>
      <dgm:spPr/>
      <dgm:t>
        <a:bodyPr/>
        <a:lstStyle/>
        <a:p>
          <a:endParaRPr lang="en-US"/>
        </a:p>
      </dgm:t>
    </dgm:pt>
    <dgm:pt modelId="{90EB37AE-2034-9449-A5C7-DBBD48A90E5E}" type="sibTrans" cxnId="{E4DD3739-F19D-5549-AB9E-881C8815D8BC}">
      <dgm:prSet/>
      <dgm:spPr/>
      <dgm:t>
        <a:bodyPr/>
        <a:lstStyle/>
        <a:p>
          <a:endParaRPr lang="en-US"/>
        </a:p>
      </dgm:t>
    </dgm:pt>
    <dgm:pt modelId="{9C447C41-A487-C249-A641-DCC88A18490F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vert="horz"/>
        <a:lstStyle/>
        <a:p>
          <a:pPr algn="l"/>
          <a:r>
            <a:rPr lang="fr-CA" sz="2000"/>
            <a:t>Intégrer les filtres par Staff </a:t>
          </a:r>
          <a:r>
            <a:rPr lang="fr-CA" sz="2000" err="1"/>
            <a:t>Level</a:t>
          </a:r>
          <a:r>
            <a:rPr lang="fr-CA" sz="2000"/>
            <a:t>, Client, Type Consultant, Projet pour des décisions ciblées.</a:t>
          </a:r>
          <a:endParaRPr lang="en-US" sz="2000"/>
        </a:p>
      </dgm:t>
    </dgm:pt>
    <dgm:pt modelId="{D4636573-B7D7-C649-AB53-D5B2E06CA199}" type="parTrans" cxnId="{8DDB24A3-5BB4-9742-A81C-0FA16BD93540}">
      <dgm:prSet/>
      <dgm:spPr/>
      <dgm:t>
        <a:bodyPr/>
        <a:lstStyle/>
        <a:p>
          <a:endParaRPr lang="en-US"/>
        </a:p>
      </dgm:t>
    </dgm:pt>
    <dgm:pt modelId="{2BE91313-1094-664C-92AE-C2DCAC2E819F}" type="sibTrans" cxnId="{8DDB24A3-5BB4-9742-A81C-0FA16BD93540}">
      <dgm:prSet/>
      <dgm:spPr/>
      <dgm:t>
        <a:bodyPr/>
        <a:lstStyle/>
        <a:p>
          <a:endParaRPr lang="en-US"/>
        </a:p>
      </dgm:t>
    </dgm:pt>
    <dgm:pt modelId="{E88927D1-E24C-4BD1-BD14-0D1F1A737A10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 panose="020B0604020202020204" pitchFamily="34" charset="0"/>
            <a:buChar char="•"/>
          </a:pP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Dépassement</a:t>
          </a: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 </a:t>
          </a: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budgétaire</a:t>
          </a: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 </a:t>
          </a:r>
          <a:endParaRPr lang="fr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DC7E36C3-1D12-4C86-8323-B4DEE5D970A6}" type="parTrans" cxnId="{AF3E8854-F86A-4AA0-AC46-473C4DBF7990}">
      <dgm:prSet/>
      <dgm:spPr/>
      <dgm:t>
        <a:bodyPr/>
        <a:lstStyle/>
        <a:p>
          <a:endParaRPr lang="fr-CA"/>
        </a:p>
      </dgm:t>
    </dgm:pt>
    <dgm:pt modelId="{95DBAB72-D559-46AF-A476-F627EE18515F}" type="sibTrans" cxnId="{AF3E8854-F86A-4AA0-AC46-473C4DBF7990}">
      <dgm:prSet/>
      <dgm:spPr/>
      <dgm:t>
        <a:bodyPr/>
        <a:lstStyle/>
        <a:p>
          <a:endParaRPr lang="fr-CA"/>
        </a:p>
      </dgm:t>
    </dgm:pt>
    <dgm:pt modelId="{FDBAEF47-7833-4B81-921E-F514BFBFD09E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01F29EFF-679B-4724-9E95-680C6D7C0F60}" type="parTrans" cxnId="{8FE61E69-5525-40CB-8219-E64FAD35B95A}">
      <dgm:prSet/>
      <dgm:spPr/>
      <dgm:t>
        <a:bodyPr/>
        <a:lstStyle/>
        <a:p>
          <a:endParaRPr lang="fr-CA"/>
        </a:p>
      </dgm:t>
    </dgm:pt>
    <dgm:pt modelId="{C69598E3-151C-4589-9816-69C20C32FDE9}" type="sibTrans" cxnId="{8FE61E69-5525-40CB-8219-E64FAD35B95A}">
      <dgm:prSet/>
      <dgm:spPr/>
      <dgm:t>
        <a:bodyPr/>
        <a:lstStyle/>
        <a:p>
          <a:endParaRPr lang="fr-CA"/>
        </a:p>
      </dgm:t>
    </dgm:pt>
    <dgm:pt modelId="{B4DA453E-EED9-496A-8077-C148D3A145D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 panose="020B0604020202020204" pitchFamily="34" charset="0"/>
            <a:buChar char="•"/>
          </a:pP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Marge </a:t>
          </a: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hebdomadaire</a:t>
          </a: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 </a:t>
          </a:r>
          <a:endParaRPr lang="fr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429DCA8F-86C1-4B90-A78A-87F77B64EDCB}" type="parTrans" cxnId="{EC7FEF9A-6EF6-42FB-A701-F893EB9C6502}">
      <dgm:prSet/>
      <dgm:spPr/>
      <dgm:t>
        <a:bodyPr/>
        <a:lstStyle/>
        <a:p>
          <a:endParaRPr lang="fr-CA"/>
        </a:p>
      </dgm:t>
    </dgm:pt>
    <dgm:pt modelId="{7280934A-B294-4EFD-B741-5BD67DB24F53}" type="sibTrans" cxnId="{EC7FEF9A-6EF6-42FB-A701-F893EB9C6502}">
      <dgm:prSet/>
      <dgm:spPr/>
      <dgm:t>
        <a:bodyPr/>
        <a:lstStyle/>
        <a:p>
          <a:endParaRPr lang="fr-CA"/>
        </a:p>
      </dgm:t>
    </dgm:pt>
    <dgm:pt modelId="{C5257358-F415-47E9-9D22-ED307F14C25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33350" tIns="133350" rIns="133350" bIns="133350" numCol="1" spcCol="1270" anchor="t" anchorCtr="0"/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 panose="020B0604020202020204" pitchFamily="34" charset="0"/>
            <a:buChar char="•"/>
          </a:pP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Bench Flag </a:t>
          </a: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dynamique</a:t>
          </a:r>
          <a:endParaRPr lang="fr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</dgm:t>
    </dgm:pt>
    <dgm:pt modelId="{30B4382C-7D01-4098-BC3C-7019212B4DC1}" type="sibTrans" cxnId="{CBCA5E28-887C-492D-B348-C1CB674ED4AA}">
      <dgm:prSet/>
      <dgm:spPr/>
      <dgm:t>
        <a:bodyPr/>
        <a:lstStyle/>
        <a:p>
          <a:endParaRPr lang="fr-CA"/>
        </a:p>
      </dgm:t>
    </dgm:pt>
    <dgm:pt modelId="{9583C833-7F50-4C81-B958-010CEEB012C9}" type="parTrans" cxnId="{CBCA5E28-887C-492D-B348-C1CB674ED4AA}">
      <dgm:prSet/>
      <dgm:spPr/>
      <dgm:t>
        <a:bodyPr/>
        <a:lstStyle/>
        <a:p>
          <a:endParaRPr lang="fr-CA"/>
        </a:p>
      </dgm:t>
    </dgm:pt>
    <dgm:pt modelId="{A4E855E8-4117-4A9E-8EBD-D406915F655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</a:pPr>
          <a:r>
            <a:rPr lang="fr-CA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Surveiller les KPI en temps réel avec des cartes de performance </a:t>
          </a:r>
        </a:p>
      </dgm:t>
    </dgm:pt>
    <dgm:pt modelId="{BC0E156A-6CD0-4E25-AC57-3E81812A484A}" type="parTrans" cxnId="{0C65946C-D502-44B5-98E9-6C2DB55A43CF}">
      <dgm:prSet/>
      <dgm:spPr/>
      <dgm:t>
        <a:bodyPr/>
        <a:lstStyle/>
        <a:p>
          <a:endParaRPr lang="en-CA"/>
        </a:p>
      </dgm:t>
    </dgm:pt>
    <dgm:pt modelId="{E369055E-828C-4525-8EDE-8B48E7E717CC}" type="sibTrans" cxnId="{0C65946C-D502-44B5-98E9-6C2DB55A43CF}">
      <dgm:prSet/>
      <dgm:spPr/>
      <dgm:t>
        <a:bodyPr/>
        <a:lstStyle/>
        <a:p>
          <a:endParaRPr lang="en-CA"/>
        </a:p>
      </dgm:t>
    </dgm:pt>
    <dgm:pt modelId="{62A3FA78-8441-DC4B-A402-3CD18C8F950F}" type="pres">
      <dgm:prSet presAssocID="{2CD9A47C-75D7-FD44-870B-3DA2696C4A30}" presName="diagram" presStyleCnt="0">
        <dgm:presLayoutVars>
          <dgm:dir/>
          <dgm:resizeHandles val="exact"/>
        </dgm:presLayoutVars>
      </dgm:prSet>
      <dgm:spPr/>
    </dgm:pt>
    <dgm:pt modelId="{312A9AD5-FE3F-A340-81B5-AACE4F77D581}" type="pres">
      <dgm:prSet presAssocID="{F745BBDF-52A1-BD4B-B20D-59D61BAA87AC}" presName="node" presStyleLbl="node1" presStyleIdx="0" presStyleCnt="3">
        <dgm:presLayoutVars>
          <dgm:bulletEnabled val="1"/>
        </dgm:presLayoutVars>
      </dgm:prSet>
      <dgm:spPr>
        <a:xfrm>
          <a:off x="1520279" y="2577"/>
          <a:ext cx="3777257" cy="2266354"/>
        </a:xfrm>
        <a:prstGeom prst="rect">
          <a:avLst/>
        </a:prstGeom>
      </dgm:spPr>
    </dgm:pt>
    <dgm:pt modelId="{5349CFFE-F32D-854C-95A5-9C71DE6107DB}" type="pres">
      <dgm:prSet presAssocID="{53186D47-C2AB-BF44-AAC1-A3CA07FEB1EA}" presName="sibTrans" presStyleCnt="0"/>
      <dgm:spPr/>
    </dgm:pt>
    <dgm:pt modelId="{069D1D02-280C-FE4B-BBF9-68BBDC9520B6}" type="pres">
      <dgm:prSet presAssocID="{30C82F84-D4C0-C444-BAED-F0A5214E9059}" presName="node" presStyleLbl="node1" presStyleIdx="1" presStyleCnt="3" custLinFactNeighborX="-306" custLinFactNeighborY="-4722">
        <dgm:presLayoutVars>
          <dgm:bulletEnabled val="1"/>
        </dgm:presLayoutVars>
      </dgm:prSet>
      <dgm:spPr>
        <a:xfrm>
          <a:off x="5675262" y="2577"/>
          <a:ext cx="3777257" cy="2266354"/>
        </a:xfrm>
        <a:prstGeom prst="rect">
          <a:avLst/>
        </a:prstGeom>
      </dgm:spPr>
    </dgm:pt>
    <dgm:pt modelId="{F05D7BD8-74F6-264C-999D-83C91A30C89E}" type="pres">
      <dgm:prSet presAssocID="{C7DE69CB-B317-8442-B891-5DFD49348571}" presName="sibTrans" presStyleCnt="0"/>
      <dgm:spPr/>
    </dgm:pt>
    <dgm:pt modelId="{9BF9F5B0-EB9F-C243-8AC0-AFAB6583D9F3}" type="pres">
      <dgm:prSet presAssocID="{7C98C095-55EF-E14D-943A-73F5B1B1ED37}" presName="node" presStyleLbl="node1" presStyleIdx="2" presStyleCnt="3">
        <dgm:presLayoutVars>
          <dgm:bulletEnabled val="1"/>
        </dgm:presLayoutVars>
      </dgm:prSet>
      <dgm:spPr>
        <a:xfrm>
          <a:off x="3597770" y="2646657"/>
          <a:ext cx="3777257" cy="2266354"/>
        </a:xfrm>
        <a:prstGeom prst="rect">
          <a:avLst/>
        </a:prstGeom>
      </dgm:spPr>
    </dgm:pt>
  </dgm:ptLst>
  <dgm:cxnLst>
    <dgm:cxn modelId="{00966612-82EC-4B4A-93D8-1D74C86F9482}" type="presOf" srcId="{A4E855E8-4117-4A9E-8EBD-D406915F6559}" destId="{069D1D02-280C-FE4B-BBF9-68BBDC9520B6}" srcOrd="0" destOrd="4" presId="urn:microsoft.com/office/officeart/2005/8/layout/default"/>
    <dgm:cxn modelId="{EBB90E17-7669-2044-AF5C-B5FC447EBD20}" type="presOf" srcId="{2CD9A47C-75D7-FD44-870B-3DA2696C4A30}" destId="{62A3FA78-8441-DC4B-A402-3CD18C8F950F}" srcOrd="0" destOrd="0" presId="urn:microsoft.com/office/officeart/2005/8/layout/default"/>
    <dgm:cxn modelId="{CBCA5E28-887C-492D-B348-C1CB674ED4AA}" srcId="{30C82F84-D4C0-C444-BAED-F0A5214E9059}" destId="{C5257358-F415-47E9-9D22-ED307F14C257}" srcOrd="0" destOrd="0" parTransId="{9583C833-7F50-4C81-B958-010CEEB012C9}" sibTransId="{30B4382C-7D01-4098-BC3C-7019212B4DC1}"/>
    <dgm:cxn modelId="{239A9F28-A511-40C3-9D0F-A597AAFE7DA9}" type="presOf" srcId="{B4DA453E-EED9-496A-8077-C148D3A145DC}" destId="{069D1D02-280C-FE4B-BBF9-68BBDC9520B6}" srcOrd="0" destOrd="2" presId="urn:microsoft.com/office/officeart/2005/8/layout/default"/>
    <dgm:cxn modelId="{E4DD3739-F19D-5549-AB9E-881C8815D8BC}" srcId="{7C98C095-55EF-E14D-943A-73F5B1B1ED37}" destId="{42150962-1D0A-F245-B8EE-96CEF91A4AEC}" srcOrd="0" destOrd="0" parTransId="{25832AA1-7855-5745-AEF6-FADA93E064BA}" sibTransId="{90EB37AE-2034-9449-A5C7-DBBD48A90E5E}"/>
    <dgm:cxn modelId="{7CD3A93E-C49E-42D6-9E45-A589ABD461A8}" type="presOf" srcId="{E88927D1-E24C-4BD1-BD14-0D1F1A737A10}" destId="{069D1D02-280C-FE4B-BBF9-68BBDC9520B6}" srcOrd="0" destOrd="3" presId="urn:microsoft.com/office/officeart/2005/8/layout/default"/>
    <dgm:cxn modelId="{F741D05E-2294-46FC-9D49-8DE7106A8C53}" type="presOf" srcId="{42150962-1D0A-F245-B8EE-96CEF91A4AEC}" destId="{9BF9F5B0-EB9F-C243-8AC0-AFAB6583D9F3}" srcOrd="0" destOrd="1" presId="urn:microsoft.com/office/officeart/2005/8/layout/default"/>
    <dgm:cxn modelId="{B85B5043-0714-4CC1-B931-B7A34C7CE770}" type="presOf" srcId="{30C82F84-D4C0-C444-BAED-F0A5214E9059}" destId="{069D1D02-280C-FE4B-BBF9-68BBDC9520B6}" srcOrd="0" destOrd="0" presId="urn:microsoft.com/office/officeart/2005/8/layout/default"/>
    <dgm:cxn modelId="{8FE61E69-5525-40CB-8219-E64FAD35B95A}" srcId="{30C82F84-D4C0-C444-BAED-F0A5214E9059}" destId="{FDBAEF47-7833-4B81-921E-F514BFBFD09E}" srcOrd="4" destOrd="0" parTransId="{01F29EFF-679B-4724-9E95-680C6D7C0F60}" sibTransId="{C69598E3-151C-4589-9816-69C20C32FDE9}"/>
    <dgm:cxn modelId="{0C65946C-D502-44B5-98E9-6C2DB55A43CF}" srcId="{30C82F84-D4C0-C444-BAED-F0A5214E9059}" destId="{A4E855E8-4117-4A9E-8EBD-D406915F6559}" srcOrd="3" destOrd="0" parTransId="{BC0E156A-6CD0-4E25-AC57-3E81812A484A}" sibTransId="{E369055E-828C-4525-8EDE-8B48E7E717CC}"/>
    <dgm:cxn modelId="{430E1E50-5A0B-4F8E-9ACA-19CCE38E12D0}" type="presOf" srcId="{C5257358-F415-47E9-9D22-ED307F14C257}" destId="{069D1D02-280C-FE4B-BBF9-68BBDC9520B6}" srcOrd="0" destOrd="1" presId="urn:microsoft.com/office/officeart/2005/8/layout/default"/>
    <dgm:cxn modelId="{AF3E8854-F86A-4AA0-AC46-473C4DBF7990}" srcId="{30C82F84-D4C0-C444-BAED-F0A5214E9059}" destId="{E88927D1-E24C-4BD1-BD14-0D1F1A737A10}" srcOrd="2" destOrd="0" parTransId="{DC7E36C3-1D12-4C86-8323-B4DEE5D970A6}" sibTransId="{95DBAB72-D559-46AF-A476-F627EE18515F}"/>
    <dgm:cxn modelId="{B0BDBA57-AFED-8B4F-8ED3-18D1B00EF741}" srcId="{2CD9A47C-75D7-FD44-870B-3DA2696C4A30}" destId="{7C98C095-55EF-E14D-943A-73F5B1B1ED37}" srcOrd="2" destOrd="0" parTransId="{EFEEB522-4F41-0A46-9F1A-D0E7944BDEDB}" sibTransId="{F22D6DDB-37C0-644A-9537-F1F3F9D42DB4}"/>
    <dgm:cxn modelId="{7449CB82-891E-D844-8884-F0F94CEE52E1}" srcId="{2CD9A47C-75D7-FD44-870B-3DA2696C4A30}" destId="{30C82F84-D4C0-C444-BAED-F0A5214E9059}" srcOrd="1" destOrd="0" parTransId="{3D2C9A13-CE7C-424F-809A-AED67639C700}" sibTransId="{C7DE69CB-B317-8442-B891-5DFD49348571}"/>
    <dgm:cxn modelId="{43498283-0913-49D3-8C85-C2F29D65A9A3}" type="presOf" srcId="{F745BBDF-52A1-BD4B-B20D-59D61BAA87AC}" destId="{312A9AD5-FE3F-A340-81B5-AACE4F77D581}" srcOrd="0" destOrd="0" presId="urn:microsoft.com/office/officeart/2005/8/layout/default"/>
    <dgm:cxn modelId="{0ADBDF8B-6C3C-4517-A608-286F768F2F9E}" type="presOf" srcId="{9C447C41-A487-C249-A641-DCC88A18490F}" destId="{312A9AD5-FE3F-A340-81B5-AACE4F77D581}" srcOrd="0" destOrd="1" presId="urn:microsoft.com/office/officeart/2005/8/layout/default"/>
    <dgm:cxn modelId="{EC7FEF9A-6EF6-42FB-A701-F893EB9C6502}" srcId="{30C82F84-D4C0-C444-BAED-F0A5214E9059}" destId="{B4DA453E-EED9-496A-8077-C148D3A145DC}" srcOrd="1" destOrd="0" parTransId="{429DCA8F-86C1-4B90-A78A-87F77B64EDCB}" sibTransId="{7280934A-B294-4EFD-B741-5BD67DB24F53}"/>
    <dgm:cxn modelId="{8DDB24A3-5BB4-9742-A81C-0FA16BD93540}" srcId="{F745BBDF-52A1-BD4B-B20D-59D61BAA87AC}" destId="{9C447C41-A487-C249-A641-DCC88A18490F}" srcOrd="0" destOrd="0" parTransId="{D4636573-B7D7-C649-AB53-D5B2E06CA199}" sibTransId="{2BE91313-1094-664C-92AE-C2DCAC2E819F}"/>
    <dgm:cxn modelId="{6C6A10AF-ED0A-4853-8570-59F3CD59793A}" type="presOf" srcId="{FDBAEF47-7833-4B81-921E-F514BFBFD09E}" destId="{069D1D02-280C-FE4B-BBF9-68BBDC9520B6}" srcOrd="0" destOrd="5" presId="urn:microsoft.com/office/officeart/2005/8/layout/default"/>
    <dgm:cxn modelId="{3E1450E3-8088-2C40-B68C-8151CB31CE48}" srcId="{2CD9A47C-75D7-FD44-870B-3DA2696C4A30}" destId="{F745BBDF-52A1-BD4B-B20D-59D61BAA87AC}" srcOrd="0" destOrd="0" parTransId="{C94D0221-5687-2345-95A8-4CCF98D9663A}" sibTransId="{53186D47-C2AB-BF44-AAC1-A3CA07FEB1EA}"/>
    <dgm:cxn modelId="{FC67B2F4-2518-471B-99A3-E602DA52BA89}" type="presOf" srcId="{7C98C095-55EF-E14D-943A-73F5B1B1ED37}" destId="{9BF9F5B0-EB9F-C243-8AC0-AFAB6583D9F3}" srcOrd="0" destOrd="0" presId="urn:microsoft.com/office/officeart/2005/8/layout/default"/>
    <dgm:cxn modelId="{8D15C330-1991-4F19-8996-5137CF3CF3DB}" type="presParOf" srcId="{62A3FA78-8441-DC4B-A402-3CD18C8F950F}" destId="{312A9AD5-FE3F-A340-81B5-AACE4F77D581}" srcOrd="0" destOrd="0" presId="urn:microsoft.com/office/officeart/2005/8/layout/default"/>
    <dgm:cxn modelId="{852E9D1D-61CF-4D2F-8F06-2501EA96CF1E}" type="presParOf" srcId="{62A3FA78-8441-DC4B-A402-3CD18C8F950F}" destId="{5349CFFE-F32D-854C-95A5-9C71DE6107DB}" srcOrd="1" destOrd="0" presId="urn:microsoft.com/office/officeart/2005/8/layout/default"/>
    <dgm:cxn modelId="{A2DA2F3F-D114-416F-B5BC-408C622E1D0A}" type="presParOf" srcId="{62A3FA78-8441-DC4B-A402-3CD18C8F950F}" destId="{069D1D02-280C-FE4B-BBF9-68BBDC9520B6}" srcOrd="2" destOrd="0" presId="urn:microsoft.com/office/officeart/2005/8/layout/default"/>
    <dgm:cxn modelId="{EAC4D8D0-AA83-4F77-B03A-6181B3AC4BE8}" type="presParOf" srcId="{62A3FA78-8441-DC4B-A402-3CD18C8F950F}" destId="{F05D7BD8-74F6-264C-999D-83C91A30C89E}" srcOrd="3" destOrd="0" presId="urn:microsoft.com/office/officeart/2005/8/layout/default"/>
    <dgm:cxn modelId="{8EEDE054-5252-492D-B1E3-5EEF9758B09E}" type="presParOf" srcId="{62A3FA78-8441-DC4B-A402-3CD18C8F950F}" destId="{9BF9F5B0-EB9F-C243-8AC0-AFAB6583D9F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31BF97-E94F-AC49-BB37-C195D8503818}" type="doc">
      <dgm:prSet loTypeId="urn:microsoft.com/office/officeart/2005/8/layout/lProcess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719CEAC-7729-144B-A295-E6D48AB4CE6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2800" b="0" i="0" u="none" strike="noStrike" cap="none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2800" b="0" i="0" u="none" strike="noStrike" cap="none">
            <a:solidFill>
              <a:schemeClr val="tx1"/>
            </a:solidFill>
            <a:latin typeface="+mn-lt"/>
            <a:ea typeface="+mn-ea"/>
            <a:cs typeface="+mn-cs"/>
            <a:sym typeface="Arial"/>
          </a:endParaRP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r>
            <a:rPr lang="en-CA" sz="2000" b="0" i="0" u="none" strike="noStrike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Gestion des </a:t>
          </a:r>
          <a:r>
            <a:rPr lang="en-CA" sz="2000" b="0" i="0" u="none" strike="noStrike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ressources</a:t>
          </a:r>
          <a:r>
            <a:rPr lang="en-CA" sz="2000" b="0" i="0" u="none" strike="noStrike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 </a:t>
          </a:r>
          <a:r>
            <a:rPr lang="en-CA" sz="2000" b="0" i="0" u="none" strike="noStrike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humaines</a:t>
          </a:r>
          <a:r>
            <a:rPr lang="en-CA" sz="2000" b="0" i="0" u="none" strike="noStrike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 sous-optimise le </a:t>
          </a:r>
          <a:r>
            <a:rPr lang="en-CA" sz="2000" b="0" i="0" u="none" strike="noStrike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potentiel</a:t>
          </a:r>
          <a:r>
            <a:rPr lang="en-CA" sz="2000" b="0" i="0" u="none" strike="noStrike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 de KPMG</a:t>
          </a: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1400" b="0" i="0" u="none" strike="noStrike" cap="none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</dgm:t>
    </dgm:pt>
    <dgm:pt modelId="{0257367B-A3ED-0C42-B49B-ACFBFC700341}" type="parTrans" cxnId="{446DD671-2042-8240-8E4D-1CC3CAAB8C4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92B5B658-2878-2742-B96C-E506CD7F0914}" type="sibTrans" cxnId="{446DD671-2042-8240-8E4D-1CC3CAAB8C4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5CB506EF-6BA6-0F43-AD38-E1AEF0B2AEC8}" type="pres">
      <dgm:prSet presAssocID="{A631BF97-E94F-AC49-BB37-C195D8503818}" presName="theList" presStyleCnt="0">
        <dgm:presLayoutVars>
          <dgm:dir/>
          <dgm:animLvl val="lvl"/>
          <dgm:resizeHandles val="exact"/>
        </dgm:presLayoutVars>
      </dgm:prSet>
      <dgm:spPr/>
    </dgm:pt>
    <dgm:pt modelId="{1C00DB8A-7C3D-A544-9530-7DEAB5BD08DE}" type="pres">
      <dgm:prSet presAssocID="{2719CEAC-7729-144B-A295-E6D48AB4CE6B}" presName="compNode" presStyleCnt="0"/>
      <dgm:spPr/>
    </dgm:pt>
    <dgm:pt modelId="{FFF7A4FB-1824-6A4A-BDE3-5888F6CE89B1}" type="pres">
      <dgm:prSet presAssocID="{2719CEAC-7729-144B-A295-E6D48AB4CE6B}" presName="aNode" presStyleLbl="bgShp" presStyleIdx="0" presStyleCnt="1" custLinFactNeighborX="-10208" custLinFactNeighborY="4400"/>
      <dgm:spPr>
        <a:xfrm>
          <a:off x="0" y="0"/>
          <a:ext cx="10728397" cy="941742"/>
        </a:xfrm>
        <a:prstGeom prst="roundRect">
          <a:avLst>
            <a:gd name="adj" fmla="val 10000"/>
          </a:avLst>
        </a:prstGeom>
      </dgm:spPr>
    </dgm:pt>
    <dgm:pt modelId="{7E87761B-CC79-964F-9497-C31750A5DB0C}" type="pres">
      <dgm:prSet presAssocID="{2719CEAC-7729-144B-A295-E6D48AB4CE6B}" presName="textNode" presStyleLbl="bgShp" presStyleIdx="0" presStyleCnt="1"/>
      <dgm:spPr/>
    </dgm:pt>
    <dgm:pt modelId="{6B82FC83-2A69-2140-B7AF-E504F0AAEE82}" type="pres">
      <dgm:prSet presAssocID="{2719CEAC-7729-144B-A295-E6D48AB4CE6B}" presName="compChildNode" presStyleCnt="0"/>
      <dgm:spPr/>
    </dgm:pt>
    <dgm:pt modelId="{0BE092D4-D6DB-5E42-B298-E50C53566C94}" type="pres">
      <dgm:prSet presAssocID="{2719CEAC-7729-144B-A295-E6D48AB4CE6B}" presName="theInnerList" presStyleCnt="0"/>
      <dgm:spPr/>
    </dgm:pt>
  </dgm:ptLst>
  <dgm:cxnLst>
    <dgm:cxn modelId="{446DD671-2042-8240-8E4D-1CC3CAAB8C46}" srcId="{A631BF97-E94F-AC49-BB37-C195D8503818}" destId="{2719CEAC-7729-144B-A295-E6D48AB4CE6B}" srcOrd="0" destOrd="0" parTransId="{0257367B-A3ED-0C42-B49B-ACFBFC700341}" sibTransId="{92B5B658-2878-2742-B96C-E506CD7F0914}"/>
    <dgm:cxn modelId="{08E2D493-8D9B-B545-B6B2-91D5713176D7}" type="presOf" srcId="{2719CEAC-7729-144B-A295-E6D48AB4CE6B}" destId="{FFF7A4FB-1824-6A4A-BDE3-5888F6CE89B1}" srcOrd="0" destOrd="0" presId="urn:microsoft.com/office/officeart/2005/8/layout/lProcess2"/>
    <dgm:cxn modelId="{D29C3EAA-42CD-1745-A881-81F5E7A62CEA}" type="presOf" srcId="{A631BF97-E94F-AC49-BB37-C195D8503818}" destId="{5CB506EF-6BA6-0F43-AD38-E1AEF0B2AEC8}" srcOrd="0" destOrd="0" presId="urn:microsoft.com/office/officeart/2005/8/layout/lProcess2"/>
    <dgm:cxn modelId="{225E5BE2-1E47-464F-931D-486779DA439C}" type="presOf" srcId="{2719CEAC-7729-144B-A295-E6D48AB4CE6B}" destId="{7E87761B-CC79-964F-9497-C31750A5DB0C}" srcOrd="1" destOrd="0" presId="urn:microsoft.com/office/officeart/2005/8/layout/lProcess2"/>
    <dgm:cxn modelId="{BE52E5D7-EF26-B846-A259-C86B61DF6CAC}" type="presParOf" srcId="{5CB506EF-6BA6-0F43-AD38-E1AEF0B2AEC8}" destId="{1C00DB8A-7C3D-A544-9530-7DEAB5BD08DE}" srcOrd="0" destOrd="0" presId="urn:microsoft.com/office/officeart/2005/8/layout/lProcess2"/>
    <dgm:cxn modelId="{B920476D-E9F7-4447-B3AF-73AA1B87AB47}" type="presParOf" srcId="{1C00DB8A-7C3D-A544-9530-7DEAB5BD08DE}" destId="{FFF7A4FB-1824-6A4A-BDE3-5888F6CE89B1}" srcOrd="0" destOrd="0" presId="urn:microsoft.com/office/officeart/2005/8/layout/lProcess2"/>
    <dgm:cxn modelId="{59603CF4-218C-8C44-8639-F186557FFD18}" type="presParOf" srcId="{1C00DB8A-7C3D-A544-9530-7DEAB5BD08DE}" destId="{7E87761B-CC79-964F-9497-C31750A5DB0C}" srcOrd="1" destOrd="0" presId="urn:microsoft.com/office/officeart/2005/8/layout/lProcess2"/>
    <dgm:cxn modelId="{A2586C44-D6E6-694A-8921-7C58CB594A28}" type="presParOf" srcId="{1C00DB8A-7C3D-A544-9530-7DEAB5BD08DE}" destId="{6B82FC83-2A69-2140-B7AF-E504F0AAEE82}" srcOrd="2" destOrd="0" presId="urn:microsoft.com/office/officeart/2005/8/layout/lProcess2"/>
    <dgm:cxn modelId="{8F739E54-A89D-B24E-B004-AFBECA53C7AD}" type="presParOf" srcId="{6B82FC83-2A69-2140-B7AF-E504F0AAEE82}" destId="{0BE092D4-D6DB-5E42-B298-E50C53566C9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31BF97-E94F-AC49-BB37-C195D8503818}" type="doc">
      <dgm:prSet loTypeId="urn:microsoft.com/office/officeart/2005/8/layout/lProcess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2719CEAC-7729-144B-A295-E6D48AB4CE6B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2800" b="0" i="0" u="none" strike="noStrike" kern="1200" cap="none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Créer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des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problèmes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complexes et entrainer des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coûts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supplémentaires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</a:p>
      </dgm:t>
    </dgm:pt>
    <dgm:pt modelId="{0257367B-A3ED-0C42-B49B-ACFBFC700341}" type="parTrans" cxnId="{446DD671-2042-8240-8E4D-1CC3CAAB8C4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92B5B658-2878-2742-B96C-E506CD7F0914}" type="sibTrans" cxnId="{446DD671-2042-8240-8E4D-1CC3CAAB8C4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5CB506EF-6BA6-0F43-AD38-E1AEF0B2AEC8}" type="pres">
      <dgm:prSet presAssocID="{A631BF97-E94F-AC49-BB37-C195D8503818}" presName="theList" presStyleCnt="0">
        <dgm:presLayoutVars>
          <dgm:dir/>
          <dgm:animLvl val="lvl"/>
          <dgm:resizeHandles val="exact"/>
        </dgm:presLayoutVars>
      </dgm:prSet>
      <dgm:spPr/>
    </dgm:pt>
    <dgm:pt modelId="{1C00DB8A-7C3D-A544-9530-7DEAB5BD08DE}" type="pres">
      <dgm:prSet presAssocID="{2719CEAC-7729-144B-A295-E6D48AB4CE6B}" presName="compNode" presStyleCnt="0"/>
      <dgm:spPr/>
    </dgm:pt>
    <dgm:pt modelId="{FFF7A4FB-1824-6A4A-BDE3-5888F6CE89B1}" type="pres">
      <dgm:prSet presAssocID="{2719CEAC-7729-144B-A295-E6D48AB4CE6B}" presName="aNode" presStyleLbl="bgShp" presStyleIdx="0" presStyleCnt="1" custLinFactNeighborX="49" custLinFactNeighborY="3904"/>
      <dgm:spPr>
        <a:xfrm>
          <a:off x="10487" y="0"/>
          <a:ext cx="10728397" cy="941742"/>
        </a:xfrm>
        <a:prstGeom prst="roundRect">
          <a:avLst>
            <a:gd name="adj" fmla="val 10000"/>
          </a:avLst>
        </a:prstGeom>
      </dgm:spPr>
    </dgm:pt>
    <dgm:pt modelId="{7E87761B-CC79-964F-9497-C31750A5DB0C}" type="pres">
      <dgm:prSet presAssocID="{2719CEAC-7729-144B-A295-E6D48AB4CE6B}" presName="textNode" presStyleLbl="bgShp" presStyleIdx="0" presStyleCnt="1"/>
      <dgm:spPr/>
    </dgm:pt>
    <dgm:pt modelId="{6B82FC83-2A69-2140-B7AF-E504F0AAEE82}" type="pres">
      <dgm:prSet presAssocID="{2719CEAC-7729-144B-A295-E6D48AB4CE6B}" presName="compChildNode" presStyleCnt="0"/>
      <dgm:spPr/>
    </dgm:pt>
    <dgm:pt modelId="{0BE092D4-D6DB-5E42-B298-E50C53566C94}" type="pres">
      <dgm:prSet presAssocID="{2719CEAC-7729-144B-A295-E6D48AB4CE6B}" presName="theInnerList" presStyleCnt="0"/>
      <dgm:spPr/>
    </dgm:pt>
  </dgm:ptLst>
  <dgm:cxnLst>
    <dgm:cxn modelId="{446DD671-2042-8240-8E4D-1CC3CAAB8C46}" srcId="{A631BF97-E94F-AC49-BB37-C195D8503818}" destId="{2719CEAC-7729-144B-A295-E6D48AB4CE6B}" srcOrd="0" destOrd="0" parTransId="{0257367B-A3ED-0C42-B49B-ACFBFC700341}" sibTransId="{92B5B658-2878-2742-B96C-E506CD7F0914}"/>
    <dgm:cxn modelId="{08E2D493-8D9B-B545-B6B2-91D5713176D7}" type="presOf" srcId="{2719CEAC-7729-144B-A295-E6D48AB4CE6B}" destId="{FFF7A4FB-1824-6A4A-BDE3-5888F6CE89B1}" srcOrd="0" destOrd="0" presId="urn:microsoft.com/office/officeart/2005/8/layout/lProcess2"/>
    <dgm:cxn modelId="{D29C3EAA-42CD-1745-A881-81F5E7A62CEA}" type="presOf" srcId="{A631BF97-E94F-AC49-BB37-C195D8503818}" destId="{5CB506EF-6BA6-0F43-AD38-E1AEF0B2AEC8}" srcOrd="0" destOrd="0" presId="urn:microsoft.com/office/officeart/2005/8/layout/lProcess2"/>
    <dgm:cxn modelId="{225E5BE2-1E47-464F-931D-486779DA439C}" type="presOf" srcId="{2719CEAC-7729-144B-A295-E6D48AB4CE6B}" destId="{7E87761B-CC79-964F-9497-C31750A5DB0C}" srcOrd="1" destOrd="0" presId="urn:microsoft.com/office/officeart/2005/8/layout/lProcess2"/>
    <dgm:cxn modelId="{BE52E5D7-EF26-B846-A259-C86B61DF6CAC}" type="presParOf" srcId="{5CB506EF-6BA6-0F43-AD38-E1AEF0B2AEC8}" destId="{1C00DB8A-7C3D-A544-9530-7DEAB5BD08DE}" srcOrd="0" destOrd="0" presId="urn:microsoft.com/office/officeart/2005/8/layout/lProcess2"/>
    <dgm:cxn modelId="{B920476D-E9F7-4447-B3AF-73AA1B87AB47}" type="presParOf" srcId="{1C00DB8A-7C3D-A544-9530-7DEAB5BD08DE}" destId="{FFF7A4FB-1824-6A4A-BDE3-5888F6CE89B1}" srcOrd="0" destOrd="0" presId="urn:microsoft.com/office/officeart/2005/8/layout/lProcess2"/>
    <dgm:cxn modelId="{59603CF4-218C-8C44-8639-F186557FFD18}" type="presParOf" srcId="{1C00DB8A-7C3D-A544-9530-7DEAB5BD08DE}" destId="{7E87761B-CC79-964F-9497-C31750A5DB0C}" srcOrd="1" destOrd="0" presId="urn:microsoft.com/office/officeart/2005/8/layout/lProcess2"/>
    <dgm:cxn modelId="{A2586C44-D6E6-694A-8921-7C58CB594A28}" type="presParOf" srcId="{1C00DB8A-7C3D-A544-9530-7DEAB5BD08DE}" destId="{6B82FC83-2A69-2140-B7AF-E504F0AAEE82}" srcOrd="2" destOrd="0" presId="urn:microsoft.com/office/officeart/2005/8/layout/lProcess2"/>
    <dgm:cxn modelId="{8F739E54-A89D-B24E-B004-AFBECA53C7AD}" type="presParOf" srcId="{6B82FC83-2A69-2140-B7AF-E504F0AAEE82}" destId="{0BE092D4-D6DB-5E42-B298-E50C53566C94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vList5" loCatId="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F52950-9EB0-FD45-83DC-ECE073736476}">
      <dgm:prSet phldrT="[Text]"/>
      <dgm:spPr>
        <a:solidFill>
          <a:srgbClr val="0000CC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 err="1">
              <a:latin typeface="Gill Sans MT" panose="020B0502020104020203" pitchFamily="34" charset="77"/>
            </a:rPr>
            <a:t>Problématique</a:t>
          </a:r>
          <a:endParaRPr lang="en-US">
            <a:latin typeface="Gill Sans MT" panose="020B0502020104020203" pitchFamily="34" charset="77"/>
          </a:endParaRPr>
        </a:p>
      </dgm:t>
    </dgm:pt>
    <dgm:pt modelId="{5D363DA4-A44F-094C-B117-65264299210D}" type="parTrans" cxnId="{4BDD45A1-8E9C-5148-A669-D5154947FDEF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8D14FB6-CC78-D446-B44C-2C6E1FF538CF}" type="sibTrans" cxnId="{4BDD45A1-8E9C-5148-A669-D5154947FDEF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B1056C7-E9DE-2E4B-BAA7-35952A0A699C}">
      <dgm:prSet/>
      <dgm:spPr>
        <a:solidFill>
          <a:srgbClr val="0000CC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 err="1">
              <a:latin typeface="Gill Sans MT" panose="020B0502020104020203" pitchFamily="34" charset="77"/>
            </a:rPr>
            <a:t>Stratégie</a:t>
          </a:r>
          <a:endParaRPr lang="en-CA" b="0" i="0">
            <a:latin typeface="Gill Sans MT" panose="020B0502020104020203" pitchFamily="34" charset="77"/>
          </a:endParaRPr>
        </a:p>
      </dgm:t>
    </dgm:pt>
    <dgm:pt modelId="{0B0A9614-DD0B-CE45-AF01-952B742E3A82}" type="parTrans" cxnId="{925651B0-1606-B448-BD4F-D80E83D4712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21AE1099-E6CA-EB41-9069-39D894B0C46D}" type="sibTrans" cxnId="{925651B0-1606-B448-BD4F-D80E83D47126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2C7EDF60-E200-9E47-89AF-181C518C7FB5}">
      <dgm:prSet/>
      <dgm:spPr>
        <a:solidFill>
          <a:srgbClr val="0000CC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 err="1">
              <a:latin typeface="Gill Sans MT" panose="020B0502020104020203" pitchFamily="34" charset="77"/>
            </a:rPr>
            <a:t>Recommandations</a:t>
          </a:r>
          <a:endParaRPr lang="en-CA" b="0" i="0">
            <a:latin typeface="Gill Sans MT" panose="020B0502020104020203" pitchFamily="34" charset="77"/>
          </a:endParaRPr>
        </a:p>
      </dgm:t>
    </dgm:pt>
    <dgm:pt modelId="{7C1DF121-B0B3-194B-B9B5-8BD2DE880FC5}" type="parTrans" cxnId="{BAB2B72B-1EB0-B24E-A535-180CA2AB39F3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8057907-24CD-104A-8D81-9D35464758FF}" type="sibTrans" cxnId="{BAB2B72B-1EB0-B24E-A535-180CA2AB39F3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F5A25C36-60C1-454F-A390-E708450547B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>
              <a:latin typeface="Gill Sans MT" panose="020B0502020104020203" pitchFamily="34" charset="77"/>
            </a:rPr>
            <a:t>Structure de données</a:t>
          </a:r>
        </a:p>
      </dgm:t>
    </dgm:pt>
    <dgm:pt modelId="{812E4A05-C9D0-F649-BC13-923B926B00E0}" type="parTrans" cxnId="{3F89CE0F-152D-D14D-AEFD-2F732EB8B41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8FA82969-103F-DA46-81DC-281B969B52D4}" type="sibTrans" cxnId="{3F89CE0F-152D-D14D-AEFD-2F732EB8B41C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67BE5C38-97EA-4044-8707-A820A434129B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err="1">
              <a:latin typeface="Gill Sans MT" panose="020B0502020104020203" pitchFamily="34" charset="77"/>
            </a:rPr>
            <a:t>Développer</a:t>
          </a:r>
          <a:r>
            <a:rPr lang="en-US">
              <a:latin typeface="Gill Sans MT" panose="020B0502020104020203" pitchFamily="34" charset="77"/>
            </a:rPr>
            <a:t> un tableau de bord pour </a:t>
          </a:r>
          <a:r>
            <a:rPr lang="en-US" err="1">
              <a:latin typeface="Gill Sans MT" panose="020B0502020104020203" pitchFamily="34" charset="77"/>
            </a:rPr>
            <a:t>faciliter</a:t>
          </a:r>
          <a:r>
            <a:rPr lang="en-US">
              <a:latin typeface="Gill Sans MT" panose="020B0502020104020203" pitchFamily="34" charset="77"/>
            </a:rPr>
            <a:t> la </a:t>
          </a:r>
          <a:r>
            <a:rPr lang="en-US" err="1">
              <a:latin typeface="Gill Sans MT" panose="020B0502020104020203" pitchFamily="34" charset="77"/>
            </a:rPr>
            <a:t>prise</a:t>
          </a:r>
          <a:r>
            <a:rPr lang="en-US">
              <a:latin typeface="Gill Sans MT" panose="020B0502020104020203" pitchFamily="34" charset="77"/>
            </a:rPr>
            <a:t> de </a:t>
          </a:r>
          <a:r>
            <a:rPr lang="en-US" err="1">
              <a:latin typeface="Gill Sans MT" panose="020B0502020104020203" pitchFamily="34" charset="77"/>
            </a:rPr>
            <a:t>décision</a:t>
          </a:r>
          <a:r>
            <a:rPr lang="en-US">
              <a:latin typeface="Gill Sans MT" panose="020B0502020104020203" pitchFamily="34" charset="77"/>
            </a:rPr>
            <a:t> de KPMG</a:t>
          </a:r>
          <a:endParaRPr lang="en-CA" b="0" i="0">
            <a:latin typeface="Gill Sans MT" panose="020B0502020104020203" pitchFamily="34" charset="77"/>
          </a:endParaRPr>
        </a:p>
      </dgm:t>
    </dgm:pt>
    <dgm:pt modelId="{8E213F1E-CEC5-264D-9314-25F856EB2723}" type="parTrans" cxnId="{8D0074A7-A421-704D-9645-EADEB1BFC459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928CBA99-4CAB-6641-9DC7-A865407D5479}" type="sibTrans" cxnId="{8D0074A7-A421-704D-9645-EADEB1BFC459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62CA847B-2F1C-524E-9DB8-3BD3EFD12F3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0" i="0">
              <a:latin typeface="Gill Sans MT" panose="020B0502020104020203" pitchFamily="34" charset="77"/>
            </a:rPr>
            <a:t>Proposer des </a:t>
          </a:r>
          <a:r>
            <a:rPr lang="en-CA" b="0" i="0" err="1">
              <a:latin typeface="Gill Sans MT" panose="020B0502020104020203" pitchFamily="34" charset="77"/>
            </a:rPr>
            <a:t>recommandations</a:t>
          </a:r>
          <a:r>
            <a:rPr lang="en-CA" b="0" i="0">
              <a:latin typeface="Gill Sans MT" panose="020B0502020104020203" pitchFamily="34" charset="77"/>
            </a:rPr>
            <a:t> d’affaires </a:t>
          </a:r>
          <a:r>
            <a:rPr lang="en-CA" b="0" i="0" err="1">
              <a:latin typeface="Gill Sans MT" panose="020B0502020104020203" pitchFamily="34" charset="77"/>
            </a:rPr>
            <a:t>en</a:t>
          </a:r>
          <a:r>
            <a:rPr lang="en-CA" b="0" i="0">
              <a:latin typeface="Gill Sans MT" panose="020B0502020104020203" pitchFamily="34" charset="77"/>
            </a:rPr>
            <a:t> lien avec </a:t>
          </a:r>
          <a:r>
            <a:rPr lang="en-CA" b="0" i="0" err="1">
              <a:latin typeface="Gill Sans MT" panose="020B0502020104020203" pitchFamily="34" charset="77"/>
            </a:rPr>
            <a:t>notre</a:t>
          </a:r>
          <a:r>
            <a:rPr lang="en-CA" b="0" i="0">
              <a:latin typeface="Gill Sans MT" panose="020B0502020104020203" pitchFamily="34" charset="77"/>
            </a:rPr>
            <a:t> </a:t>
          </a:r>
          <a:r>
            <a:rPr lang="en-CA" b="0" i="0" err="1">
              <a:latin typeface="Gill Sans MT" panose="020B0502020104020203" pitchFamily="34" charset="77"/>
            </a:rPr>
            <a:t>stratégie</a:t>
          </a:r>
          <a:endParaRPr lang="en-CA" b="0" i="0">
            <a:latin typeface="Gill Sans MT" panose="020B0502020104020203" pitchFamily="34" charset="77"/>
          </a:endParaRPr>
        </a:p>
      </dgm:t>
    </dgm:pt>
    <dgm:pt modelId="{C7B06B2F-0569-254F-AA0A-ABF3C65DE834}" type="parTrans" cxnId="{0FDC4BFC-F7D9-1340-85CA-E79C9A861BF3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55BC4D47-FFEF-914F-A479-47155F2FBB1F}" type="sibTrans" cxnId="{0FDC4BFC-F7D9-1340-85CA-E79C9A861BF3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99B1685D-2835-9845-A150-62DC70F0167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endParaRPr lang="en-US">
            <a:latin typeface="Gill Sans MT" panose="020B0502020104020203" pitchFamily="34" charset="77"/>
          </a:endParaRPr>
        </a:p>
      </dgm:t>
    </dgm:pt>
    <dgm:pt modelId="{96611FA1-C51A-2B47-A1BE-F95FA7CFC750}" type="parTrans" cxnId="{1DB6C24B-EB41-214A-8AC0-3F4F5A05160E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903DF6D0-3373-ED41-930E-39A0EA8B3AAE}" type="sibTrans" cxnId="{1DB6C24B-EB41-214A-8AC0-3F4F5A05160E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5D5DB1B2-2CEF-4EEC-B472-A363C2797F9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>
              <a:latin typeface="Gill Sans MT" panose="020B0502020104020203" pitchFamily="34" charset="77"/>
            </a:rPr>
            <a:t>Absence de </a:t>
          </a:r>
          <a:r>
            <a:rPr lang="en-US" err="1">
              <a:latin typeface="Gill Sans MT" panose="020B0502020104020203" pitchFamily="34" charset="77"/>
            </a:rPr>
            <a:t>suivi</a:t>
          </a:r>
          <a:r>
            <a:rPr lang="en-US">
              <a:latin typeface="Gill Sans MT" panose="020B0502020104020203" pitchFamily="34" charset="77"/>
            </a:rPr>
            <a:t> dans </a:t>
          </a:r>
          <a:r>
            <a:rPr lang="en-US" err="1">
              <a:latin typeface="Gill Sans MT" panose="020B0502020104020203" pitchFamily="34" charset="77"/>
            </a:rPr>
            <a:t>l’attribution</a:t>
          </a:r>
          <a:r>
            <a:rPr lang="en-US">
              <a:latin typeface="Gill Sans MT" panose="020B0502020104020203" pitchFamily="34" charset="77"/>
            </a:rPr>
            <a:t> des missions des consultants</a:t>
          </a:r>
        </a:p>
      </dgm:t>
    </dgm:pt>
    <dgm:pt modelId="{7C6F1F69-62D2-42F5-9C46-5AF6C0B9B467}" type="parTrans" cxnId="{201BEF97-36A2-4E25-94B7-DA2385B088BD}">
      <dgm:prSet/>
      <dgm:spPr/>
      <dgm:t>
        <a:bodyPr/>
        <a:lstStyle/>
        <a:p>
          <a:endParaRPr lang="fr-CA"/>
        </a:p>
      </dgm:t>
    </dgm:pt>
    <dgm:pt modelId="{08D1A27B-BAA8-4E99-9C7D-0F7E46679583}" type="sibTrans" cxnId="{201BEF97-36A2-4E25-94B7-DA2385B088BD}">
      <dgm:prSet/>
      <dgm:spPr/>
      <dgm:t>
        <a:bodyPr/>
        <a:lstStyle/>
        <a:p>
          <a:endParaRPr lang="fr-CA"/>
        </a:p>
      </dgm:t>
    </dgm:pt>
    <dgm:pt modelId="{2C0D47E3-D55E-434E-9F67-03050DEEAA2D}">
      <dgm:prSet/>
      <dgm:spPr>
        <a:solidFill>
          <a:srgbClr val="0000CC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1" i="0">
              <a:latin typeface="Gill Sans MT" panose="020B0502020104020203" pitchFamily="34" charset="77"/>
            </a:rPr>
            <a:t>Mandat</a:t>
          </a:r>
        </a:p>
      </dgm:t>
    </dgm:pt>
    <dgm:pt modelId="{A6A34C94-682F-4173-B57A-4A0F42047644}" type="parTrans" cxnId="{A0E016CA-491A-42E3-94D5-9585A94AFB65}">
      <dgm:prSet/>
      <dgm:spPr/>
      <dgm:t>
        <a:bodyPr/>
        <a:lstStyle/>
        <a:p>
          <a:endParaRPr lang="fr-CA"/>
        </a:p>
      </dgm:t>
    </dgm:pt>
    <dgm:pt modelId="{24C3E944-E2FA-44C8-BB93-94A3B91DAFD3}" type="sibTrans" cxnId="{A0E016CA-491A-42E3-94D5-9585A94AFB65}">
      <dgm:prSet/>
      <dgm:spPr/>
      <dgm:t>
        <a:bodyPr/>
        <a:lstStyle/>
        <a:p>
          <a:endParaRPr lang="fr-CA"/>
        </a:p>
      </dgm:t>
    </dgm:pt>
    <dgm:pt modelId="{0F62A413-12BC-43A0-B96E-893242B3EA7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CA" b="0" i="0" err="1">
              <a:latin typeface="Gill Sans MT" panose="020B0502020104020203" pitchFamily="34" charset="77"/>
            </a:rPr>
            <a:t>Apporter</a:t>
          </a:r>
          <a:r>
            <a:rPr lang="en-CA" b="0" i="0">
              <a:latin typeface="Gill Sans MT" panose="020B0502020104020203" pitchFamily="34" charset="77"/>
            </a:rPr>
            <a:t> </a:t>
          </a:r>
          <a:r>
            <a:rPr lang="en-CA" b="0" i="0" err="1">
              <a:latin typeface="Gill Sans MT" panose="020B0502020104020203" pitchFamily="34" charset="77"/>
            </a:rPr>
            <a:t>une</a:t>
          </a:r>
          <a:r>
            <a:rPr lang="en-CA" b="0" i="0">
              <a:latin typeface="Gill Sans MT" panose="020B0502020104020203" pitchFamily="34" charset="77"/>
            </a:rPr>
            <a:t> solution d’affaires à </a:t>
          </a:r>
          <a:r>
            <a:rPr lang="en-CA" b="0" i="0" err="1">
              <a:latin typeface="Gill Sans MT" panose="020B0502020104020203" pitchFamily="34" charset="77"/>
            </a:rPr>
            <a:t>cette</a:t>
          </a:r>
          <a:r>
            <a:rPr lang="en-CA" b="0" i="0">
              <a:latin typeface="Gill Sans MT" panose="020B0502020104020203" pitchFamily="34" charset="77"/>
            </a:rPr>
            <a:t> </a:t>
          </a:r>
          <a:r>
            <a:rPr lang="en-CA" b="0" i="0" err="1">
              <a:latin typeface="Gill Sans MT" panose="020B0502020104020203" pitchFamily="34" charset="77"/>
            </a:rPr>
            <a:t>problématique</a:t>
          </a:r>
          <a:endParaRPr lang="en-CA" b="0" i="0">
            <a:latin typeface="Gill Sans MT" panose="020B0502020104020203" pitchFamily="34" charset="77"/>
          </a:endParaRPr>
        </a:p>
      </dgm:t>
    </dgm:pt>
    <dgm:pt modelId="{5ED8B090-CB70-47BE-BDC1-ED0CB8301485}" type="parTrans" cxnId="{59873CAA-AFC3-4DB4-BC32-D77A554703A0}">
      <dgm:prSet/>
      <dgm:spPr/>
      <dgm:t>
        <a:bodyPr/>
        <a:lstStyle/>
        <a:p>
          <a:endParaRPr lang="fr-CA"/>
        </a:p>
      </dgm:t>
    </dgm:pt>
    <dgm:pt modelId="{DCE73696-38DF-4BE4-A50F-FA25BC1BB8E5}" type="sibTrans" cxnId="{59873CAA-AFC3-4DB4-BC32-D77A554703A0}">
      <dgm:prSet/>
      <dgm:spPr/>
      <dgm:t>
        <a:bodyPr/>
        <a:lstStyle/>
        <a:p>
          <a:endParaRPr lang="fr-CA"/>
        </a:p>
      </dgm:t>
    </dgm:pt>
    <dgm:pt modelId="{7703143B-3284-874D-88F6-BACA458FE00E}" type="pres">
      <dgm:prSet presAssocID="{047022E5-39AA-B14F-9D28-81C690B4BBEA}" presName="Name0" presStyleCnt="0">
        <dgm:presLayoutVars>
          <dgm:dir/>
          <dgm:animLvl val="lvl"/>
          <dgm:resizeHandles val="exact"/>
        </dgm:presLayoutVars>
      </dgm:prSet>
      <dgm:spPr/>
    </dgm:pt>
    <dgm:pt modelId="{3D20FFBD-7059-B741-A1C1-A2DB8A00AFA4}" type="pres">
      <dgm:prSet presAssocID="{42F52950-9EB0-FD45-83DC-ECE073736476}" presName="linNode" presStyleCnt="0"/>
      <dgm:spPr/>
    </dgm:pt>
    <dgm:pt modelId="{51A9878D-E47A-C141-BEB4-CD6347922723}" type="pres">
      <dgm:prSet presAssocID="{42F52950-9EB0-FD45-83DC-ECE073736476}" presName="parentText" presStyleLbl="node1" presStyleIdx="0" presStyleCnt="4" custLinFactNeighborX="151" custLinFactNeighborY="-2732">
        <dgm:presLayoutVars>
          <dgm:chMax val="1"/>
          <dgm:bulletEnabled val="1"/>
        </dgm:presLayoutVars>
      </dgm:prSet>
      <dgm:spPr/>
    </dgm:pt>
    <dgm:pt modelId="{F689F4D4-8CF1-EE44-A735-4FFBC382EC58}" type="pres">
      <dgm:prSet presAssocID="{42F52950-9EB0-FD45-83DC-ECE073736476}" presName="descendantText" presStyleLbl="alignAccFollowNode1" presStyleIdx="0" presStyleCnt="4">
        <dgm:presLayoutVars>
          <dgm:bulletEnabled val="1"/>
        </dgm:presLayoutVars>
      </dgm:prSet>
      <dgm:spPr/>
    </dgm:pt>
    <dgm:pt modelId="{A82D4FFD-C4D2-864D-945E-A0550A93CDFE}" type="pres">
      <dgm:prSet presAssocID="{F8D14FB6-CC78-D446-B44C-2C6E1FF538CF}" presName="sp" presStyleCnt="0"/>
      <dgm:spPr/>
    </dgm:pt>
    <dgm:pt modelId="{F41C7342-43FB-4FB6-BC44-C881ED6F3BF5}" type="pres">
      <dgm:prSet presAssocID="{2C0D47E3-D55E-434E-9F67-03050DEEAA2D}" presName="linNode" presStyleCnt="0"/>
      <dgm:spPr/>
    </dgm:pt>
    <dgm:pt modelId="{7B4070EC-C0A5-4A1A-B52F-35EF8F55247D}" type="pres">
      <dgm:prSet presAssocID="{2C0D47E3-D55E-434E-9F67-03050DEEAA2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E64D7AE-6730-4C9A-AAC2-0EEE0AC04AEF}" type="pres">
      <dgm:prSet presAssocID="{2C0D47E3-D55E-434E-9F67-03050DEEAA2D}" presName="descendantText" presStyleLbl="alignAccFollowNode1" presStyleIdx="1" presStyleCnt="4">
        <dgm:presLayoutVars>
          <dgm:bulletEnabled val="1"/>
        </dgm:presLayoutVars>
      </dgm:prSet>
      <dgm:spPr/>
    </dgm:pt>
    <dgm:pt modelId="{B8F052EF-5B2E-4BAC-AE22-2D5FEFA91244}" type="pres">
      <dgm:prSet presAssocID="{24C3E944-E2FA-44C8-BB93-94A3B91DAFD3}" presName="sp" presStyleCnt="0"/>
      <dgm:spPr/>
    </dgm:pt>
    <dgm:pt modelId="{71FC034B-2AD3-734A-89C2-DFD6253484D6}" type="pres">
      <dgm:prSet presAssocID="{FB1056C7-E9DE-2E4B-BAA7-35952A0A699C}" presName="linNode" presStyleCnt="0"/>
      <dgm:spPr/>
    </dgm:pt>
    <dgm:pt modelId="{394E4F7C-2DFA-F74B-8B90-71A2CAB776E0}" type="pres">
      <dgm:prSet presAssocID="{FB1056C7-E9DE-2E4B-BAA7-35952A0A699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055716B9-1B80-E448-9EA0-685E5063D88A}" type="pres">
      <dgm:prSet presAssocID="{FB1056C7-E9DE-2E4B-BAA7-35952A0A699C}" presName="descendantText" presStyleLbl="alignAccFollowNode1" presStyleIdx="2" presStyleCnt="4">
        <dgm:presLayoutVars>
          <dgm:bulletEnabled val="1"/>
        </dgm:presLayoutVars>
      </dgm:prSet>
      <dgm:spPr/>
    </dgm:pt>
    <dgm:pt modelId="{C703CA3E-0840-E140-AF97-A660E7E3DF27}" type="pres">
      <dgm:prSet presAssocID="{21AE1099-E6CA-EB41-9069-39D894B0C46D}" presName="sp" presStyleCnt="0"/>
      <dgm:spPr/>
    </dgm:pt>
    <dgm:pt modelId="{F583A4D3-7E65-A94B-98F5-7C481EED8310}" type="pres">
      <dgm:prSet presAssocID="{2C7EDF60-E200-9E47-89AF-181C518C7FB5}" presName="linNode" presStyleCnt="0"/>
      <dgm:spPr/>
    </dgm:pt>
    <dgm:pt modelId="{1D93F97B-FE2D-934E-9FEE-A24C7A17886F}" type="pres">
      <dgm:prSet presAssocID="{2C7EDF60-E200-9E47-89AF-181C518C7FB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44FA6CD5-3B25-9A4A-86D8-8CF50E309883}" type="pres">
      <dgm:prSet presAssocID="{2C7EDF60-E200-9E47-89AF-181C518C7FB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4623840C-4EB0-7E4E-81E0-A3D4168DB35C}" type="presOf" srcId="{2C7EDF60-E200-9E47-89AF-181C518C7FB5}" destId="{1D93F97B-FE2D-934E-9FEE-A24C7A17886F}" srcOrd="0" destOrd="0" presId="urn:microsoft.com/office/officeart/2005/8/layout/vList5"/>
    <dgm:cxn modelId="{3F89CE0F-152D-D14D-AEFD-2F732EB8B41C}" srcId="{42F52950-9EB0-FD45-83DC-ECE073736476}" destId="{F5A25C36-60C1-454F-A390-E708450547BE}" srcOrd="0" destOrd="0" parTransId="{812E4A05-C9D0-F649-BC13-923B926B00E0}" sibTransId="{8FA82969-103F-DA46-81DC-281B969B52D4}"/>
    <dgm:cxn modelId="{8472F01B-382D-402D-AC76-7F2EE3D9F77D}" type="presOf" srcId="{5D5DB1B2-2CEF-4EEC-B472-A363C2797F90}" destId="{F689F4D4-8CF1-EE44-A735-4FFBC382EC58}" srcOrd="0" destOrd="1" presId="urn:microsoft.com/office/officeart/2005/8/layout/vList5"/>
    <dgm:cxn modelId="{F0828024-010C-E44C-8CE6-A1A353341A2F}" type="presOf" srcId="{FB1056C7-E9DE-2E4B-BAA7-35952A0A699C}" destId="{394E4F7C-2DFA-F74B-8B90-71A2CAB776E0}" srcOrd="0" destOrd="0" presId="urn:microsoft.com/office/officeart/2005/8/layout/vList5"/>
    <dgm:cxn modelId="{BAB2B72B-1EB0-B24E-A535-180CA2AB39F3}" srcId="{047022E5-39AA-B14F-9D28-81C690B4BBEA}" destId="{2C7EDF60-E200-9E47-89AF-181C518C7FB5}" srcOrd="3" destOrd="0" parTransId="{7C1DF121-B0B3-194B-B9B5-8BD2DE880FC5}" sibTransId="{F8057907-24CD-104A-8D81-9D35464758FF}"/>
    <dgm:cxn modelId="{33C88C39-FF84-4ED9-A93E-4F2CC843D3FC}" type="presOf" srcId="{2C0D47E3-D55E-434E-9F67-03050DEEAA2D}" destId="{7B4070EC-C0A5-4A1A-B52F-35EF8F55247D}" srcOrd="0" destOrd="0" presId="urn:microsoft.com/office/officeart/2005/8/layout/vList5"/>
    <dgm:cxn modelId="{AB81A23C-7541-B14C-805C-354849DD68D6}" type="presOf" srcId="{67BE5C38-97EA-4044-8707-A820A434129B}" destId="{055716B9-1B80-E448-9EA0-685E5063D88A}" srcOrd="0" destOrd="0" presId="urn:microsoft.com/office/officeart/2005/8/layout/vList5"/>
    <dgm:cxn modelId="{77E96142-3F0E-45A6-A68C-5D745C00DB60}" type="presOf" srcId="{0F62A413-12BC-43A0-B96E-893242B3EA73}" destId="{0E64D7AE-6730-4C9A-AAC2-0EEE0AC04AEF}" srcOrd="0" destOrd="0" presId="urn:microsoft.com/office/officeart/2005/8/layout/vList5"/>
    <dgm:cxn modelId="{1DB6C24B-EB41-214A-8AC0-3F4F5A05160E}" srcId="{42F52950-9EB0-FD45-83DC-ECE073736476}" destId="{99B1685D-2835-9845-A150-62DC70F01677}" srcOrd="2" destOrd="0" parTransId="{96611FA1-C51A-2B47-A1BE-F95FA7CFC750}" sibTransId="{903DF6D0-3373-ED41-930E-39A0EA8B3AAE}"/>
    <dgm:cxn modelId="{F2331886-56BC-A842-A9A2-C9A65E4CD748}" type="presOf" srcId="{F5A25C36-60C1-454F-A390-E708450547BE}" destId="{F689F4D4-8CF1-EE44-A735-4FFBC382EC58}" srcOrd="0" destOrd="0" presId="urn:microsoft.com/office/officeart/2005/8/layout/vList5"/>
    <dgm:cxn modelId="{7F2CE58F-37AD-0647-B133-6FEC13190ED8}" type="presOf" srcId="{42F52950-9EB0-FD45-83DC-ECE073736476}" destId="{51A9878D-E47A-C141-BEB4-CD6347922723}" srcOrd="0" destOrd="0" presId="urn:microsoft.com/office/officeart/2005/8/layout/vList5"/>
    <dgm:cxn modelId="{021C4A93-1BDC-B346-8C88-C3D39B90F310}" type="presOf" srcId="{62CA847B-2F1C-524E-9DB8-3BD3EFD12F31}" destId="{44FA6CD5-3B25-9A4A-86D8-8CF50E309883}" srcOrd="0" destOrd="0" presId="urn:microsoft.com/office/officeart/2005/8/layout/vList5"/>
    <dgm:cxn modelId="{201BEF97-36A2-4E25-94B7-DA2385B088BD}" srcId="{42F52950-9EB0-FD45-83DC-ECE073736476}" destId="{5D5DB1B2-2CEF-4EEC-B472-A363C2797F90}" srcOrd="1" destOrd="0" parTransId="{7C6F1F69-62D2-42F5-9C46-5AF6C0B9B467}" sibTransId="{08D1A27B-BAA8-4E99-9C7D-0F7E46679583}"/>
    <dgm:cxn modelId="{4BDD45A1-8E9C-5148-A669-D5154947FDEF}" srcId="{047022E5-39AA-B14F-9D28-81C690B4BBEA}" destId="{42F52950-9EB0-FD45-83DC-ECE073736476}" srcOrd="0" destOrd="0" parTransId="{5D363DA4-A44F-094C-B117-65264299210D}" sibTransId="{F8D14FB6-CC78-D446-B44C-2C6E1FF538CF}"/>
    <dgm:cxn modelId="{8D0074A7-A421-704D-9645-EADEB1BFC459}" srcId="{FB1056C7-E9DE-2E4B-BAA7-35952A0A699C}" destId="{67BE5C38-97EA-4044-8707-A820A434129B}" srcOrd="0" destOrd="0" parTransId="{8E213F1E-CEC5-264D-9314-25F856EB2723}" sibTransId="{928CBA99-4CAB-6641-9DC7-A865407D5479}"/>
    <dgm:cxn modelId="{59873CAA-AFC3-4DB4-BC32-D77A554703A0}" srcId="{2C0D47E3-D55E-434E-9F67-03050DEEAA2D}" destId="{0F62A413-12BC-43A0-B96E-893242B3EA73}" srcOrd="0" destOrd="0" parTransId="{5ED8B090-CB70-47BE-BDC1-ED0CB8301485}" sibTransId="{DCE73696-38DF-4BE4-A50F-FA25BC1BB8E5}"/>
    <dgm:cxn modelId="{BC3E69AA-2244-534D-80F1-5B2DC7B17126}" type="presOf" srcId="{99B1685D-2835-9845-A150-62DC70F01677}" destId="{F689F4D4-8CF1-EE44-A735-4FFBC382EC58}" srcOrd="0" destOrd="2" presId="urn:microsoft.com/office/officeart/2005/8/layout/vList5"/>
    <dgm:cxn modelId="{925651B0-1606-B448-BD4F-D80E83D47126}" srcId="{047022E5-39AA-B14F-9D28-81C690B4BBEA}" destId="{FB1056C7-E9DE-2E4B-BAA7-35952A0A699C}" srcOrd="2" destOrd="0" parTransId="{0B0A9614-DD0B-CE45-AF01-952B742E3A82}" sibTransId="{21AE1099-E6CA-EB41-9069-39D894B0C46D}"/>
    <dgm:cxn modelId="{EBF25BB1-D48B-1A47-A2D1-CF455C4D89D9}" type="presOf" srcId="{047022E5-39AA-B14F-9D28-81C690B4BBEA}" destId="{7703143B-3284-874D-88F6-BACA458FE00E}" srcOrd="0" destOrd="0" presId="urn:microsoft.com/office/officeart/2005/8/layout/vList5"/>
    <dgm:cxn modelId="{A0E016CA-491A-42E3-94D5-9585A94AFB65}" srcId="{047022E5-39AA-B14F-9D28-81C690B4BBEA}" destId="{2C0D47E3-D55E-434E-9F67-03050DEEAA2D}" srcOrd="1" destOrd="0" parTransId="{A6A34C94-682F-4173-B57A-4A0F42047644}" sibTransId="{24C3E944-E2FA-44C8-BB93-94A3B91DAFD3}"/>
    <dgm:cxn modelId="{0FDC4BFC-F7D9-1340-85CA-E79C9A861BF3}" srcId="{2C7EDF60-E200-9E47-89AF-181C518C7FB5}" destId="{62CA847B-2F1C-524E-9DB8-3BD3EFD12F31}" srcOrd="0" destOrd="0" parTransId="{C7B06B2F-0569-254F-AA0A-ABF3C65DE834}" sibTransId="{55BC4D47-FFEF-914F-A479-47155F2FBB1F}"/>
    <dgm:cxn modelId="{05EFF8D9-2511-1B4D-93DD-1A1046EB3155}" type="presParOf" srcId="{7703143B-3284-874D-88F6-BACA458FE00E}" destId="{3D20FFBD-7059-B741-A1C1-A2DB8A00AFA4}" srcOrd="0" destOrd="0" presId="urn:microsoft.com/office/officeart/2005/8/layout/vList5"/>
    <dgm:cxn modelId="{D2683FEB-587E-D541-AD0B-6430D4F5D326}" type="presParOf" srcId="{3D20FFBD-7059-B741-A1C1-A2DB8A00AFA4}" destId="{51A9878D-E47A-C141-BEB4-CD6347922723}" srcOrd="0" destOrd="0" presId="urn:microsoft.com/office/officeart/2005/8/layout/vList5"/>
    <dgm:cxn modelId="{1C0EF346-F3E3-0644-AC11-629AE6D4497A}" type="presParOf" srcId="{3D20FFBD-7059-B741-A1C1-A2DB8A00AFA4}" destId="{F689F4D4-8CF1-EE44-A735-4FFBC382EC58}" srcOrd="1" destOrd="0" presId="urn:microsoft.com/office/officeart/2005/8/layout/vList5"/>
    <dgm:cxn modelId="{78CAEE19-31E7-044D-A3A6-51D69FB4DDEF}" type="presParOf" srcId="{7703143B-3284-874D-88F6-BACA458FE00E}" destId="{A82D4FFD-C4D2-864D-945E-A0550A93CDFE}" srcOrd="1" destOrd="0" presId="urn:microsoft.com/office/officeart/2005/8/layout/vList5"/>
    <dgm:cxn modelId="{1B37FFE4-B780-40B2-9630-64200F3493A2}" type="presParOf" srcId="{7703143B-3284-874D-88F6-BACA458FE00E}" destId="{F41C7342-43FB-4FB6-BC44-C881ED6F3BF5}" srcOrd="2" destOrd="0" presId="urn:microsoft.com/office/officeart/2005/8/layout/vList5"/>
    <dgm:cxn modelId="{3E9804BD-5B0B-4544-A7FB-3EDF2CBD2100}" type="presParOf" srcId="{F41C7342-43FB-4FB6-BC44-C881ED6F3BF5}" destId="{7B4070EC-C0A5-4A1A-B52F-35EF8F55247D}" srcOrd="0" destOrd="0" presId="urn:microsoft.com/office/officeart/2005/8/layout/vList5"/>
    <dgm:cxn modelId="{58E45FC9-4E9B-43C2-B7A0-197683319B97}" type="presParOf" srcId="{F41C7342-43FB-4FB6-BC44-C881ED6F3BF5}" destId="{0E64D7AE-6730-4C9A-AAC2-0EEE0AC04AEF}" srcOrd="1" destOrd="0" presId="urn:microsoft.com/office/officeart/2005/8/layout/vList5"/>
    <dgm:cxn modelId="{E48A0076-01D3-42BB-A1EC-769259382D00}" type="presParOf" srcId="{7703143B-3284-874D-88F6-BACA458FE00E}" destId="{B8F052EF-5B2E-4BAC-AE22-2D5FEFA91244}" srcOrd="3" destOrd="0" presId="urn:microsoft.com/office/officeart/2005/8/layout/vList5"/>
    <dgm:cxn modelId="{2DC2889A-0EEF-CD4C-AAD1-51BE84F5D2BD}" type="presParOf" srcId="{7703143B-3284-874D-88F6-BACA458FE00E}" destId="{71FC034B-2AD3-734A-89C2-DFD6253484D6}" srcOrd="4" destOrd="0" presId="urn:microsoft.com/office/officeart/2005/8/layout/vList5"/>
    <dgm:cxn modelId="{530C4779-84A9-4D4B-B5AD-74EC7D4DD878}" type="presParOf" srcId="{71FC034B-2AD3-734A-89C2-DFD6253484D6}" destId="{394E4F7C-2DFA-F74B-8B90-71A2CAB776E0}" srcOrd="0" destOrd="0" presId="urn:microsoft.com/office/officeart/2005/8/layout/vList5"/>
    <dgm:cxn modelId="{15063BBC-F4D9-774F-90DB-1736F00C778C}" type="presParOf" srcId="{71FC034B-2AD3-734A-89C2-DFD6253484D6}" destId="{055716B9-1B80-E448-9EA0-685E5063D88A}" srcOrd="1" destOrd="0" presId="urn:microsoft.com/office/officeart/2005/8/layout/vList5"/>
    <dgm:cxn modelId="{1D071289-0252-CD41-994D-7E8B1A30E486}" type="presParOf" srcId="{7703143B-3284-874D-88F6-BACA458FE00E}" destId="{C703CA3E-0840-E140-AF97-A660E7E3DF27}" srcOrd="5" destOrd="0" presId="urn:microsoft.com/office/officeart/2005/8/layout/vList5"/>
    <dgm:cxn modelId="{088E8742-775D-6247-AB6A-A29AA41537AC}" type="presParOf" srcId="{7703143B-3284-874D-88F6-BACA458FE00E}" destId="{F583A4D3-7E65-A94B-98F5-7C481EED8310}" srcOrd="6" destOrd="0" presId="urn:microsoft.com/office/officeart/2005/8/layout/vList5"/>
    <dgm:cxn modelId="{2E3CB1FA-6494-C747-A98E-FC719D92B292}" type="presParOf" srcId="{F583A4D3-7E65-A94B-98F5-7C481EED8310}" destId="{1D93F97B-FE2D-934E-9FEE-A24C7A17886F}" srcOrd="0" destOrd="0" presId="urn:microsoft.com/office/officeart/2005/8/layout/vList5"/>
    <dgm:cxn modelId="{0D9CB85A-76D2-2D4F-B483-E245DF7AE97B}" type="presParOf" srcId="{F583A4D3-7E65-A94B-98F5-7C481EED8310}" destId="{44FA6CD5-3B25-9A4A-86D8-8CF50E30988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D9A47C-75D7-FD44-870B-3DA2696C4A30}" type="doc">
      <dgm:prSet loTypeId="urn:microsoft.com/office/officeart/2005/8/layout/defaul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5BBDF-52A1-BD4B-B20D-59D61BAA87A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vert="horz"/>
        <a:lstStyle/>
        <a:p>
          <a:r>
            <a:rPr lang="en-US" sz="1800" b="1"/>
            <a:t>1. </a:t>
          </a:r>
          <a:r>
            <a:rPr lang="en-US" sz="1800" b="1" err="1"/>
            <a:t>Taux</a:t>
          </a:r>
          <a:r>
            <a:rPr lang="en-US" sz="1800" b="1"/>
            <a:t> </a:t>
          </a:r>
          <a:r>
            <a:rPr lang="en-US" sz="1800" b="1" err="1"/>
            <a:t>d’utilisation</a:t>
          </a:r>
          <a:r>
            <a:rPr lang="en-US" sz="1800" b="1"/>
            <a:t> (%)</a:t>
          </a:r>
        </a:p>
        <a:p>
          <a:r>
            <a:rPr lang="fr-FR" sz="1800"/>
            <a:t>Pourcentage d’heures effectivement travaillées par rapport au total d’heures disponibles (ex : 40h/semaine).</a:t>
          </a:r>
          <a:endParaRPr lang="en-US" sz="1800" b="1"/>
        </a:p>
      </dgm:t>
    </dgm:pt>
    <dgm:pt modelId="{C94D0221-5687-2345-95A8-4CCF98D9663A}" type="parTrans" cxnId="{3E1450E3-8088-2C40-B68C-8151CB31CE48}">
      <dgm:prSet/>
      <dgm:spPr/>
      <dgm:t>
        <a:bodyPr/>
        <a:lstStyle/>
        <a:p>
          <a:endParaRPr lang="en-US"/>
        </a:p>
      </dgm:t>
    </dgm:pt>
    <dgm:pt modelId="{53186D47-C2AB-BF44-AAC1-A3CA07FEB1EA}" type="sibTrans" cxnId="{3E1450E3-8088-2C40-B68C-8151CB31CE48}">
      <dgm:prSet/>
      <dgm:spPr/>
      <dgm:t>
        <a:bodyPr/>
        <a:lstStyle/>
        <a:p>
          <a:endParaRPr lang="en-US"/>
        </a:p>
      </dgm:t>
    </dgm:pt>
    <dgm:pt modelId="{30C82F84-D4C0-C444-BAED-F0A5214E9059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106680" rIns="106680" bIns="106680" numCol="1" spcCol="1270" anchor="t" anchorCtr="0"/>
        <a:lstStyle/>
        <a:p>
          <a:r>
            <a:rPr lang="en-US" sz="1800" b="1" kern="1200"/>
            <a:t>2. Bench Rate (%)</a:t>
          </a:r>
        </a:p>
        <a:p>
          <a:r>
            <a:rPr lang="fr-FR" sz="1800" kern="1200"/>
            <a:t>Pourcentage d’heures non affectées à un projet (consultants sur le « </a:t>
          </a:r>
          <a:r>
            <a:rPr lang="fr-FR" sz="1800" kern="1200" err="1"/>
            <a:t>bench</a:t>
          </a:r>
          <a:r>
            <a:rPr lang="fr-FR" sz="1800" kern="1200"/>
            <a:t> »).</a:t>
          </a:r>
          <a:endParaRPr lang="en-CA" sz="2000" b="1" kern="1200"/>
        </a:p>
      </dgm:t>
    </dgm:pt>
    <dgm:pt modelId="{3D2C9A13-CE7C-424F-809A-AED67639C700}" type="parTrans" cxnId="{7449CB82-891E-D844-8884-F0F94CEE52E1}">
      <dgm:prSet/>
      <dgm:spPr/>
      <dgm:t>
        <a:bodyPr/>
        <a:lstStyle/>
        <a:p>
          <a:endParaRPr lang="en-US"/>
        </a:p>
      </dgm:t>
    </dgm:pt>
    <dgm:pt modelId="{C7DE69CB-B317-8442-B891-5DFD49348571}" type="sibTrans" cxnId="{7449CB82-891E-D844-8884-F0F94CEE52E1}">
      <dgm:prSet/>
      <dgm:spPr/>
      <dgm:t>
        <a:bodyPr/>
        <a:lstStyle/>
        <a:p>
          <a:endParaRPr lang="en-US"/>
        </a:p>
      </dgm:t>
    </dgm:pt>
    <dgm:pt modelId="{08EF01DD-A761-4F53-921E-069629A2723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buNone/>
          </a:pPr>
          <a:r>
            <a:rPr lang="fr-FR" sz="2000" b="1" kern="1200"/>
            <a:t>3. Erreur de planification                   </a:t>
          </a:r>
          <a:r>
            <a:rPr lang="fr-FR"/>
            <a:t>Écart moyen entre les heures planifiées et les heures réellement travaillées</a:t>
          </a:r>
          <a:endParaRPr lang="en-CA" sz="2000" b="1" kern="1200"/>
        </a:p>
      </dgm:t>
    </dgm:pt>
    <dgm:pt modelId="{6BAEBEF6-B18C-480B-8733-32020E860544}" type="parTrans" cxnId="{371E2EB9-6131-48F5-BE06-BD3FD27FC2E3}">
      <dgm:prSet/>
      <dgm:spPr/>
      <dgm:t>
        <a:bodyPr/>
        <a:lstStyle/>
        <a:p>
          <a:endParaRPr lang="en-US"/>
        </a:p>
      </dgm:t>
    </dgm:pt>
    <dgm:pt modelId="{943418FB-B7DD-41A6-8A94-7F115D5BDE6F}" type="sibTrans" cxnId="{371E2EB9-6131-48F5-BE06-BD3FD27FC2E3}">
      <dgm:prSet/>
      <dgm:spPr/>
      <dgm:t>
        <a:bodyPr/>
        <a:lstStyle/>
        <a:p>
          <a:endParaRPr lang="en-US"/>
        </a:p>
      </dgm:t>
    </dgm:pt>
    <dgm:pt modelId="{C6B1B657-F78B-4C1E-A821-AC279A36C88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buNone/>
          </a:pPr>
          <a:r>
            <a:rPr lang="fr-FR" sz="2000" b="1" kern="1200"/>
            <a:t>4. Marge moyenne par heure ($)          </a:t>
          </a:r>
          <a:r>
            <a:rPr lang="fr-FR"/>
            <a:t>Différence entre le </a:t>
          </a:r>
          <a:r>
            <a:rPr lang="fr-FR" b="1"/>
            <a:t>tarif facturé au client</a:t>
          </a:r>
          <a:r>
            <a:rPr lang="fr-FR"/>
            <a:t> et le </a:t>
          </a:r>
          <a:r>
            <a:rPr lang="fr-FR" b="1"/>
            <a:t>coût horaire estimé (incluant surcharge)</a:t>
          </a:r>
          <a:r>
            <a:rPr lang="fr-FR"/>
            <a:t>, rapportée à l’heure.</a:t>
          </a:r>
          <a:endParaRPr lang="en-CA" sz="2000" b="1" kern="1200"/>
        </a:p>
      </dgm:t>
    </dgm:pt>
    <dgm:pt modelId="{C747B38E-37D8-49B0-85EE-4CF26897B976}" type="parTrans" cxnId="{65473969-7063-47B2-9C74-C2FF537D57D9}">
      <dgm:prSet/>
      <dgm:spPr/>
      <dgm:t>
        <a:bodyPr/>
        <a:lstStyle/>
        <a:p>
          <a:endParaRPr lang="en-US"/>
        </a:p>
      </dgm:t>
    </dgm:pt>
    <dgm:pt modelId="{972EC4C2-8141-406C-B970-310AAD102B31}" type="sibTrans" cxnId="{65473969-7063-47B2-9C74-C2FF537D57D9}">
      <dgm:prSet/>
      <dgm:spPr/>
      <dgm:t>
        <a:bodyPr/>
        <a:lstStyle/>
        <a:p>
          <a:endParaRPr lang="en-US"/>
        </a:p>
      </dgm:t>
    </dgm:pt>
    <dgm:pt modelId="{62A3FA78-8441-DC4B-A402-3CD18C8F950F}" type="pres">
      <dgm:prSet presAssocID="{2CD9A47C-75D7-FD44-870B-3DA2696C4A30}" presName="diagram" presStyleCnt="0">
        <dgm:presLayoutVars>
          <dgm:dir/>
          <dgm:resizeHandles val="exact"/>
        </dgm:presLayoutVars>
      </dgm:prSet>
      <dgm:spPr/>
    </dgm:pt>
    <dgm:pt modelId="{312A9AD5-FE3F-A340-81B5-AACE4F77D581}" type="pres">
      <dgm:prSet presAssocID="{F745BBDF-52A1-BD4B-B20D-59D61BAA87AC}" presName="node" presStyleLbl="node1" presStyleIdx="0" presStyleCnt="4" custScaleY="98985">
        <dgm:presLayoutVars>
          <dgm:bulletEnabled val="1"/>
        </dgm:presLayoutVars>
      </dgm:prSet>
      <dgm:spPr>
        <a:xfrm>
          <a:off x="1339" y="890634"/>
          <a:ext cx="5223866" cy="3134320"/>
        </a:xfrm>
        <a:prstGeom prst="rect">
          <a:avLst/>
        </a:prstGeom>
      </dgm:spPr>
    </dgm:pt>
    <dgm:pt modelId="{5349CFFE-F32D-854C-95A5-9C71DE6107DB}" type="pres">
      <dgm:prSet presAssocID="{53186D47-C2AB-BF44-AAC1-A3CA07FEB1EA}" presName="sibTrans" presStyleCnt="0"/>
      <dgm:spPr/>
    </dgm:pt>
    <dgm:pt modelId="{069D1D02-280C-FE4B-BBF9-68BBDC9520B6}" type="pres">
      <dgm:prSet presAssocID="{30C82F84-D4C0-C444-BAED-F0A5214E9059}" presName="node" presStyleLbl="node1" presStyleIdx="1" presStyleCnt="4" custScaleY="92076">
        <dgm:presLayoutVars>
          <dgm:bulletEnabled val="1"/>
        </dgm:presLayoutVars>
      </dgm:prSet>
      <dgm:spPr>
        <a:xfrm>
          <a:off x="2802135" y="2475215"/>
          <a:ext cx="5368527" cy="2439158"/>
        </a:xfrm>
        <a:prstGeom prst="rect">
          <a:avLst/>
        </a:prstGeom>
      </dgm:spPr>
    </dgm:pt>
    <dgm:pt modelId="{1336B8CF-9FA8-4613-8726-5E1163B9A4E0}" type="pres">
      <dgm:prSet presAssocID="{C7DE69CB-B317-8442-B891-5DFD49348571}" presName="sibTrans" presStyleCnt="0"/>
      <dgm:spPr/>
    </dgm:pt>
    <dgm:pt modelId="{723E467D-DF19-4B54-A95C-3F99634E90D2}" type="pres">
      <dgm:prSet presAssocID="{08EF01DD-A761-4F53-921E-069629A27235}" presName="node" presStyleLbl="node1" presStyleIdx="2" presStyleCnt="4">
        <dgm:presLayoutVars>
          <dgm:bulletEnabled val="1"/>
        </dgm:presLayoutVars>
      </dgm:prSet>
      <dgm:spPr/>
    </dgm:pt>
    <dgm:pt modelId="{97B92AFF-4D61-464C-A7CC-4BE70DDAE81D}" type="pres">
      <dgm:prSet presAssocID="{943418FB-B7DD-41A6-8A94-7F115D5BDE6F}" presName="sibTrans" presStyleCnt="0"/>
      <dgm:spPr/>
    </dgm:pt>
    <dgm:pt modelId="{73E7E1B8-954E-4F7B-A2DD-04B873BBB996}" type="pres">
      <dgm:prSet presAssocID="{C6B1B657-F78B-4C1E-A821-AC279A36C882}" presName="node" presStyleLbl="node1" presStyleIdx="3" presStyleCnt="4">
        <dgm:presLayoutVars>
          <dgm:bulletEnabled val="1"/>
        </dgm:presLayoutVars>
      </dgm:prSet>
      <dgm:spPr/>
    </dgm:pt>
  </dgm:ptLst>
  <dgm:cxnLst>
    <dgm:cxn modelId="{EBB90E17-7669-2044-AF5C-B5FC447EBD20}" type="presOf" srcId="{2CD9A47C-75D7-FD44-870B-3DA2696C4A30}" destId="{62A3FA78-8441-DC4B-A402-3CD18C8F950F}" srcOrd="0" destOrd="0" presId="urn:microsoft.com/office/officeart/2005/8/layout/default"/>
    <dgm:cxn modelId="{994B5A2B-37B7-4158-9FB7-CAA299218FCD}" type="presOf" srcId="{08EF01DD-A761-4F53-921E-069629A27235}" destId="{723E467D-DF19-4B54-A95C-3F99634E90D2}" srcOrd="0" destOrd="0" presId="urn:microsoft.com/office/officeart/2005/8/layout/default"/>
    <dgm:cxn modelId="{65473969-7063-47B2-9C74-C2FF537D57D9}" srcId="{2CD9A47C-75D7-FD44-870B-3DA2696C4A30}" destId="{C6B1B657-F78B-4C1E-A821-AC279A36C882}" srcOrd="3" destOrd="0" parTransId="{C747B38E-37D8-49B0-85EE-4CF26897B976}" sibTransId="{972EC4C2-8141-406C-B970-310AAD102B31}"/>
    <dgm:cxn modelId="{7449CB82-891E-D844-8884-F0F94CEE52E1}" srcId="{2CD9A47C-75D7-FD44-870B-3DA2696C4A30}" destId="{30C82F84-D4C0-C444-BAED-F0A5214E9059}" srcOrd="1" destOrd="0" parTransId="{3D2C9A13-CE7C-424F-809A-AED67639C700}" sibTransId="{C7DE69CB-B317-8442-B891-5DFD49348571}"/>
    <dgm:cxn modelId="{ADF1A6A2-A436-A14A-8D9B-890C2476A84B}" type="presOf" srcId="{F745BBDF-52A1-BD4B-B20D-59D61BAA87AC}" destId="{312A9AD5-FE3F-A340-81B5-AACE4F77D581}" srcOrd="0" destOrd="0" presId="urn:microsoft.com/office/officeart/2005/8/layout/default"/>
    <dgm:cxn modelId="{371E2EB9-6131-48F5-BE06-BD3FD27FC2E3}" srcId="{2CD9A47C-75D7-FD44-870B-3DA2696C4A30}" destId="{08EF01DD-A761-4F53-921E-069629A27235}" srcOrd="2" destOrd="0" parTransId="{6BAEBEF6-B18C-480B-8733-32020E860544}" sibTransId="{943418FB-B7DD-41A6-8A94-7F115D5BDE6F}"/>
    <dgm:cxn modelId="{5ADBCCCE-8CC8-46CD-A524-AD7278ADB41D}" type="presOf" srcId="{C6B1B657-F78B-4C1E-A821-AC279A36C882}" destId="{73E7E1B8-954E-4F7B-A2DD-04B873BBB996}" srcOrd="0" destOrd="0" presId="urn:microsoft.com/office/officeart/2005/8/layout/default"/>
    <dgm:cxn modelId="{DB6C68E3-01C4-F449-BFD1-074E73EE9C34}" type="presOf" srcId="{30C82F84-D4C0-C444-BAED-F0A5214E9059}" destId="{069D1D02-280C-FE4B-BBF9-68BBDC9520B6}" srcOrd="0" destOrd="0" presId="urn:microsoft.com/office/officeart/2005/8/layout/default"/>
    <dgm:cxn modelId="{3E1450E3-8088-2C40-B68C-8151CB31CE48}" srcId="{2CD9A47C-75D7-FD44-870B-3DA2696C4A30}" destId="{F745BBDF-52A1-BD4B-B20D-59D61BAA87AC}" srcOrd="0" destOrd="0" parTransId="{C94D0221-5687-2345-95A8-4CCF98D9663A}" sibTransId="{53186D47-C2AB-BF44-AAC1-A3CA07FEB1EA}"/>
    <dgm:cxn modelId="{6FAC6955-6996-3D46-9A56-DEC749C2A9BE}" type="presParOf" srcId="{62A3FA78-8441-DC4B-A402-3CD18C8F950F}" destId="{312A9AD5-FE3F-A340-81B5-AACE4F77D581}" srcOrd="0" destOrd="0" presId="urn:microsoft.com/office/officeart/2005/8/layout/default"/>
    <dgm:cxn modelId="{99D87A29-CC46-5844-9E13-383BCF04248A}" type="presParOf" srcId="{62A3FA78-8441-DC4B-A402-3CD18C8F950F}" destId="{5349CFFE-F32D-854C-95A5-9C71DE6107DB}" srcOrd="1" destOrd="0" presId="urn:microsoft.com/office/officeart/2005/8/layout/default"/>
    <dgm:cxn modelId="{F76CDD08-5204-4E4E-8DFB-4AD34B31A7AB}" type="presParOf" srcId="{62A3FA78-8441-DC4B-A402-3CD18C8F950F}" destId="{069D1D02-280C-FE4B-BBF9-68BBDC9520B6}" srcOrd="2" destOrd="0" presId="urn:microsoft.com/office/officeart/2005/8/layout/default"/>
    <dgm:cxn modelId="{86C052A3-289D-435C-BE6D-963CF6ECBD53}" type="presParOf" srcId="{62A3FA78-8441-DC4B-A402-3CD18C8F950F}" destId="{1336B8CF-9FA8-4613-8726-5E1163B9A4E0}" srcOrd="3" destOrd="0" presId="urn:microsoft.com/office/officeart/2005/8/layout/default"/>
    <dgm:cxn modelId="{E661695F-AB6C-45C3-8AB5-FCFD844010BA}" type="presParOf" srcId="{62A3FA78-8441-DC4B-A402-3CD18C8F950F}" destId="{723E467D-DF19-4B54-A95C-3F99634E90D2}" srcOrd="4" destOrd="0" presId="urn:microsoft.com/office/officeart/2005/8/layout/default"/>
    <dgm:cxn modelId="{DBE21128-584D-4223-AF55-A6605AB60EAB}" type="presParOf" srcId="{62A3FA78-8441-DC4B-A402-3CD18C8F950F}" destId="{97B92AFF-4D61-464C-A7CC-4BE70DDAE81D}" srcOrd="5" destOrd="0" presId="urn:microsoft.com/office/officeart/2005/8/layout/default"/>
    <dgm:cxn modelId="{663DC499-298B-4D9B-AF54-DCE5DAFA1CF7}" type="presParOf" srcId="{62A3FA78-8441-DC4B-A402-3CD18C8F950F}" destId="{73E7E1B8-954E-4F7B-A2DD-04B873BBB99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0B2B8F0-7B97-4A25-AD74-DA2B1AD2DE7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>
            <a:buNone/>
          </a:pPr>
          <a:r>
            <a:rPr lang="fr-CA" sz="1800" b="1"/>
            <a:t>Corrélé au dépassement budgétaire</a:t>
          </a:r>
        </a:p>
        <a:p>
          <a:pPr>
            <a:buNone/>
          </a:pPr>
          <a:r>
            <a:rPr lang="fr-CA" sz="1800" i="1"/>
            <a:t>Neptune Solaris</a:t>
          </a:r>
          <a:r>
            <a:rPr lang="fr-CA" sz="1800"/>
            <a:t> présente un dépassement très important, ce qui impacte directement la rentabilité globale</a:t>
          </a:r>
          <a:endParaRPr lang="en-CA" sz="1800"/>
        </a:p>
      </dgm:t>
    </dgm:pt>
    <dgm:pt modelId="{3181B1E7-4982-43F9-8C9C-85A83FB4ADF2}" type="parTrans" cxnId="{0718DCE0-81AE-4F3E-8EB5-550DCBF8027E}">
      <dgm:prSet/>
      <dgm:spPr/>
      <dgm:t>
        <a:bodyPr/>
        <a:lstStyle/>
        <a:p>
          <a:endParaRPr lang="fr-CA"/>
        </a:p>
      </dgm:t>
    </dgm:pt>
    <dgm:pt modelId="{3ACFB401-C26A-4FC4-8A2B-863BF44E233A}" type="sibTrans" cxnId="{0718DCE0-81AE-4F3E-8EB5-550DCBF8027E}">
      <dgm:prSet/>
      <dgm:spPr/>
      <dgm:t>
        <a:bodyPr/>
        <a:lstStyle/>
        <a:p>
          <a:endParaRPr lang="fr-CA"/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940F9070-0E72-4E0B-B6F4-5E1AB27FBB6E}" type="pres">
      <dgm:prSet presAssocID="{A0B2B8F0-7B97-4A25-AD74-DA2B1AD2DE73}" presName="node" presStyleLbl="node1" presStyleIdx="0" presStyleCnt="1">
        <dgm:presLayoutVars>
          <dgm:bulletEnabled val="1"/>
        </dgm:presLayoutVars>
      </dgm:prSet>
      <dgm:spPr/>
    </dgm:pt>
  </dgm:ptLst>
  <dgm:cxnLst>
    <dgm:cxn modelId="{C2BC4215-58B0-4169-BDEE-8BC241C4538E}" type="presOf" srcId="{A0B2B8F0-7B97-4A25-AD74-DA2B1AD2DE73}" destId="{940F9070-0E72-4E0B-B6F4-5E1AB27FBB6E}" srcOrd="0" destOrd="0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718DCE0-81AE-4F3E-8EB5-550DCBF8027E}" srcId="{047022E5-39AA-B14F-9D28-81C690B4BBEA}" destId="{A0B2B8F0-7B97-4A25-AD74-DA2B1AD2DE73}" srcOrd="0" destOrd="0" parTransId="{3181B1E7-4982-43F9-8C9C-85A83FB4ADF2}" sibTransId="{3ACFB401-C26A-4FC4-8A2B-863BF44E233A}"/>
    <dgm:cxn modelId="{2172C6E1-628D-4004-A69A-7BCA5E904C79}" type="presParOf" srcId="{C0E12166-2BE4-3049-A140-F40D4E21BB77}" destId="{940F9070-0E72-4E0B-B6F4-5E1AB27FBB6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7614B238-AD45-45BA-96DD-97064F951E6A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1800" b="0" kern="1200">
              <a:solidFill>
                <a:srgbClr val="0000FF"/>
              </a:solidFill>
              <a:latin typeface="+mj-lt"/>
              <a:ea typeface="+mn-ea"/>
              <a:cs typeface="+mn-cs"/>
            </a:rPr>
            <a:t>Neptune Solaris affiche une marge négative de près de </a:t>
          </a:r>
        </a:p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1800">
              <a:latin typeface="+mj-lt"/>
            </a:rPr>
            <a:t>-$1000/h, </a:t>
          </a:r>
          <a:r>
            <a:rPr lang="fr-CA" sz="1800" b="0" kern="1200">
              <a:solidFill>
                <a:srgbClr val="0000FF"/>
              </a:solidFill>
              <a:latin typeface="+mj-lt"/>
              <a:ea typeface="+mn-ea"/>
              <a:cs typeface="+mn-cs"/>
            </a:rPr>
            <a:t>signalant un projet très déficitaire.</a:t>
          </a:r>
          <a:endParaRPr lang="en-CA" sz="1800" b="0" kern="1200">
            <a:solidFill>
              <a:srgbClr val="0000FF"/>
            </a:solidFill>
            <a:latin typeface="+mj-lt"/>
            <a:ea typeface="+mn-ea"/>
            <a:cs typeface="+mn-cs"/>
          </a:endParaRPr>
        </a:p>
      </dgm:t>
    </dgm:pt>
    <dgm:pt modelId="{77BD877D-8868-4EFE-9F68-39F0A7402522}" type="parTrans" cxnId="{089E46CF-F44A-43A2-B01D-037D9483FB89}">
      <dgm:prSet/>
      <dgm:spPr/>
      <dgm:t>
        <a:bodyPr/>
        <a:lstStyle/>
        <a:p>
          <a:endParaRPr lang="fr-CA"/>
        </a:p>
      </dgm:t>
    </dgm:pt>
    <dgm:pt modelId="{FFCC302A-4364-443F-B54F-6D8F6B57A178}" type="sibTrans" cxnId="{089E46CF-F44A-43A2-B01D-037D9483FB89}">
      <dgm:prSet/>
      <dgm:spPr/>
      <dgm:t>
        <a:bodyPr/>
        <a:lstStyle/>
        <a:p>
          <a:endParaRPr lang="fr-CA"/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E0517C59-732F-43C8-9A0B-B339E256CDD2}" type="pres">
      <dgm:prSet presAssocID="{7614B238-AD45-45BA-96DD-97064F951E6A}" presName="node" presStyleLbl="node1" presStyleIdx="0" presStyleCnt="1" custLinFactNeighborX="4286" custLinFactNeighborY="-3211">
        <dgm:presLayoutVars>
          <dgm:bulletEnabled val="1"/>
        </dgm:presLayoutVars>
      </dgm:prSet>
      <dgm:spPr>
        <a:xfrm>
          <a:off x="0" y="760311"/>
          <a:ext cx="3555619" cy="2133371"/>
        </a:xfrm>
        <a:prstGeom prst="rect">
          <a:avLst/>
        </a:prstGeom>
      </dgm:spPr>
    </dgm:pt>
  </dgm:ptLst>
  <dgm:cxnLst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89E46CF-F44A-43A2-B01D-037D9483FB89}" srcId="{047022E5-39AA-B14F-9D28-81C690B4BBEA}" destId="{7614B238-AD45-45BA-96DD-97064F951E6A}" srcOrd="0" destOrd="0" parTransId="{77BD877D-8868-4EFE-9F68-39F0A7402522}" sibTransId="{FFCC302A-4364-443F-B54F-6D8F6B57A178}"/>
    <dgm:cxn modelId="{D5E82AE3-2E41-49ED-AF28-3F21CF1D954D}" type="presOf" srcId="{7614B238-AD45-45BA-96DD-97064F951E6A}" destId="{E0517C59-732F-43C8-9A0B-B339E256CDD2}" srcOrd="0" destOrd="0" presId="urn:microsoft.com/office/officeart/2005/8/layout/default"/>
    <dgm:cxn modelId="{D65ED6A9-C224-49EB-AF08-F3B9093B62B2}" type="presParOf" srcId="{C0E12166-2BE4-3049-A140-F40D4E21BB77}" destId="{E0517C59-732F-43C8-9A0B-B339E256CDD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017D78-73DD-6049-8D28-1FBAEF477557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 spcFirstLastPara="0" vert="horz" wrap="square" lIns="106680" tIns="53340" rIns="106680" bIns="53340" numCol="1" spcCol="1270" rtlCol="0" anchor="ctr" anchorCtr="0"/>
        <a:lstStyle/>
        <a:p>
          <a:pPr>
            <a:buNone/>
          </a:pPr>
          <a:r>
            <a:rPr lang="fr-CA" sz="1800"/>
            <a:t>Neptune Horizon, Neptune Aquilon et Ventus Orientation génèrent une marge horaire élevée (&gt; $200/h)</a:t>
          </a:r>
          <a:endParaRPr lang="en-CA" sz="1800" b="1" i="0"/>
        </a:p>
      </dgm:t>
    </dgm:pt>
    <dgm:pt modelId="{03ECF80C-A2A8-964D-9BFA-5628820BBAD4}" type="par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B3886F5D-6808-4344-B5E7-AA29FB71ACED}" type="sibTrans" cxnId="{05D392D7-289E-3047-9C44-DC2460DB0DF1}">
      <dgm:prSet/>
      <dgm:spPr/>
      <dgm:t>
        <a:bodyPr/>
        <a:lstStyle/>
        <a:p>
          <a:endParaRPr lang="en-US">
            <a:latin typeface="Gill Sans MT" panose="020B0502020104020203" pitchFamily="34" charset="77"/>
          </a:endParaRPr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2F106427-DEE9-0C4E-9CF5-5E4E893145DB}" type="pres">
      <dgm:prSet presAssocID="{8D017D78-73DD-6049-8D28-1FBAEF477557}" presName="node" presStyleLbl="node1" presStyleIdx="0" presStyleCnt="1" custLinFactNeighborY="15281">
        <dgm:presLayoutVars>
          <dgm:bulletEnabled val="1"/>
        </dgm:presLayoutVars>
      </dgm:prSet>
      <dgm:spPr>
        <a:xfrm>
          <a:off x="0" y="1054909"/>
          <a:ext cx="3555619" cy="2133371"/>
        </a:xfrm>
        <a:prstGeom prst="rect">
          <a:avLst/>
        </a:prstGeom>
      </dgm:spPr>
    </dgm:pt>
  </dgm:ptLst>
  <dgm:cxnLst>
    <dgm:cxn modelId="{5E6A8600-3C6C-2E49-86E7-3872AC5A4E78}" type="presOf" srcId="{8D017D78-73DD-6049-8D28-1FBAEF477557}" destId="{2F106427-DEE9-0C4E-9CF5-5E4E893145DB}" srcOrd="0" destOrd="0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5D392D7-289E-3047-9C44-DC2460DB0DF1}" srcId="{047022E5-39AA-B14F-9D28-81C690B4BBEA}" destId="{8D017D78-73DD-6049-8D28-1FBAEF477557}" srcOrd="0" destOrd="0" parTransId="{03ECF80C-A2A8-964D-9BFA-5628820BBAD4}" sibTransId="{B3886F5D-6808-4344-B5E7-AA29FB71ACED}"/>
    <dgm:cxn modelId="{BEC824D4-14A8-614B-A8A5-E5307B1E2CEB}" type="presParOf" srcId="{C0E12166-2BE4-3049-A140-F40D4E21BB77}" destId="{2F106427-DEE9-0C4E-9CF5-5E4E893145D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7022E5-39AA-B14F-9D28-81C690B4BBEA}" type="doc">
      <dgm:prSet loTypeId="urn:microsoft.com/office/officeart/2005/8/layout/default" loCatId="" qsTypeId="urn:microsoft.com/office/officeart/2005/8/quickstyle/simple2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A0B2B8F0-7B97-4A25-AD74-DA2B1AD2DE7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fr-CA" sz="1800"/>
            <a:t>La répartition montre une </a:t>
          </a:r>
          <a:r>
            <a:rPr lang="fr-CA" sz="1800" b="1"/>
            <a:t>majorité de consultants internes (13 sur 15</a:t>
          </a:r>
          <a:r>
            <a:rPr lang="fr-CA" sz="1800" b="1">
              <a:latin typeface="Arial"/>
            </a:rPr>
            <a:t>).</a:t>
          </a:r>
          <a:endParaRPr lang="fr-CA" sz="1800"/>
        </a:p>
      </dgm:t>
    </dgm:pt>
    <dgm:pt modelId="{3181B1E7-4982-43F9-8C9C-85A83FB4ADF2}" type="parTrans" cxnId="{0718DCE0-81AE-4F3E-8EB5-550DCBF8027E}">
      <dgm:prSet/>
      <dgm:spPr/>
      <dgm:t>
        <a:bodyPr/>
        <a:lstStyle/>
        <a:p>
          <a:endParaRPr lang="fr-CA"/>
        </a:p>
      </dgm:t>
    </dgm:pt>
    <dgm:pt modelId="{3ACFB401-C26A-4FC4-8A2B-863BF44E233A}" type="sibTrans" cxnId="{0718DCE0-81AE-4F3E-8EB5-550DCBF8027E}">
      <dgm:prSet/>
      <dgm:spPr/>
      <dgm:t>
        <a:bodyPr/>
        <a:lstStyle/>
        <a:p>
          <a:endParaRPr lang="fr-CA"/>
        </a:p>
      </dgm:t>
    </dgm:pt>
    <dgm:pt modelId="{C0E12166-2BE4-3049-A140-F40D4E21BB77}" type="pres">
      <dgm:prSet presAssocID="{047022E5-39AA-B14F-9D28-81C690B4BBEA}" presName="diagram" presStyleCnt="0">
        <dgm:presLayoutVars>
          <dgm:dir/>
          <dgm:resizeHandles val="exact"/>
        </dgm:presLayoutVars>
      </dgm:prSet>
      <dgm:spPr/>
    </dgm:pt>
    <dgm:pt modelId="{940F9070-0E72-4E0B-B6F4-5E1AB27FBB6E}" type="pres">
      <dgm:prSet presAssocID="{A0B2B8F0-7B97-4A25-AD74-DA2B1AD2DE73}" presName="node" presStyleLbl="node1" presStyleIdx="0" presStyleCnt="1">
        <dgm:presLayoutVars>
          <dgm:bulletEnabled val="1"/>
        </dgm:presLayoutVars>
      </dgm:prSet>
      <dgm:spPr/>
    </dgm:pt>
  </dgm:ptLst>
  <dgm:cxnLst>
    <dgm:cxn modelId="{C2BC4215-58B0-4169-BDEE-8BC241C4538E}" type="presOf" srcId="{A0B2B8F0-7B97-4A25-AD74-DA2B1AD2DE73}" destId="{940F9070-0E72-4E0B-B6F4-5E1AB27FBB6E}" srcOrd="0" destOrd="0" presId="urn:microsoft.com/office/officeart/2005/8/layout/default"/>
    <dgm:cxn modelId="{C2BC2975-470B-5F45-A613-42FC8F60462D}" type="presOf" srcId="{047022E5-39AA-B14F-9D28-81C690B4BBEA}" destId="{C0E12166-2BE4-3049-A140-F40D4E21BB77}" srcOrd="0" destOrd="0" presId="urn:microsoft.com/office/officeart/2005/8/layout/default"/>
    <dgm:cxn modelId="{0718DCE0-81AE-4F3E-8EB5-550DCBF8027E}" srcId="{047022E5-39AA-B14F-9D28-81C690B4BBEA}" destId="{A0B2B8F0-7B97-4A25-AD74-DA2B1AD2DE73}" srcOrd="0" destOrd="0" parTransId="{3181B1E7-4982-43F9-8C9C-85A83FB4ADF2}" sibTransId="{3ACFB401-C26A-4FC4-8A2B-863BF44E233A}"/>
    <dgm:cxn modelId="{2172C6E1-628D-4004-A69A-7BCA5E904C79}" type="presParOf" srcId="{C0E12166-2BE4-3049-A140-F40D4E21BB77}" destId="{940F9070-0E72-4E0B-B6F4-5E1AB27FBB6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AC8DE-E3DE-B74F-9895-E0D4EA501608}">
      <dsp:nvSpPr>
        <dsp:cNvPr id="0" name=""/>
        <dsp:cNvSpPr/>
      </dsp:nvSpPr>
      <dsp:spPr>
        <a:xfrm>
          <a:off x="1310" y="0"/>
          <a:ext cx="3408337" cy="1705211"/>
        </a:xfrm>
        <a:prstGeom prst="roundRect">
          <a:avLst>
            <a:gd name="adj" fmla="val 10000"/>
          </a:avLst>
        </a:prstGeom>
        <a:solidFill>
          <a:srgbClr val="0000CC"/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000" b="1" i="0" kern="1200">
            <a:latin typeface="Gill Sans MT" panose="020B0502020104020203" pitchFamily="34" charset="7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000" b="1" i="0" kern="1200">
            <a:latin typeface="Gill Sans MT" panose="020B0502020104020203" pitchFamily="34" charset="7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000" b="1" i="0" kern="1200">
            <a:latin typeface="Gill Sans MT" panose="020B0502020104020203" pitchFamily="34" charset="77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KPMG </a:t>
          </a:r>
          <a:r>
            <a:rPr lang="en-CA" sz="1800" b="1" i="0" kern="1200" err="1">
              <a:solidFill>
                <a:schemeClr val="bg1"/>
              </a:solidFill>
              <a:latin typeface="Gill Sans MT" panose="020B0502020104020203" pitchFamily="34" charset="77"/>
            </a:rPr>
            <a:t>est</a:t>
          </a: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 </a:t>
          </a:r>
          <a:r>
            <a:rPr lang="en-CA" sz="1800" b="1" i="0" kern="1200" err="1">
              <a:solidFill>
                <a:schemeClr val="bg1"/>
              </a:solidFill>
              <a:latin typeface="Gill Sans MT" panose="020B0502020104020203" pitchFamily="34" charset="77"/>
            </a:rPr>
            <a:t>l’un</a:t>
          </a: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 des </a:t>
          </a:r>
          <a:r>
            <a:rPr lang="en-CA" sz="1800" b="1" i="0" kern="1200" err="1">
              <a:solidFill>
                <a:schemeClr val="bg1"/>
              </a:solidFill>
              <a:latin typeface="Gill Sans MT" panose="020B0502020104020203" pitchFamily="34" charset="77"/>
            </a:rPr>
            <a:t>principaux</a:t>
          </a: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 cabinets de services </a:t>
          </a:r>
          <a:r>
            <a:rPr lang="en-CA" sz="1800" b="1" i="0" kern="1200" err="1">
              <a:solidFill>
                <a:schemeClr val="bg1"/>
              </a:solidFill>
              <a:latin typeface="Gill Sans MT" panose="020B0502020104020203" pitchFamily="34" charset="77"/>
            </a:rPr>
            <a:t>professionnels</a:t>
          </a: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 au pays</a:t>
          </a:r>
          <a:endParaRPr lang="en-CA" sz="1800" b="0" i="0" kern="1200">
            <a:solidFill>
              <a:schemeClr val="bg1"/>
            </a:solidFill>
            <a:latin typeface="Gill Sans MT" panose="020B0502020104020203" pitchFamily="34" charset="77"/>
          </a:endParaRPr>
        </a:p>
      </dsp:txBody>
      <dsp:txXfrm>
        <a:off x="1310" y="0"/>
        <a:ext cx="3408337" cy="511563"/>
      </dsp:txXfrm>
    </dsp:sp>
    <dsp:sp modelId="{FFF7A4FB-1824-6A4A-BDE3-5888F6CE89B1}">
      <dsp:nvSpPr>
        <dsp:cNvPr id="0" name=""/>
        <dsp:cNvSpPr/>
      </dsp:nvSpPr>
      <dsp:spPr>
        <a:xfrm>
          <a:off x="3665273" y="0"/>
          <a:ext cx="3408337" cy="1705211"/>
        </a:xfrm>
        <a:prstGeom prst="roundRect">
          <a:avLst>
            <a:gd name="adj" fmla="val 10000"/>
          </a:avLst>
        </a:prstGeom>
        <a:solidFill>
          <a:srgbClr val="0000CC"/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KPMG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opère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dans plus de 140 pays avec expertise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mondiale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</a:t>
          </a:r>
        </a:p>
      </dsp:txBody>
      <dsp:txXfrm>
        <a:off x="3665273" y="0"/>
        <a:ext cx="3408337" cy="511563"/>
      </dsp:txXfrm>
    </dsp:sp>
    <dsp:sp modelId="{18423165-9F41-D040-865A-6074D89C3CB1}">
      <dsp:nvSpPr>
        <dsp:cNvPr id="0" name=""/>
        <dsp:cNvSpPr/>
      </dsp:nvSpPr>
      <dsp:spPr>
        <a:xfrm>
          <a:off x="7329236" y="0"/>
          <a:ext cx="3408337" cy="1705211"/>
        </a:xfrm>
        <a:prstGeom prst="roundRect">
          <a:avLst>
            <a:gd name="adj" fmla="val 10000"/>
          </a:avLst>
        </a:prstGeom>
        <a:solidFill>
          <a:srgbClr val="0000CC"/>
        </a:solidFill>
        <a:ln w="381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en-CA" sz="2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Acteur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clé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dans le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domaine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de la donnée et de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l’intelligence</a:t>
          </a:r>
          <a:r>
            <a:rPr lang="en-CA" sz="1800" b="1" i="0" kern="1200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 </a:t>
          </a:r>
          <a:r>
            <a:rPr lang="en-CA" sz="1800" b="1" i="0" kern="1200" err="1">
              <a:solidFill>
                <a:srgbClr val="FFFFFF"/>
              </a:solidFill>
              <a:latin typeface="Gill Sans MT" panose="020B0502020104020203" pitchFamily="34" charset="77"/>
              <a:ea typeface="+mn-ea"/>
              <a:cs typeface="+mn-cs"/>
            </a:rPr>
            <a:t>artificielle</a:t>
          </a:r>
          <a:endParaRPr lang="en-CA" sz="1800" b="1" i="0" kern="1200">
            <a:solidFill>
              <a:srgbClr val="FFFFFF"/>
            </a:solidFill>
            <a:latin typeface="Gill Sans MT" panose="020B0502020104020203" pitchFamily="34" charset="77"/>
            <a:ea typeface="+mn-ea"/>
            <a:cs typeface="+mn-cs"/>
          </a:endParaRPr>
        </a:p>
      </dsp:txBody>
      <dsp:txXfrm>
        <a:off x="7329236" y="0"/>
        <a:ext cx="3408337" cy="5115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7C59-732F-43C8-9A0B-B339E256CDD2}">
      <dsp:nvSpPr>
        <dsp:cNvPr id="0" name=""/>
        <dsp:cNvSpPr/>
      </dsp:nvSpPr>
      <dsp:spPr>
        <a:xfrm>
          <a:off x="0" y="691809"/>
          <a:ext cx="3555619" cy="213337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endParaRPr lang="fr-CA" sz="1800" kern="120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fr-CA" sz="1800" kern="1200"/>
            <a:t>Les </a:t>
          </a:r>
          <a:r>
            <a:rPr lang="fr-CA" sz="1800" b="1" kern="1200"/>
            <a:t>consultants internes</a:t>
          </a:r>
          <a:r>
            <a:rPr lang="fr-CA" sz="1800" kern="1200"/>
            <a:t> ont une </a:t>
          </a:r>
          <a:r>
            <a:rPr lang="fr-CA" sz="1800" b="1" kern="1200"/>
            <a:t>marge positive importante (+$217/h)</a:t>
          </a:r>
          <a:r>
            <a:rPr lang="fr-CA" sz="1800" kern="1200"/>
            <a:t>.</a:t>
          </a:r>
        </a:p>
      </dsp:txBody>
      <dsp:txXfrm>
        <a:off x="0" y="691809"/>
        <a:ext cx="3555619" cy="213337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06427-DEE9-0C4E-9CF5-5E4E893145DB}">
      <dsp:nvSpPr>
        <dsp:cNvPr id="0" name=""/>
        <dsp:cNvSpPr/>
      </dsp:nvSpPr>
      <dsp:spPr>
        <a:xfrm>
          <a:off x="0" y="1086312"/>
          <a:ext cx="3555619" cy="213337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CA" sz="1800" kern="120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fr-CA" sz="1800" kern="1200"/>
            <a:t>Les </a:t>
          </a:r>
          <a:r>
            <a:rPr lang="fr-CA" sz="1800" b="1" kern="1200"/>
            <a:t>consultants externes</a:t>
          </a:r>
          <a:r>
            <a:rPr lang="fr-CA" sz="1800" kern="1200"/>
            <a:t> affichent une </a:t>
          </a:r>
          <a:r>
            <a:rPr lang="fr-CA" sz="1800" b="1" kern="1200"/>
            <a:t>marge négative (environ -$301/h)</a:t>
          </a:r>
          <a:r>
            <a:rPr lang="fr-CA" sz="1800" kern="1200"/>
            <a:t>, ce qui tire la rentabilité vers le bas.</a:t>
          </a:r>
        </a:p>
      </dsp:txBody>
      <dsp:txXfrm>
        <a:off x="0" y="1086312"/>
        <a:ext cx="3555619" cy="213337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06427-DEE9-0C4E-9CF5-5E4E893145DB}">
      <dsp:nvSpPr>
        <dsp:cNvPr id="0" name=""/>
        <dsp:cNvSpPr/>
      </dsp:nvSpPr>
      <dsp:spPr>
        <a:xfrm>
          <a:off x="0" y="817198"/>
          <a:ext cx="3555619" cy="201959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000" kern="1200"/>
            <a:t>Parallèlement</a:t>
          </a:r>
          <a:r>
            <a:rPr lang="fr-CA" sz="2000" b="0" kern="1200"/>
            <a:t>,</a:t>
          </a:r>
          <a:r>
            <a:rPr lang="fr-CA" sz="2000" kern="1200"/>
            <a:t> le taux </a:t>
          </a:r>
          <a:r>
            <a:rPr lang="fr-CA" sz="2000" b="0" kern="1200"/>
            <a:t>d’utilisation reste </a:t>
          </a:r>
          <a:r>
            <a:rPr lang="fr-CA" sz="2000" b="1" kern="1200"/>
            <a:t>inférieur à 50% </a:t>
          </a:r>
          <a:r>
            <a:rPr lang="fr-CA" sz="2000" b="0" kern="1200"/>
            <a:t>illustrant</a:t>
          </a:r>
          <a:r>
            <a:rPr lang="fr-CA" sz="2000" b="1" kern="1200"/>
            <a:t> un sous-emploi généralisé</a:t>
          </a:r>
          <a:r>
            <a:rPr lang="fr-CA" sz="2000" kern="1200"/>
            <a:t> des ressources.</a:t>
          </a:r>
          <a:endParaRPr lang="en-CA" sz="2000" b="0" i="0" u="none" strike="noStrike" kern="1200" cap="none">
            <a:solidFill>
              <a:srgbClr val="0000CC"/>
            </a:solidFill>
            <a:latin typeface="Arial"/>
            <a:ea typeface="+mn-ea"/>
            <a:cs typeface="+mn-cs"/>
          </a:endParaRPr>
        </a:p>
      </dsp:txBody>
      <dsp:txXfrm>
        <a:off x="0" y="817198"/>
        <a:ext cx="3555619" cy="201959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7C59-732F-43C8-9A0B-B339E256CDD2}">
      <dsp:nvSpPr>
        <dsp:cNvPr id="0" name=""/>
        <dsp:cNvSpPr/>
      </dsp:nvSpPr>
      <dsp:spPr>
        <a:xfrm>
          <a:off x="0" y="817134"/>
          <a:ext cx="3555619" cy="201972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2700" b="0" kern="1200">
              <a:solidFill>
                <a:srgbClr val="0000FF"/>
              </a:solidFill>
              <a:latin typeface="Arial"/>
              <a:ea typeface="+mn-ea"/>
              <a:cs typeface="+mn-cs"/>
            </a:rPr>
            <a:t> </a:t>
          </a:r>
        </a:p>
        <a:p>
          <a:pPr algn="ctr" rtl="0">
            <a:buNone/>
          </a:pPr>
          <a:r>
            <a:rPr lang="fr-CA"/>
            <a:t>Le Bench Rate des consultants non affectés est globalement élevé</a:t>
          </a:r>
          <a:endParaRPr lang="en-CA"/>
        </a:p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endParaRPr lang="en-CA" sz="2700" b="0" kern="1200">
            <a:solidFill>
              <a:srgbClr val="0000FF"/>
            </a:solidFill>
            <a:latin typeface="Arial"/>
            <a:ea typeface="+mn-ea"/>
            <a:cs typeface="+mn-cs"/>
          </a:endParaRPr>
        </a:p>
      </dsp:txBody>
      <dsp:txXfrm>
        <a:off x="0" y="817134"/>
        <a:ext cx="3555619" cy="20197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06427-DEE9-0C4E-9CF5-5E4E893145DB}">
      <dsp:nvSpPr>
        <dsp:cNvPr id="0" name=""/>
        <dsp:cNvSpPr/>
      </dsp:nvSpPr>
      <dsp:spPr>
        <a:xfrm>
          <a:off x="0" y="94843"/>
          <a:ext cx="3556783" cy="2019609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marR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2000" b="0" kern="1200">
              <a:solidFill>
                <a:srgbClr val="0000FF"/>
              </a:solidFill>
              <a:latin typeface="Arial"/>
              <a:ea typeface="+mn-ea"/>
              <a:cs typeface="+mn-cs"/>
            </a:rPr>
            <a:t>Culminant à plus de 60% début janvier a</a:t>
          </a:r>
          <a:r>
            <a:rPr lang="fr-CA" sz="2000" b="0" kern="1200"/>
            <a:t>vant une baisse progressive jusqu’à 23% début mars</a:t>
          </a:r>
          <a:endParaRPr lang="en-CA" sz="2000" b="0" kern="1200">
            <a:solidFill>
              <a:srgbClr val="0000FF"/>
            </a:solidFill>
            <a:latin typeface="Arial"/>
            <a:ea typeface="+mn-ea"/>
            <a:cs typeface="+mn-cs"/>
          </a:endParaRPr>
        </a:p>
      </dsp:txBody>
      <dsp:txXfrm>
        <a:off x="0" y="94843"/>
        <a:ext cx="3556783" cy="201960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9F4D4-8CF1-EE44-A735-4FFBC382EC58}">
      <dsp:nvSpPr>
        <dsp:cNvPr id="0" name=""/>
        <dsp:cNvSpPr/>
      </dsp:nvSpPr>
      <dsp:spPr>
        <a:xfrm rot="5400000">
          <a:off x="5889679" y="-2609250"/>
          <a:ext cx="1194678" cy="671637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>
              <a:latin typeface="Gill Sans MT" panose="020B0502020104020203" pitchFamily="34" charset="77"/>
            </a:rPr>
            <a:t>On a </a:t>
          </a:r>
          <a:r>
            <a:rPr lang="en-US" sz="2400" kern="1200" err="1">
              <a:latin typeface="Gill Sans MT" panose="020B0502020104020203" pitchFamily="34" charset="77"/>
            </a:rPr>
            <a:t>analysé</a:t>
          </a:r>
          <a:r>
            <a:rPr lang="en-US" sz="2400" kern="1200">
              <a:latin typeface="Gill Sans MT" panose="020B0502020104020203" pitchFamily="34" charset="77"/>
            </a:rPr>
            <a:t> les </a:t>
          </a:r>
          <a:r>
            <a:rPr lang="en-US" sz="2400" kern="1200" err="1">
              <a:latin typeface="Gill Sans MT" panose="020B0502020104020203" pitchFamily="34" charset="77"/>
            </a:rPr>
            <a:t>feuilles</a:t>
          </a:r>
          <a:r>
            <a:rPr lang="en-US" sz="2400" kern="1200">
              <a:latin typeface="Gill Sans MT" panose="020B0502020104020203" pitchFamily="34" charset="77"/>
            </a:rPr>
            <a:t> de temps</a:t>
          </a:r>
        </a:p>
      </dsp:txBody>
      <dsp:txXfrm rot="-5400000">
        <a:off x="3128832" y="209916"/>
        <a:ext cx="6658055" cy="1078040"/>
      </dsp:txXfrm>
    </dsp:sp>
    <dsp:sp modelId="{51A9878D-E47A-C141-BEB4-CD6347922723}">
      <dsp:nvSpPr>
        <dsp:cNvPr id="0" name=""/>
        <dsp:cNvSpPr/>
      </dsp:nvSpPr>
      <dsp:spPr>
        <a:xfrm>
          <a:off x="649129" y="2262"/>
          <a:ext cx="2479702" cy="1493348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6500" b="1" i="0" kern="1200">
              <a:latin typeface="Gill Sans MT" panose="020B0502020104020203" pitchFamily="34" charset="77"/>
            </a:rPr>
            <a:t>1</a:t>
          </a:r>
          <a:endParaRPr lang="en-US" sz="6500" kern="1200">
            <a:latin typeface="Gill Sans MT" panose="020B0502020104020203" pitchFamily="34" charset="77"/>
          </a:endParaRPr>
        </a:p>
      </dsp:txBody>
      <dsp:txXfrm>
        <a:off x="722028" y="75161"/>
        <a:ext cx="2333904" cy="1347550"/>
      </dsp:txXfrm>
    </dsp:sp>
    <dsp:sp modelId="{0E64D7AE-6730-4C9A-AAC2-0EEE0AC04AEF}">
      <dsp:nvSpPr>
        <dsp:cNvPr id="0" name=""/>
        <dsp:cNvSpPr/>
      </dsp:nvSpPr>
      <dsp:spPr>
        <a:xfrm rot="5400000">
          <a:off x="5889679" y="-1041234"/>
          <a:ext cx="1194678" cy="671637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2400" b="0" i="0" kern="1200">
              <a:latin typeface="Gill Sans MT" panose="020B0502020104020203" pitchFamily="34" charset="77"/>
            </a:rPr>
            <a:t>On a entrainé avec des données du 2 décembre 2024 au 10 mars 2025</a:t>
          </a:r>
        </a:p>
      </dsp:txBody>
      <dsp:txXfrm rot="-5400000">
        <a:off x="3128832" y="1777932"/>
        <a:ext cx="6658055" cy="1078040"/>
      </dsp:txXfrm>
    </dsp:sp>
    <dsp:sp modelId="{7B4070EC-C0A5-4A1A-B52F-35EF8F55247D}">
      <dsp:nvSpPr>
        <dsp:cNvPr id="0" name=""/>
        <dsp:cNvSpPr/>
      </dsp:nvSpPr>
      <dsp:spPr>
        <a:xfrm>
          <a:off x="649129" y="1570278"/>
          <a:ext cx="2479702" cy="1493348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6500" b="1" i="0" kern="1200">
              <a:latin typeface="Gill Sans MT" panose="020B0502020104020203" pitchFamily="34" charset="77"/>
            </a:rPr>
            <a:t>11</a:t>
          </a:r>
        </a:p>
      </dsp:txBody>
      <dsp:txXfrm>
        <a:off x="722028" y="1643177"/>
        <a:ext cx="2333904" cy="1347550"/>
      </dsp:txXfrm>
    </dsp:sp>
    <dsp:sp modelId="{055716B9-1B80-E448-9EA0-685E5063D88A}">
      <dsp:nvSpPr>
        <dsp:cNvPr id="0" name=""/>
        <dsp:cNvSpPr/>
      </dsp:nvSpPr>
      <dsp:spPr>
        <a:xfrm rot="5400000">
          <a:off x="5889679" y="526781"/>
          <a:ext cx="1194678" cy="671637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400" kern="1200">
              <a:latin typeface="Gill Sans MT" panose="020B0502020104020203" pitchFamily="34" charset="77"/>
            </a:rPr>
            <a:t>On a fait une prédiction pour les données pour les 2 prochaines années </a:t>
          </a:r>
          <a:endParaRPr lang="en-CA" sz="2400" b="0" i="0" kern="1200">
            <a:latin typeface="Gill Sans MT" panose="020B0502020104020203" pitchFamily="34" charset="77"/>
          </a:endParaRPr>
        </a:p>
      </dsp:txBody>
      <dsp:txXfrm rot="-5400000">
        <a:off x="3128832" y="3345948"/>
        <a:ext cx="6658055" cy="1078040"/>
      </dsp:txXfrm>
    </dsp:sp>
    <dsp:sp modelId="{394E4F7C-2DFA-F74B-8B90-71A2CAB776E0}">
      <dsp:nvSpPr>
        <dsp:cNvPr id="0" name=""/>
        <dsp:cNvSpPr/>
      </dsp:nvSpPr>
      <dsp:spPr>
        <a:xfrm>
          <a:off x="649129" y="3138294"/>
          <a:ext cx="2479702" cy="1493348"/>
        </a:xfrm>
        <a:prstGeom prst="roundRect">
          <a:avLst/>
        </a:prstGeom>
        <a:solidFill>
          <a:schemeClr val="tx1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6500" b="1" i="0" kern="1200">
              <a:latin typeface="Gill Sans MT" panose="020B0502020104020203" pitchFamily="34" charset="77"/>
            </a:rPr>
            <a:t>111</a:t>
          </a:r>
          <a:endParaRPr lang="en-CA" sz="6500" b="0" i="0" kern="1200">
            <a:latin typeface="Gill Sans MT" panose="020B0502020104020203" pitchFamily="34" charset="77"/>
          </a:endParaRPr>
        </a:p>
      </dsp:txBody>
      <dsp:txXfrm>
        <a:off x="722028" y="3211193"/>
        <a:ext cx="2333904" cy="134755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06427-DEE9-0C4E-9CF5-5E4E893145DB}">
      <dsp:nvSpPr>
        <dsp:cNvPr id="0" name=""/>
        <dsp:cNvSpPr/>
      </dsp:nvSpPr>
      <dsp:spPr>
        <a:xfrm>
          <a:off x="1500276" y="2089"/>
          <a:ext cx="3708547" cy="222512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400" b="1" i="0" kern="1200">
              <a:latin typeface="Gill Sans MT" panose="020B0502020104020203" pitchFamily="34" charset="77"/>
            </a:rPr>
            <a:t>Bench</a:t>
          </a:r>
          <a:endParaRPr lang="en-CA" sz="2400" b="0" i="0" kern="1200">
            <a:latin typeface="Gill Sans MT" panose="020B0502020104020203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CA" sz="1900" b="0" kern="1200"/>
            <a:t>Créer un indicateur </a:t>
          </a:r>
          <a:r>
            <a:rPr lang="fr-CA" sz="1900" b="1" kern="1200"/>
            <a:t>de </a:t>
          </a:r>
          <a:r>
            <a:rPr lang="fr-CA" sz="1900" b="1" kern="1200" err="1"/>
            <a:t>bench</a:t>
          </a:r>
          <a:r>
            <a:rPr lang="fr-CA" sz="1900" b="1" kern="1200"/>
            <a:t> par consultant </a:t>
          </a:r>
          <a:r>
            <a:rPr lang="fr-CA" sz="1900" b="0" kern="1200"/>
            <a:t>et</a:t>
          </a:r>
          <a:r>
            <a:rPr lang="fr-CA" sz="1900" b="1" kern="1200"/>
            <a:t> par niveau hiérarchique</a:t>
          </a:r>
          <a:r>
            <a:rPr lang="fr-CA" sz="1900" kern="1200"/>
            <a:t>, </a:t>
          </a:r>
          <a:endParaRPr lang="en-CA" sz="1900" b="0" i="0" kern="1200">
            <a:latin typeface="Gill Sans MT" panose="020B0502020104020203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CA" sz="1900" kern="1200"/>
            <a:t>Sert à identifier rapidement les ressources sous-utilisées.</a:t>
          </a:r>
          <a:endParaRPr lang="en-CA" sz="1900" b="0" i="0" kern="1200">
            <a:latin typeface="Gill Sans MT" panose="020B0502020104020203" pitchFamily="34" charset="77"/>
          </a:endParaRPr>
        </a:p>
      </dsp:txBody>
      <dsp:txXfrm>
        <a:off x="1500276" y="2089"/>
        <a:ext cx="3708547" cy="2225128"/>
      </dsp:txXfrm>
    </dsp:sp>
    <dsp:sp modelId="{DC8E8403-48FD-D840-912F-8A353DDCD1CA}">
      <dsp:nvSpPr>
        <dsp:cNvPr id="0" name=""/>
        <dsp:cNvSpPr/>
      </dsp:nvSpPr>
      <dsp:spPr>
        <a:xfrm>
          <a:off x="5579678" y="2089"/>
          <a:ext cx="3708547" cy="222512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400" b="1" i="0" kern="1200" err="1">
              <a:latin typeface="Gill Sans MT" panose="020B0502020104020203" pitchFamily="34" charset="77"/>
            </a:rPr>
            <a:t>Alertes</a:t>
          </a:r>
          <a:endParaRPr lang="en-CA" sz="2400" b="0" i="0" kern="1200">
            <a:latin typeface="Gill Sans MT" panose="020B0502020104020203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CA" sz="1900" b="1" kern="1200"/>
            <a:t>Mettre en place un système d’alerte automatique</a:t>
          </a:r>
          <a:endParaRPr lang="en-CA" sz="1900" b="0" i="0" kern="1200">
            <a:latin typeface="Gill Sans MT" panose="020B0502020104020203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CA" sz="1900" kern="1200"/>
            <a:t>(ex : &gt; 2 semaines sans affectation = alerte), en lien avec les RH pour réaffectation rapide.</a:t>
          </a:r>
          <a:endParaRPr lang="en-CA" sz="1900" b="0" i="0" kern="1200">
            <a:latin typeface="Gill Sans MT" panose="020B0502020104020203" pitchFamily="34" charset="77"/>
          </a:endParaRPr>
        </a:p>
      </dsp:txBody>
      <dsp:txXfrm>
        <a:off x="5579678" y="2089"/>
        <a:ext cx="3708547" cy="2225128"/>
      </dsp:txXfrm>
    </dsp:sp>
    <dsp:sp modelId="{CF3C9E79-674B-E746-93F8-5C15536605F3}">
      <dsp:nvSpPr>
        <dsp:cNvPr id="0" name=""/>
        <dsp:cNvSpPr/>
      </dsp:nvSpPr>
      <dsp:spPr>
        <a:xfrm>
          <a:off x="3539977" y="2598072"/>
          <a:ext cx="3708547" cy="2225128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2400" b="1" i="0" kern="1200" noProof="0">
              <a:latin typeface="Gill Sans MT" panose="020B0502020104020203" pitchFamily="34" charset="77"/>
            </a:rPr>
            <a:t>Priorisation</a:t>
          </a:r>
          <a:endParaRPr lang="fr-CA" sz="2400" b="0" i="0" kern="1200" noProof="0">
            <a:latin typeface="Gill Sans MT" panose="020B0502020104020203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CA" sz="1900" b="1" kern="1200"/>
            <a:t>Prioriser les consultants internes</a:t>
          </a:r>
          <a:endParaRPr lang="en-CA" sz="1900" b="0" i="0" kern="1200">
            <a:latin typeface="Gill Sans MT" panose="020B0502020104020203" pitchFamily="34" charset="77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fr-CA" sz="1900" kern="1200"/>
            <a:t>Sur les projets à faible marge ou à risque, pour éviter la dégradation des coûts.</a:t>
          </a:r>
          <a:endParaRPr lang="en-CA" sz="1900" b="0" i="0" kern="1200">
            <a:latin typeface="Gill Sans MT" panose="020B0502020104020203" pitchFamily="34" charset="77"/>
          </a:endParaRPr>
        </a:p>
      </dsp:txBody>
      <dsp:txXfrm>
        <a:off x="3539977" y="2598072"/>
        <a:ext cx="3708547" cy="222512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70A46-46F8-D441-AE0E-F744D509565D}">
      <dsp:nvSpPr>
        <dsp:cNvPr id="0" name=""/>
        <dsp:cNvSpPr/>
      </dsp:nvSpPr>
      <dsp:spPr>
        <a:xfrm>
          <a:off x="5374" y="0"/>
          <a:ext cx="5170185" cy="304529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4000" b="1" kern="1200" err="1">
              <a:solidFill>
                <a:schemeClr val="bg1"/>
              </a:solidFill>
              <a:latin typeface="Gill Sans MT" panose="020B0502020104020203" pitchFamily="34" charset="77"/>
            </a:rPr>
            <a:t>Planfication</a:t>
          </a:r>
          <a:r>
            <a:rPr lang="fr-CA" sz="4000" b="1" kern="1200">
              <a:solidFill>
                <a:schemeClr val="bg1"/>
              </a:solidFill>
              <a:latin typeface="Gill Sans MT" panose="020B0502020104020203" pitchFamily="34" charset="77"/>
            </a:rPr>
            <a:t> avancée</a:t>
          </a:r>
          <a:endParaRPr lang="en-US" sz="4000" b="1" kern="1200">
            <a:solidFill>
              <a:schemeClr val="bg1"/>
            </a:solidFill>
            <a:latin typeface="Gill Sans MT" panose="020B0502020104020203" pitchFamily="34" charset="77"/>
          </a:endParaRPr>
        </a:p>
      </dsp:txBody>
      <dsp:txXfrm>
        <a:off x="5374" y="0"/>
        <a:ext cx="5170185" cy="913587"/>
      </dsp:txXfrm>
    </dsp:sp>
    <dsp:sp modelId="{F1D0C6EC-0757-B045-84F5-DE3E2C47197A}">
      <dsp:nvSpPr>
        <dsp:cNvPr id="0" name=""/>
        <dsp:cNvSpPr/>
      </dsp:nvSpPr>
      <dsp:spPr>
        <a:xfrm>
          <a:off x="386934" y="847008"/>
          <a:ext cx="4514771" cy="1978663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CA" sz="1800" kern="1200"/>
            <a:t>Utiliser des techniques de machine </a:t>
          </a:r>
          <a:r>
            <a:rPr lang="fr-CA" sz="1800" kern="1200" err="1"/>
            <a:t>learning</a:t>
          </a:r>
          <a:r>
            <a:rPr lang="fr-CA" sz="1800" kern="1200"/>
            <a:t> avancée. En occurrence pour notre cas nous avons utilisé un </a:t>
          </a:r>
          <a:r>
            <a:rPr lang="fr-CA" sz="1800" kern="1200" err="1"/>
            <a:t>Random</a:t>
          </a:r>
          <a:r>
            <a:rPr lang="fr-CA" sz="1800" kern="1200"/>
            <a:t> Forest qui nous a permis de p</a:t>
          </a:r>
          <a:r>
            <a:rPr lang="fr-CA" sz="1800" b="0" kern="1200"/>
            <a:t>révoir avec une </a:t>
          </a:r>
          <a:r>
            <a:rPr lang="fr-CA" sz="1800" b="1" kern="1200"/>
            <a:t>erreur moyenne de ~9 heures </a:t>
          </a:r>
          <a:r>
            <a:rPr lang="fr-CA" sz="1800" b="0" kern="1200"/>
            <a:t>(</a:t>
          </a:r>
          <a:r>
            <a:rPr lang="fr-CA" sz="1800" b="1" kern="1200"/>
            <a:t>~la moitié de 21,16, l’écart moyen actuel. </a:t>
          </a:r>
          <a:r>
            <a:rPr lang="fr-CA" sz="1800" b="0" kern="1200"/>
            <a:t>). </a:t>
          </a:r>
          <a:endParaRPr lang="en-US" sz="1800" b="0" kern="1200">
            <a:latin typeface="Gill Sans MT" panose="020B0502020104020203" pitchFamily="34" charset="77"/>
          </a:endParaRPr>
        </a:p>
      </dsp:txBody>
      <dsp:txXfrm>
        <a:off x="444887" y="904961"/>
        <a:ext cx="4398865" cy="1862757"/>
      </dsp:txXfrm>
    </dsp:sp>
    <dsp:sp modelId="{74E863D8-583E-4425-925B-1A9692C18286}">
      <dsp:nvSpPr>
        <dsp:cNvPr id="0" name=""/>
        <dsp:cNvSpPr/>
      </dsp:nvSpPr>
      <dsp:spPr>
        <a:xfrm>
          <a:off x="5563324" y="0"/>
          <a:ext cx="5170185" cy="3045290"/>
        </a:xfrm>
        <a:prstGeom prst="roundRect">
          <a:avLst>
            <a:gd name="adj" fmla="val 10000"/>
          </a:avLst>
        </a:prstGeom>
        <a:gradFill flip="none" rotWithShape="1">
          <a:gsLst>
            <a:gs pos="0">
              <a:schemeClr val="accent2">
                <a:lumMod val="67000"/>
              </a:schemeClr>
            </a:gs>
            <a:gs pos="48000">
              <a:schemeClr val="accent2">
                <a:lumMod val="97000"/>
                <a:lumOff val="3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1800" b="1" i="0" kern="1200" err="1">
              <a:solidFill>
                <a:schemeClr val="bg1"/>
              </a:solidFill>
              <a:latin typeface="Gill Sans MT" panose="020B0502020104020203" pitchFamily="34" charset="77"/>
            </a:rPr>
            <a:t>Prévision</a:t>
          </a: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 </a:t>
          </a:r>
          <a:r>
            <a:rPr lang="en-CA" sz="1800" b="1" i="0" kern="1200" err="1">
              <a:solidFill>
                <a:schemeClr val="bg1"/>
              </a:solidFill>
              <a:latin typeface="Gill Sans MT" panose="020B0502020104020203" pitchFamily="34" charset="77"/>
            </a:rPr>
            <a:t>basée</a:t>
          </a: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 sur le </a:t>
          </a:r>
          <a:r>
            <a:rPr lang="en-CA" sz="1800" b="1" i="0" kern="1200" err="1">
              <a:solidFill>
                <a:schemeClr val="bg1"/>
              </a:solidFill>
              <a:latin typeface="Gill Sans MT" panose="020B0502020104020203" pitchFamily="34" charset="77"/>
            </a:rPr>
            <a:t>comportement</a:t>
          </a:r>
          <a:r>
            <a:rPr lang="en-CA" sz="1800" b="1" i="0" kern="1200">
              <a:solidFill>
                <a:schemeClr val="bg1"/>
              </a:solidFill>
              <a:latin typeface="Gill Sans MT" panose="020B0502020104020203" pitchFamily="34" charset="77"/>
            </a:rPr>
            <a:t> passé</a:t>
          </a:r>
        </a:p>
      </dsp:txBody>
      <dsp:txXfrm>
        <a:off x="5563324" y="0"/>
        <a:ext cx="5170185" cy="913587"/>
      </dsp:txXfrm>
    </dsp:sp>
    <dsp:sp modelId="{B40F4B9D-3338-4B06-8059-99968F0DD167}">
      <dsp:nvSpPr>
        <dsp:cNvPr id="0" name=""/>
        <dsp:cNvSpPr/>
      </dsp:nvSpPr>
      <dsp:spPr>
        <a:xfrm>
          <a:off x="6080343" y="913847"/>
          <a:ext cx="4136148" cy="59827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fr-CA" sz="1400" b="0" kern="1200"/>
            <a:t>Prévision basée sur le </a:t>
          </a:r>
          <a:r>
            <a:rPr lang="fr-CA" sz="1400" b="1" kern="1200"/>
            <a:t>comportement passé </a:t>
          </a:r>
          <a:r>
            <a:rPr lang="fr-CA" sz="1400" b="0" kern="1200"/>
            <a:t>(simple et rapide)</a:t>
          </a:r>
          <a:endParaRPr lang="en-CA" sz="1400" b="0" i="0" kern="1200">
            <a:latin typeface="Gill Sans MT" panose="020B0502020104020203" pitchFamily="34" charset="77"/>
          </a:endParaRPr>
        </a:p>
      </dsp:txBody>
      <dsp:txXfrm>
        <a:off x="6097866" y="931370"/>
        <a:ext cx="4101102" cy="563231"/>
      </dsp:txXfrm>
    </dsp:sp>
    <dsp:sp modelId="{37421854-B65E-41E3-B2C0-FC7EEF156ECE}">
      <dsp:nvSpPr>
        <dsp:cNvPr id="0" name=""/>
        <dsp:cNvSpPr/>
      </dsp:nvSpPr>
      <dsp:spPr>
        <a:xfrm>
          <a:off x="6080343" y="1604167"/>
          <a:ext cx="4136148" cy="59827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Reproduire les heures </a:t>
          </a:r>
          <a:r>
            <a:rPr lang="fr-CA" sz="1400" b="1" kern="1200"/>
            <a:t>réelles</a:t>
          </a:r>
          <a:r>
            <a:rPr lang="fr-CA" sz="1400" kern="1200"/>
            <a:t> de l’année</a:t>
          </a:r>
          <a:endParaRPr lang="en-CA" sz="1400" b="0" i="0" kern="1200">
            <a:latin typeface="Gill Sans MT" panose="020B0502020104020203" pitchFamily="34" charset="77"/>
          </a:endParaRPr>
        </a:p>
      </dsp:txBody>
      <dsp:txXfrm>
        <a:off x="6097866" y="1621690"/>
        <a:ext cx="4101102" cy="563231"/>
      </dsp:txXfrm>
    </dsp:sp>
    <dsp:sp modelId="{515EE496-E2BD-4F38-8021-5B27B1F14C62}">
      <dsp:nvSpPr>
        <dsp:cNvPr id="0" name=""/>
        <dsp:cNvSpPr/>
      </dsp:nvSpPr>
      <dsp:spPr>
        <a:xfrm>
          <a:off x="6080343" y="2294487"/>
          <a:ext cx="4136148" cy="598277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400" kern="1200"/>
            <a:t>Précédente pour </a:t>
          </a:r>
          <a:r>
            <a:rPr lang="fr-CA" sz="1400" b="1" kern="1200"/>
            <a:t>chaque consultant </a:t>
          </a:r>
          <a:r>
            <a:rPr lang="fr-CA" sz="1400" kern="1200"/>
            <a:t>(par semaine).</a:t>
          </a:r>
          <a:endParaRPr lang="en-CA" sz="1400" b="0" i="0" kern="1200">
            <a:latin typeface="Gill Sans MT" panose="020B0502020104020203" pitchFamily="34" charset="77"/>
          </a:endParaRPr>
        </a:p>
      </dsp:txBody>
      <dsp:txXfrm>
        <a:off x="6097866" y="2312010"/>
        <a:ext cx="4101102" cy="56323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A9AD5-FE3F-A340-81B5-AACE4F77D581}">
      <dsp:nvSpPr>
        <dsp:cNvPr id="0" name=""/>
        <dsp:cNvSpPr/>
      </dsp:nvSpPr>
      <dsp:spPr>
        <a:xfrm>
          <a:off x="1520279" y="2577"/>
          <a:ext cx="3777257" cy="226635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Intégration</a:t>
          </a:r>
          <a:endParaRPr lang="en-US" sz="2400" kern="1200">
            <a:solidFill>
              <a:srgbClr val="0000FF"/>
            </a:solidFill>
            <a:latin typeface="Arial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000" kern="1200"/>
            <a:t>Intégrer les filtres par Staff </a:t>
          </a:r>
          <a:r>
            <a:rPr lang="fr-CA" sz="2000" kern="1200" err="1"/>
            <a:t>Level</a:t>
          </a:r>
          <a:r>
            <a:rPr lang="fr-CA" sz="2000" kern="1200"/>
            <a:t>, Client, Type Consultant, Projet pour des décisions ciblées.</a:t>
          </a:r>
          <a:endParaRPr lang="en-US" sz="2000" kern="1200"/>
        </a:p>
      </dsp:txBody>
      <dsp:txXfrm>
        <a:off x="1520279" y="2577"/>
        <a:ext cx="3777257" cy="2266354"/>
      </dsp:txXfrm>
    </dsp:sp>
    <dsp:sp modelId="{069D1D02-280C-FE4B-BBF9-68BBDC9520B6}">
      <dsp:nvSpPr>
        <dsp:cNvPr id="0" name=""/>
        <dsp:cNvSpPr/>
      </dsp:nvSpPr>
      <dsp:spPr>
        <a:xfrm>
          <a:off x="5663703" y="0"/>
          <a:ext cx="3777257" cy="226635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Surveillance</a:t>
          </a:r>
          <a:endParaRPr lang="en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 panose="020B0604020202020204" pitchFamily="34" charset="0"/>
            <a:buChar char="•"/>
          </a:pP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Bench Flag </a:t>
          </a: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dynamique</a:t>
          </a:r>
          <a:endParaRPr lang="fr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 panose="020B0604020202020204" pitchFamily="34" charset="0"/>
            <a:buChar char="•"/>
          </a:pP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Marge </a:t>
          </a: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hebdomadaire</a:t>
          </a: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 </a:t>
          </a:r>
          <a:endParaRPr lang="fr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Font typeface="Arial" panose="020B0604020202020204" pitchFamily="34" charset="0"/>
            <a:buChar char="•"/>
          </a:pP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Dépassement</a:t>
          </a: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 </a:t>
          </a:r>
          <a:r>
            <a:rPr lang="en-US" sz="180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budgétaire</a:t>
          </a:r>
          <a:r>
            <a:rPr lang="en-US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 </a:t>
          </a:r>
          <a:endParaRPr lang="fr-CA" sz="1800" kern="1200">
            <a:solidFill>
              <a:srgbClr val="0000FF"/>
            </a:solidFill>
            <a:latin typeface="Arial"/>
            <a:ea typeface="+mn-ea"/>
            <a:cs typeface="+mn-cs"/>
          </a:endParaRP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SzPct val="100000"/>
            <a:buChar char="•"/>
          </a:pPr>
          <a:r>
            <a:rPr lang="fr-CA" sz="1800" kern="1200">
              <a:solidFill>
                <a:srgbClr val="0000FF"/>
              </a:solidFill>
              <a:latin typeface="Arial"/>
              <a:ea typeface="+mn-ea"/>
              <a:cs typeface="+mn-cs"/>
            </a:rPr>
            <a:t>Surveiller les KPI en temps réel avec des cartes de performance </a:t>
          </a: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400" kern="1200">
            <a:solidFill>
              <a:srgbClr val="0000FF"/>
            </a:solidFill>
            <a:latin typeface="Arial"/>
            <a:ea typeface="+mn-ea"/>
            <a:cs typeface="+mn-cs"/>
          </a:endParaRPr>
        </a:p>
      </dsp:txBody>
      <dsp:txXfrm>
        <a:off x="5663703" y="0"/>
        <a:ext cx="3777257" cy="2266354"/>
      </dsp:txXfrm>
    </dsp:sp>
    <dsp:sp modelId="{9BF9F5B0-EB9F-C243-8AC0-AFAB6583D9F3}">
      <dsp:nvSpPr>
        <dsp:cNvPr id="0" name=""/>
        <dsp:cNvSpPr/>
      </dsp:nvSpPr>
      <dsp:spPr>
        <a:xfrm>
          <a:off x="3597770" y="2646657"/>
          <a:ext cx="3777257" cy="226635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b="0" kern="1200" err="1">
              <a:solidFill>
                <a:srgbClr val="0000FF"/>
              </a:solidFill>
              <a:latin typeface="Arial"/>
              <a:ea typeface="+mn-ea"/>
              <a:cs typeface="+mn-cs"/>
            </a:rPr>
            <a:t>Prédictions</a:t>
          </a:r>
          <a:endParaRPr lang="en-CA" sz="2400" b="0" kern="1200">
            <a:solidFill>
              <a:srgbClr val="0000FF"/>
            </a:solidFill>
            <a:latin typeface="Arial"/>
            <a:ea typeface="+mn-ea"/>
            <a:cs typeface="+mn-cs"/>
          </a:endParaRPr>
        </a:p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fr-CA" sz="2000" kern="1200">
              <a:solidFill>
                <a:srgbClr val="0000FF"/>
              </a:solidFill>
              <a:latin typeface="Arial"/>
              <a:ea typeface="+mn-ea"/>
              <a:cs typeface="+mn-cs"/>
            </a:rPr>
            <a:t>Croiser les prédictions de charge avec les disponibilités pour améliorer la planification.</a:t>
          </a:r>
          <a:endParaRPr lang="en-CA" sz="2000" kern="1200">
            <a:solidFill>
              <a:srgbClr val="0000FF"/>
            </a:solidFill>
            <a:latin typeface="Arial"/>
            <a:ea typeface="+mn-ea"/>
            <a:cs typeface="+mn-cs"/>
          </a:endParaRPr>
        </a:p>
      </dsp:txBody>
      <dsp:txXfrm>
        <a:off x="3597770" y="2646657"/>
        <a:ext cx="3777257" cy="22663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7A4FB-1824-6A4A-BDE3-5888F6CE89B1}">
      <dsp:nvSpPr>
        <dsp:cNvPr id="0" name=""/>
        <dsp:cNvSpPr/>
      </dsp:nvSpPr>
      <dsp:spPr>
        <a:xfrm>
          <a:off x="0" y="0"/>
          <a:ext cx="10728397" cy="94174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2800" b="0" i="0" u="none" strike="noStrike" kern="1200" cap="none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2800" b="0" i="0" u="none" strike="noStrike" kern="1200" cap="none">
            <a:solidFill>
              <a:schemeClr val="tx1"/>
            </a:solidFill>
            <a:latin typeface="+mn-lt"/>
            <a:ea typeface="+mn-ea"/>
            <a:cs typeface="+mn-cs"/>
            <a:sym typeface="Arial"/>
          </a:endParaRP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Gestion des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ressources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humaines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 sous-optimise le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potentiel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  <a:sym typeface="Arial"/>
            </a:rPr>
            <a:t> de KPMG</a:t>
          </a: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1400" b="0" i="0" u="none" strike="noStrike" kern="1200" cap="none">
            <a:solidFill>
              <a:schemeClr val="lt1"/>
            </a:solidFill>
            <a:latin typeface="+mn-lt"/>
            <a:ea typeface="+mn-ea"/>
            <a:cs typeface="+mn-cs"/>
            <a:sym typeface="Arial"/>
          </a:endParaRPr>
        </a:p>
      </dsp:txBody>
      <dsp:txXfrm>
        <a:off x="0" y="0"/>
        <a:ext cx="10728397" cy="2825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F7A4FB-1824-6A4A-BDE3-5888F6CE89B1}">
      <dsp:nvSpPr>
        <dsp:cNvPr id="0" name=""/>
        <dsp:cNvSpPr/>
      </dsp:nvSpPr>
      <dsp:spPr>
        <a:xfrm>
          <a:off x="10487" y="0"/>
          <a:ext cx="10728397" cy="94174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endParaRPr lang="en-CA" sz="2800" b="0" i="0" u="none" strike="noStrike" kern="1200" cap="none">
            <a:solidFill>
              <a:srgbClr val="FFFFFF"/>
            </a:solidFill>
            <a:latin typeface="Arial"/>
            <a:ea typeface="+mn-ea"/>
            <a:cs typeface="+mn-cs"/>
          </a:endParaRPr>
        </a:p>
        <a:p>
          <a:pPr marL="0" marR="0" lvl="0" indent="0" algn="ctr" defTabSz="1244600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buNone/>
          </a:pP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Créer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des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problèmes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complexes et entrainer des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coûts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  <a:r>
            <a:rPr lang="en-CA" sz="2000" b="0" i="0" u="none" strike="noStrike" kern="1200" cap="none" err="1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supplémentaires</a:t>
          </a:r>
          <a:r>
            <a:rPr lang="en-CA" sz="2000" b="0" i="0" u="none" strike="noStrike" kern="1200" cap="none">
              <a:solidFill>
                <a:srgbClr val="0000CC"/>
              </a:solidFill>
              <a:latin typeface="Abadi" panose="020B0604020104020204" pitchFamily="34" charset="0"/>
              <a:ea typeface="+mn-ea"/>
              <a:cs typeface="+mn-cs"/>
            </a:rPr>
            <a:t> </a:t>
          </a:r>
        </a:p>
      </dsp:txBody>
      <dsp:txXfrm>
        <a:off x="10487" y="0"/>
        <a:ext cx="10728397" cy="282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9F4D4-8CF1-EE44-A735-4FFBC382EC58}">
      <dsp:nvSpPr>
        <dsp:cNvPr id="0" name=""/>
        <dsp:cNvSpPr/>
      </dsp:nvSpPr>
      <dsp:spPr>
        <a:xfrm rot="5400000">
          <a:off x="6689953" y="-2798125"/>
          <a:ext cx="892388" cy="671637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Gill Sans MT" panose="020B0502020104020203" pitchFamily="34" charset="77"/>
            </a:rPr>
            <a:t>Structure de données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>
              <a:latin typeface="Gill Sans MT" panose="020B0502020104020203" pitchFamily="34" charset="77"/>
            </a:rPr>
            <a:t>Absence de </a:t>
          </a:r>
          <a:r>
            <a:rPr lang="en-US" sz="1600" kern="1200" err="1">
              <a:latin typeface="Gill Sans MT" panose="020B0502020104020203" pitchFamily="34" charset="77"/>
            </a:rPr>
            <a:t>suivi</a:t>
          </a:r>
          <a:r>
            <a:rPr lang="en-US" sz="1600" kern="1200">
              <a:latin typeface="Gill Sans MT" panose="020B0502020104020203" pitchFamily="34" charset="77"/>
            </a:rPr>
            <a:t> dans </a:t>
          </a:r>
          <a:r>
            <a:rPr lang="en-US" sz="1600" kern="1200" err="1">
              <a:latin typeface="Gill Sans MT" panose="020B0502020104020203" pitchFamily="34" charset="77"/>
            </a:rPr>
            <a:t>l’attribution</a:t>
          </a:r>
          <a:r>
            <a:rPr lang="en-US" sz="1600" kern="1200">
              <a:latin typeface="Gill Sans MT" panose="020B0502020104020203" pitchFamily="34" charset="77"/>
            </a:rPr>
            <a:t> des missions des consultants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600" kern="1200">
            <a:latin typeface="Gill Sans MT" panose="020B0502020104020203" pitchFamily="34" charset="77"/>
          </a:endParaRPr>
        </a:p>
      </dsp:txBody>
      <dsp:txXfrm rot="-5400000">
        <a:off x="3777961" y="157430"/>
        <a:ext cx="6672811" cy="805262"/>
      </dsp:txXfrm>
    </dsp:sp>
    <dsp:sp modelId="{51A9878D-E47A-C141-BEB4-CD6347922723}">
      <dsp:nvSpPr>
        <dsp:cNvPr id="0" name=""/>
        <dsp:cNvSpPr/>
      </dsp:nvSpPr>
      <dsp:spPr>
        <a:xfrm>
          <a:off x="10141" y="0"/>
          <a:ext cx="3777960" cy="1115485"/>
        </a:xfrm>
        <a:prstGeom prst="roundRect">
          <a:avLst/>
        </a:prstGeom>
        <a:solidFill>
          <a:srgbClr val="0000CC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800" b="1" i="0" kern="1200" err="1">
              <a:latin typeface="Gill Sans MT" panose="020B0502020104020203" pitchFamily="34" charset="77"/>
            </a:rPr>
            <a:t>Problématique</a:t>
          </a:r>
          <a:endParaRPr lang="en-US" sz="2800" kern="1200">
            <a:latin typeface="Gill Sans MT" panose="020B0502020104020203" pitchFamily="34" charset="77"/>
          </a:endParaRPr>
        </a:p>
      </dsp:txBody>
      <dsp:txXfrm>
        <a:off x="64594" y="54453"/>
        <a:ext cx="3669054" cy="1006579"/>
      </dsp:txXfrm>
    </dsp:sp>
    <dsp:sp modelId="{0E64D7AE-6730-4C9A-AAC2-0EEE0AC04AEF}">
      <dsp:nvSpPr>
        <dsp:cNvPr id="0" name=""/>
        <dsp:cNvSpPr/>
      </dsp:nvSpPr>
      <dsp:spPr>
        <a:xfrm rot="5400000">
          <a:off x="6689953" y="-1626864"/>
          <a:ext cx="892388" cy="671637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600" b="0" i="0" kern="1200" err="1">
              <a:latin typeface="Gill Sans MT" panose="020B0502020104020203" pitchFamily="34" charset="77"/>
            </a:rPr>
            <a:t>Apporter</a:t>
          </a:r>
          <a:r>
            <a:rPr lang="en-CA" sz="1600" b="0" i="0" kern="1200">
              <a:latin typeface="Gill Sans MT" panose="020B0502020104020203" pitchFamily="34" charset="77"/>
            </a:rPr>
            <a:t> </a:t>
          </a:r>
          <a:r>
            <a:rPr lang="en-CA" sz="1600" b="0" i="0" kern="1200" err="1">
              <a:latin typeface="Gill Sans MT" panose="020B0502020104020203" pitchFamily="34" charset="77"/>
            </a:rPr>
            <a:t>une</a:t>
          </a:r>
          <a:r>
            <a:rPr lang="en-CA" sz="1600" b="0" i="0" kern="1200">
              <a:latin typeface="Gill Sans MT" panose="020B0502020104020203" pitchFamily="34" charset="77"/>
            </a:rPr>
            <a:t> solution d’affaires à </a:t>
          </a:r>
          <a:r>
            <a:rPr lang="en-CA" sz="1600" b="0" i="0" kern="1200" err="1">
              <a:latin typeface="Gill Sans MT" panose="020B0502020104020203" pitchFamily="34" charset="77"/>
            </a:rPr>
            <a:t>cette</a:t>
          </a:r>
          <a:r>
            <a:rPr lang="en-CA" sz="1600" b="0" i="0" kern="1200">
              <a:latin typeface="Gill Sans MT" panose="020B0502020104020203" pitchFamily="34" charset="77"/>
            </a:rPr>
            <a:t> </a:t>
          </a:r>
          <a:r>
            <a:rPr lang="en-CA" sz="1600" b="0" i="0" kern="1200" err="1">
              <a:latin typeface="Gill Sans MT" panose="020B0502020104020203" pitchFamily="34" charset="77"/>
            </a:rPr>
            <a:t>problématique</a:t>
          </a:r>
          <a:endParaRPr lang="en-CA" sz="1600" b="0" i="0" kern="1200">
            <a:latin typeface="Gill Sans MT" panose="020B0502020104020203" pitchFamily="34" charset="77"/>
          </a:endParaRPr>
        </a:p>
      </dsp:txBody>
      <dsp:txXfrm rot="-5400000">
        <a:off x="3777961" y="1328691"/>
        <a:ext cx="6672811" cy="805262"/>
      </dsp:txXfrm>
    </dsp:sp>
    <dsp:sp modelId="{7B4070EC-C0A5-4A1A-B52F-35EF8F55247D}">
      <dsp:nvSpPr>
        <dsp:cNvPr id="0" name=""/>
        <dsp:cNvSpPr/>
      </dsp:nvSpPr>
      <dsp:spPr>
        <a:xfrm>
          <a:off x="0" y="1173579"/>
          <a:ext cx="3777960" cy="1115485"/>
        </a:xfrm>
        <a:prstGeom prst="roundRect">
          <a:avLst/>
        </a:prstGeom>
        <a:solidFill>
          <a:srgbClr val="0000CC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800" b="1" i="0" kern="1200">
              <a:latin typeface="Gill Sans MT" panose="020B0502020104020203" pitchFamily="34" charset="77"/>
            </a:rPr>
            <a:t>Mandat</a:t>
          </a:r>
        </a:p>
      </dsp:txBody>
      <dsp:txXfrm>
        <a:off x="54453" y="1228032"/>
        <a:ext cx="3669054" cy="1006579"/>
      </dsp:txXfrm>
    </dsp:sp>
    <dsp:sp modelId="{055716B9-1B80-E448-9EA0-685E5063D88A}">
      <dsp:nvSpPr>
        <dsp:cNvPr id="0" name=""/>
        <dsp:cNvSpPr/>
      </dsp:nvSpPr>
      <dsp:spPr>
        <a:xfrm rot="5400000">
          <a:off x="6689953" y="-455604"/>
          <a:ext cx="892388" cy="671637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kern="1200" err="1">
              <a:latin typeface="Gill Sans MT" panose="020B0502020104020203" pitchFamily="34" charset="77"/>
            </a:rPr>
            <a:t>Développer</a:t>
          </a:r>
          <a:r>
            <a:rPr lang="en-US" sz="1600" kern="1200">
              <a:latin typeface="Gill Sans MT" panose="020B0502020104020203" pitchFamily="34" charset="77"/>
            </a:rPr>
            <a:t> un tableau de bord pour </a:t>
          </a:r>
          <a:r>
            <a:rPr lang="en-US" sz="1600" kern="1200" err="1">
              <a:latin typeface="Gill Sans MT" panose="020B0502020104020203" pitchFamily="34" charset="77"/>
            </a:rPr>
            <a:t>faciliter</a:t>
          </a:r>
          <a:r>
            <a:rPr lang="en-US" sz="1600" kern="1200">
              <a:latin typeface="Gill Sans MT" panose="020B0502020104020203" pitchFamily="34" charset="77"/>
            </a:rPr>
            <a:t> la </a:t>
          </a:r>
          <a:r>
            <a:rPr lang="en-US" sz="1600" kern="1200" err="1">
              <a:latin typeface="Gill Sans MT" panose="020B0502020104020203" pitchFamily="34" charset="77"/>
            </a:rPr>
            <a:t>prise</a:t>
          </a:r>
          <a:r>
            <a:rPr lang="en-US" sz="1600" kern="1200">
              <a:latin typeface="Gill Sans MT" panose="020B0502020104020203" pitchFamily="34" charset="77"/>
            </a:rPr>
            <a:t> de </a:t>
          </a:r>
          <a:r>
            <a:rPr lang="en-US" sz="1600" kern="1200" err="1">
              <a:latin typeface="Gill Sans MT" panose="020B0502020104020203" pitchFamily="34" charset="77"/>
            </a:rPr>
            <a:t>décision</a:t>
          </a:r>
          <a:r>
            <a:rPr lang="en-US" sz="1600" kern="1200">
              <a:latin typeface="Gill Sans MT" panose="020B0502020104020203" pitchFamily="34" charset="77"/>
            </a:rPr>
            <a:t> de KPMG</a:t>
          </a:r>
          <a:endParaRPr lang="en-CA" sz="1600" b="0" i="0" kern="1200">
            <a:latin typeface="Gill Sans MT" panose="020B0502020104020203" pitchFamily="34" charset="77"/>
          </a:endParaRPr>
        </a:p>
      </dsp:txBody>
      <dsp:txXfrm rot="-5400000">
        <a:off x="3777961" y="2499951"/>
        <a:ext cx="6672811" cy="805262"/>
      </dsp:txXfrm>
    </dsp:sp>
    <dsp:sp modelId="{394E4F7C-2DFA-F74B-8B90-71A2CAB776E0}">
      <dsp:nvSpPr>
        <dsp:cNvPr id="0" name=""/>
        <dsp:cNvSpPr/>
      </dsp:nvSpPr>
      <dsp:spPr>
        <a:xfrm>
          <a:off x="0" y="2344839"/>
          <a:ext cx="3777960" cy="1115485"/>
        </a:xfrm>
        <a:prstGeom prst="roundRect">
          <a:avLst/>
        </a:prstGeom>
        <a:solidFill>
          <a:srgbClr val="0000CC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800" b="1" i="0" kern="1200" err="1">
              <a:latin typeface="Gill Sans MT" panose="020B0502020104020203" pitchFamily="34" charset="77"/>
            </a:rPr>
            <a:t>Stratégie</a:t>
          </a:r>
          <a:endParaRPr lang="en-CA" sz="2800" b="0" i="0" kern="1200">
            <a:latin typeface="Gill Sans MT" panose="020B0502020104020203" pitchFamily="34" charset="77"/>
          </a:endParaRPr>
        </a:p>
      </dsp:txBody>
      <dsp:txXfrm>
        <a:off x="54453" y="2399292"/>
        <a:ext cx="3669054" cy="1006579"/>
      </dsp:txXfrm>
    </dsp:sp>
    <dsp:sp modelId="{44FA6CD5-3B25-9A4A-86D8-8CF50E309883}">
      <dsp:nvSpPr>
        <dsp:cNvPr id="0" name=""/>
        <dsp:cNvSpPr/>
      </dsp:nvSpPr>
      <dsp:spPr>
        <a:xfrm rot="5400000">
          <a:off x="6689953" y="715655"/>
          <a:ext cx="892388" cy="6716374"/>
        </a:xfrm>
        <a:prstGeom prst="round2Same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CA" sz="1600" b="0" i="0" kern="1200">
              <a:latin typeface="Gill Sans MT" panose="020B0502020104020203" pitchFamily="34" charset="77"/>
            </a:rPr>
            <a:t>Proposer des </a:t>
          </a:r>
          <a:r>
            <a:rPr lang="en-CA" sz="1600" b="0" i="0" kern="1200" err="1">
              <a:latin typeface="Gill Sans MT" panose="020B0502020104020203" pitchFamily="34" charset="77"/>
            </a:rPr>
            <a:t>recommandations</a:t>
          </a:r>
          <a:r>
            <a:rPr lang="en-CA" sz="1600" b="0" i="0" kern="1200">
              <a:latin typeface="Gill Sans MT" panose="020B0502020104020203" pitchFamily="34" charset="77"/>
            </a:rPr>
            <a:t> d’affaires </a:t>
          </a:r>
          <a:r>
            <a:rPr lang="en-CA" sz="1600" b="0" i="0" kern="1200" err="1">
              <a:latin typeface="Gill Sans MT" panose="020B0502020104020203" pitchFamily="34" charset="77"/>
            </a:rPr>
            <a:t>en</a:t>
          </a:r>
          <a:r>
            <a:rPr lang="en-CA" sz="1600" b="0" i="0" kern="1200">
              <a:latin typeface="Gill Sans MT" panose="020B0502020104020203" pitchFamily="34" charset="77"/>
            </a:rPr>
            <a:t> lien avec </a:t>
          </a:r>
          <a:r>
            <a:rPr lang="en-CA" sz="1600" b="0" i="0" kern="1200" err="1">
              <a:latin typeface="Gill Sans MT" panose="020B0502020104020203" pitchFamily="34" charset="77"/>
            </a:rPr>
            <a:t>notre</a:t>
          </a:r>
          <a:r>
            <a:rPr lang="en-CA" sz="1600" b="0" i="0" kern="1200">
              <a:latin typeface="Gill Sans MT" panose="020B0502020104020203" pitchFamily="34" charset="77"/>
            </a:rPr>
            <a:t> </a:t>
          </a:r>
          <a:r>
            <a:rPr lang="en-CA" sz="1600" b="0" i="0" kern="1200" err="1">
              <a:latin typeface="Gill Sans MT" panose="020B0502020104020203" pitchFamily="34" charset="77"/>
            </a:rPr>
            <a:t>stratégie</a:t>
          </a:r>
          <a:endParaRPr lang="en-CA" sz="1600" b="0" i="0" kern="1200">
            <a:latin typeface="Gill Sans MT" panose="020B0502020104020203" pitchFamily="34" charset="77"/>
          </a:endParaRPr>
        </a:p>
      </dsp:txBody>
      <dsp:txXfrm rot="-5400000">
        <a:off x="3777961" y="3671211"/>
        <a:ext cx="6672811" cy="805262"/>
      </dsp:txXfrm>
    </dsp:sp>
    <dsp:sp modelId="{1D93F97B-FE2D-934E-9FEE-A24C7A17886F}">
      <dsp:nvSpPr>
        <dsp:cNvPr id="0" name=""/>
        <dsp:cNvSpPr/>
      </dsp:nvSpPr>
      <dsp:spPr>
        <a:xfrm>
          <a:off x="0" y="3516099"/>
          <a:ext cx="3777960" cy="1115485"/>
        </a:xfrm>
        <a:prstGeom prst="roundRect">
          <a:avLst/>
        </a:prstGeom>
        <a:solidFill>
          <a:srgbClr val="0000CC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CA" sz="2800" b="1" i="0" kern="1200" err="1">
              <a:latin typeface="Gill Sans MT" panose="020B0502020104020203" pitchFamily="34" charset="77"/>
            </a:rPr>
            <a:t>Recommandations</a:t>
          </a:r>
          <a:endParaRPr lang="en-CA" sz="2800" b="0" i="0" kern="1200">
            <a:latin typeface="Gill Sans MT" panose="020B0502020104020203" pitchFamily="34" charset="77"/>
          </a:endParaRPr>
        </a:p>
      </dsp:txBody>
      <dsp:txXfrm>
        <a:off x="54453" y="3570552"/>
        <a:ext cx="3669054" cy="10065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A9AD5-FE3F-A340-81B5-AACE4F77D581}">
      <dsp:nvSpPr>
        <dsp:cNvPr id="0" name=""/>
        <dsp:cNvSpPr/>
      </dsp:nvSpPr>
      <dsp:spPr>
        <a:xfrm>
          <a:off x="900112" y="8818"/>
          <a:ext cx="2866429" cy="170240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1. </a:t>
          </a:r>
          <a:r>
            <a:rPr lang="en-US" sz="1800" b="1" kern="1200" err="1"/>
            <a:t>Taux</a:t>
          </a:r>
          <a:r>
            <a:rPr lang="en-US" sz="1800" b="1" kern="1200"/>
            <a:t> </a:t>
          </a:r>
          <a:r>
            <a:rPr lang="en-US" sz="1800" b="1" kern="1200" err="1"/>
            <a:t>d’utilisation</a:t>
          </a:r>
          <a:r>
            <a:rPr lang="en-US" sz="1800" b="1" kern="1200"/>
            <a:t> (%)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Pourcentage d’heures effectivement travaillées par rapport au total d’heures disponibles (ex : 40h/semaine).</a:t>
          </a:r>
          <a:endParaRPr lang="en-US" sz="1800" b="1" kern="1200"/>
        </a:p>
      </dsp:txBody>
      <dsp:txXfrm>
        <a:off x="900112" y="8818"/>
        <a:ext cx="2866429" cy="1702401"/>
      </dsp:txXfrm>
    </dsp:sp>
    <dsp:sp modelId="{069D1D02-280C-FE4B-BBF9-68BBDC9520B6}">
      <dsp:nvSpPr>
        <dsp:cNvPr id="0" name=""/>
        <dsp:cNvSpPr/>
      </dsp:nvSpPr>
      <dsp:spPr>
        <a:xfrm>
          <a:off x="4053184" y="68231"/>
          <a:ext cx="2866429" cy="1583576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2. Bench Rate (%)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Pourcentage d’heures non affectées à un projet (consultants sur le « </a:t>
          </a:r>
          <a:r>
            <a:rPr lang="fr-FR" sz="1800" kern="1200" err="1"/>
            <a:t>bench</a:t>
          </a:r>
          <a:r>
            <a:rPr lang="fr-FR" sz="1800" kern="1200"/>
            <a:t> »).</a:t>
          </a:r>
          <a:endParaRPr lang="en-CA" sz="2000" b="1" kern="1200"/>
        </a:p>
      </dsp:txBody>
      <dsp:txXfrm>
        <a:off x="4053184" y="68231"/>
        <a:ext cx="2866429" cy="1583576"/>
      </dsp:txXfrm>
    </dsp:sp>
    <dsp:sp modelId="{723E467D-DF19-4B54-A95C-3F99634E90D2}">
      <dsp:nvSpPr>
        <dsp:cNvPr id="0" name=""/>
        <dsp:cNvSpPr/>
      </dsp:nvSpPr>
      <dsp:spPr>
        <a:xfrm>
          <a:off x="7206257" y="90"/>
          <a:ext cx="2866429" cy="171985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3. Erreur de planification                   </a:t>
          </a:r>
          <a:r>
            <a:rPr lang="fr-FR"/>
            <a:t>Écart moyen entre les heures planifiées et les heures réellement travaillées</a:t>
          </a:r>
          <a:endParaRPr lang="en-CA" sz="2000" b="1" kern="1200"/>
        </a:p>
      </dsp:txBody>
      <dsp:txXfrm>
        <a:off x="7206257" y="90"/>
        <a:ext cx="2866429" cy="1719857"/>
      </dsp:txXfrm>
    </dsp:sp>
    <dsp:sp modelId="{73E7E1B8-954E-4F7B-A2DD-04B873BBB996}">
      <dsp:nvSpPr>
        <dsp:cNvPr id="0" name=""/>
        <dsp:cNvSpPr/>
      </dsp:nvSpPr>
      <dsp:spPr>
        <a:xfrm>
          <a:off x="4053184" y="2006590"/>
          <a:ext cx="2866429" cy="1719857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4. Marge moyenne par heure ($)          </a:t>
          </a:r>
          <a:r>
            <a:rPr lang="fr-FR"/>
            <a:t>Différence entre le </a:t>
          </a:r>
          <a:r>
            <a:rPr lang="fr-FR" b="1"/>
            <a:t>tarif facturé au client</a:t>
          </a:r>
          <a:r>
            <a:rPr lang="fr-FR"/>
            <a:t> et le </a:t>
          </a:r>
          <a:r>
            <a:rPr lang="fr-FR" b="1"/>
            <a:t>coût horaire estimé (incluant surcharge)</a:t>
          </a:r>
          <a:r>
            <a:rPr lang="fr-FR"/>
            <a:t>, rapportée à l’heure.</a:t>
          </a:r>
          <a:endParaRPr lang="en-CA" sz="2000" b="1" kern="1200"/>
        </a:p>
      </dsp:txBody>
      <dsp:txXfrm>
        <a:off x="4053184" y="2006590"/>
        <a:ext cx="2866429" cy="17198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F9070-0E72-4E0B-B6F4-5E1AB27FBB6E}">
      <dsp:nvSpPr>
        <dsp:cNvPr id="0" name=""/>
        <dsp:cNvSpPr/>
      </dsp:nvSpPr>
      <dsp:spPr>
        <a:xfrm>
          <a:off x="0" y="731020"/>
          <a:ext cx="3653258" cy="219195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b="1" kern="1200"/>
            <a:t>Corrélé au dépassement budgétaire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i="1" kern="1200"/>
            <a:t>Neptune Solaris</a:t>
          </a:r>
          <a:r>
            <a:rPr lang="fr-CA" sz="1800" kern="1200"/>
            <a:t> présente un dépassement très important, ce qui impacte directement la rentabilité globale</a:t>
          </a:r>
          <a:endParaRPr lang="en-CA" sz="1800" kern="1200"/>
        </a:p>
      </dsp:txBody>
      <dsp:txXfrm>
        <a:off x="0" y="731020"/>
        <a:ext cx="3653258" cy="219195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17C59-732F-43C8-9A0B-B339E256CDD2}">
      <dsp:nvSpPr>
        <dsp:cNvPr id="0" name=""/>
        <dsp:cNvSpPr/>
      </dsp:nvSpPr>
      <dsp:spPr>
        <a:xfrm>
          <a:off x="0" y="691809"/>
          <a:ext cx="3555619" cy="213337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1800" b="0" kern="1200">
              <a:solidFill>
                <a:srgbClr val="0000FF"/>
              </a:solidFill>
              <a:latin typeface="+mj-lt"/>
              <a:ea typeface="+mn-ea"/>
              <a:cs typeface="+mn-cs"/>
            </a:rPr>
            <a:t>Neptune Solaris affiche une marge négative de près de </a:t>
          </a:r>
        </a:p>
        <a:p>
          <a:pPr marL="0" marR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Font typeface="Arial" panose="020B0604020202020204" pitchFamily="34" charset="0"/>
            <a:buNone/>
          </a:pPr>
          <a:r>
            <a:rPr lang="fr-CA" sz="1800">
              <a:latin typeface="+mj-lt"/>
            </a:rPr>
            <a:t>-$1000/h, </a:t>
          </a:r>
          <a:r>
            <a:rPr lang="fr-CA" sz="1800" b="0" kern="1200">
              <a:solidFill>
                <a:srgbClr val="0000FF"/>
              </a:solidFill>
              <a:latin typeface="+mj-lt"/>
              <a:ea typeface="+mn-ea"/>
              <a:cs typeface="+mn-cs"/>
            </a:rPr>
            <a:t>signalant un projet très déficitaire.</a:t>
          </a:r>
          <a:endParaRPr lang="en-CA" sz="1800" b="0" kern="1200">
            <a:solidFill>
              <a:srgbClr val="0000FF"/>
            </a:solidFill>
            <a:latin typeface="+mj-lt"/>
            <a:ea typeface="+mn-ea"/>
            <a:cs typeface="+mn-cs"/>
          </a:endParaRPr>
        </a:p>
      </dsp:txBody>
      <dsp:txXfrm>
        <a:off x="0" y="691809"/>
        <a:ext cx="3555619" cy="213337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06427-DEE9-0C4E-9CF5-5E4E893145DB}">
      <dsp:nvSpPr>
        <dsp:cNvPr id="0" name=""/>
        <dsp:cNvSpPr/>
      </dsp:nvSpPr>
      <dsp:spPr>
        <a:xfrm>
          <a:off x="0" y="1086312"/>
          <a:ext cx="3555619" cy="2133371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53340" rIns="106680" bIns="53340" numCol="1" spcCol="1270" rtlCol="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Neptune Horizon, Neptune Aquilon et Ventus Orientation génèrent une marge horaire élevée (&gt; $200/h)</a:t>
          </a:r>
          <a:endParaRPr lang="en-CA" sz="1800" b="1" i="0" kern="1200"/>
        </a:p>
      </dsp:txBody>
      <dsp:txXfrm>
        <a:off x="0" y="1086312"/>
        <a:ext cx="3555619" cy="21333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F9070-0E72-4E0B-B6F4-5E1AB27FBB6E}">
      <dsp:nvSpPr>
        <dsp:cNvPr id="0" name=""/>
        <dsp:cNvSpPr/>
      </dsp:nvSpPr>
      <dsp:spPr>
        <a:xfrm>
          <a:off x="0" y="731020"/>
          <a:ext cx="3653258" cy="2191954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Courier New" panose="02070309020205020404" pitchFamily="49" charset="0"/>
            <a:buNone/>
          </a:pPr>
          <a:r>
            <a:rPr lang="fr-CA" sz="1800" kern="1200"/>
            <a:t>La répartition montre une </a:t>
          </a:r>
          <a:r>
            <a:rPr lang="fr-CA" sz="1800" b="1" kern="1200"/>
            <a:t>majorité de consultants internes (13 sur 15</a:t>
          </a:r>
          <a:r>
            <a:rPr lang="fr-CA" sz="1800" b="1" kern="1200">
              <a:latin typeface="Arial"/>
            </a:rPr>
            <a:t>).</a:t>
          </a:r>
          <a:endParaRPr lang="fr-CA" sz="1800" kern="1200"/>
        </a:p>
      </dsp:txBody>
      <dsp:txXfrm>
        <a:off x="0" y="731020"/>
        <a:ext cx="3653258" cy="21919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>
          <a:extLst>
            <a:ext uri="{FF2B5EF4-FFF2-40B4-BE49-F238E27FC236}">
              <a16:creationId xmlns:a16="http://schemas.microsoft.com/office/drawing/2014/main" id="{B0FB4050-6CE4-24ED-A330-6E38C7CF1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:notes">
            <a:extLst>
              <a:ext uri="{FF2B5EF4-FFF2-40B4-BE49-F238E27FC236}">
                <a16:creationId xmlns:a16="http://schemas.microsoft.com/office/drawing/2014/main" id="{8B6B77BC-6816-F456-089B-FA1C10DD5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>
                <a:solidFill>
                  <a:srgbClr val="D1D5DB"/>
                </a:solidFill>
                <a:effectLst/>
                <a:latin typeface="Söhne"/>
              </a:rPr>
              <a:t>In summary, a well-crafted slide deck is a powerful tool that not only helps competitors communicate their ideas effectively but also enhances their overall performance in case competitions. It's a critical component of a successful presentation strategy that can leave a lasting impact on judges and audience members alike.</a:t>
            </a:r>
            <a:endParaRPr/>
          </a:p>
        </p:txBody>
      </p:sp>
      <p:sp>
        <p:nvSpPr>
          <p:cNvPr id="1136" name="Google Shape;1136;p4:notes">
            <a:extLst>
              <a:ext uri="{FF2B5EF4-FFF2-40B4-BE49-F238E27FC236}">
                <a16:creationId xmlns:a16="http://schemas.microsoft.com/office/drawing/2014/main" id="{305499C5-BDB7-3CFB-D196-D63153172C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1908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>
                <a:solidFill>
                  <a:srgbClr val="D1D5DB"/>
                </a:solidFill>
                <a:effectLst/>
                <a:latin typeface="Söhne"/>
              </a:rPr>
              <a:t>In summary, a well-crafted slide deck is a powerful tool that not only helps competitors communicate their ideas effectively but also enhances their overall performance in case competitions. It's a critical component of a successful presentation strategy that can leave a lasting impact on judges and audience members alike.</a:t>
            </a:r>
            <a:endParaRPr/>
          </a:p>
        </p:txBody>
      </p:sp>
      <p:sp>
        <p:nvSpPr>
          <p:cNvPr id="1136" name="Google Shape;1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938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349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3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25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>
          <a:extLst>
            <a:ext uri="{FF2B5EF4-FFF2-40B4-BE49-F238E27FC236}">
              <a16:creationId xmlns:a16="http://schemas.microsoft.com/office/drawing/2014/main" id="{BA4E4100-D1C1-258B-6C97-4A1F9FED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:notes">
            <a:extLst>
              <a:ext uri="{FF2B5EF4-FFF2-40B4-BE49-F238E27FC236}">
                <a16:creationId xmlns:a16="http://schemas.microsoft.com/office/drawing/2014/main" id="{BB23DBE9-5BD9-F8EC-0CD7-17F2BA006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>
                <a:solidFill>
                  <a:srgbClr val="D1D5DB"/>
                </a:solidFill>
                <a:effectLst/>
                <a:latin typeface="Söhne"/>
              </a:rPr>
              <a:t>In summary, a well-crafted slide deck is a powerful tool that not only helps competitors communicate their ideas effectively but also enhances their overall performance in case competitions. It's a critical component of a successful presentation strategy that can leave a lasting impact on judges and audience members alike.</a:t>
            </a:r>
            <a:endParaRPr/>
          </a:p>
        </p:txBody>
      </p:sp>
      <p:sp>
        <p:nvSpPr>
          <p:cNvPr id="1136" name="Google Shape;1136;p4:notes">
            <a:extLst>
              <a:ext uri="{FF2B5EF4-FFF2-40B4-BE49-F238E27FC236}">
                <a16:creationId xmlns:a16="http://schemas.microsoft.com/office/drawing/2014/main" id="{8F82ACCF-10B6-4015-9109-1F12A014B1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989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>
                <a:solidFill>
                  <a:srgbClr val="D1D5DB"/>
                </a:solidFill>
                <a:effectLst/>
                <a:latin typeface="Söhne"/>
              </a:rPr>
              <a:t>In summary, a well-crafted slide deck is a powerful tool that not only helps competitors communicate their ideas effectively but also enhances their overall performance in case competitions. It's a critical component of a successful presentation strategy that can leave a lasting impact on judges and audience members alike.</a:t>
            </a:r>
            <a:endParaRPr/>
          </a:p>
        </p:txBody>
      </p:sp>
      <p:sp>
        <p:nvSpPr>
          <p:cNvPr id="1136" name="Google Shape;1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4494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425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9">
          <a:extLst>
            <a:ext uri="{FF2B5EF4-FFF2-40B4-BE49-F238E27FC236}">
              <a16:creationId xmlns:a16="http://schemas.microsoft.com/office/drawing/2014/main" id="{D7CC0522-5A01-61B9-5BED-0AD70748C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0:notes">
            <a:extLst>
              <a:ext uri="{FF2B5EF4-FFF2-40B4-BE49-F238E27FC236}">
                <a16:creationId xmlns:a16="http://schemas.microsoft.com/office/drawing/2014/main" id="{E0EEA596-BC3A-91E4-C026-FF85B4D962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10:notes">
            <a:extLst>
              <a:ext uri="{FF2B5EF4-FFF2-40B4-BE49-F238E27FC236}">
                <a16:creationId xmlns:a16="http://schemas.microsoft.com/office/drawing/2014/main" id="{2C744346-8E45-CF20-2C16-B745928F1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861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4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Google Shape;110;p1">
            <a:extLst>
              <a:ext uri="{FF2B5EF4-FFF2-40B4-BE49-F238E27FC236}">
                <a16:creationId xmlns:a16="http://schemas.microsoft.com/office/drawing/2014/main" id="{75CDC184-9379-4B00-A2B2-8008A70077C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67378" y="0"/>
            <a:ext cx="2136808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EC00-7F27-914B-89C5-FBBF6EB4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383CF-F598-0F40-980A-FCCAD457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706F-54CE-5A43-9B11-6FBA47A9D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F01F-8B1F-8D46-92EC-DB31C4F08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C7F59-EE01-C64A-82B9-8EB4FF03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7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6D99-2F83-6646-ADB5-722E0E30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D67BE-49F4-B044-8DA8-9D9489CBE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28122-30F1-5048-A13E-33F9E7C2E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1B64B-F1FD-694A-A8F2-D68F85FE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FEFEB-1939-0648-B2E5-C3C9A202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D5CB3-D959-7740-9D67-BC804F75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CA8A-8983-BE47-A4F9-BE852A9E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58F6-1F08-924C-932D-891CE31B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7111-F84E-0C46-9E1B-958110CA2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6F5C-4C9B-634E-AC75-5ABD584BD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C611B-6381-C344-90DC-448AE327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8CC8F-588E-DE4C-AA01-A91ECB84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4BB1C-8F96-3B4B-B7AA-A9F11FAA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35D91F-8361-CA41-8C91-EBFBE974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00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3ABC-783F-864F-B8F3-F562B999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D5A4E-4A05-1B4A-B3E2-26D02A4E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2E610-3D2A-F348-A208-4425B87A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AD0C9-AB91-8E47-A76E-8CEB35778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1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EBD9B-71A8-4C4E-A3DE-A473DDC2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888DF-75E3-EB44-84B8-298355EC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D72DB-FD15-6D47-9DFF-C76729BDB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1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70FD-98DD-BD43-A9D2-CAA0E403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D74F-5E1D-A94F-84B1-274833F4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B756A-7F6B-944C-8860-035BB38E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5E51-905E-914F-BFAC-8057B5BC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D1D19-74F4-3F41-BA63-0D3489C3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66612-27A3-FA48-8688-CD6AD301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1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AB99-1BFD-FF4B-8442-8260441A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CE526D-1759-7F4F-9416-0B5B826548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04656-770A-3E49-B7EB-FC6EA37E3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D637D-3F51-BE4A-9E75-4752F3A1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1592E-410C-694E-B375-5C8FD1E9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C477F-7D39-AC4E-AADF-B89703C9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94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2709-CF52-AA4C-AD7C-C8444D03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2B607-6066-E447-8884-CDA1DBFB8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53387-E015-324C-8245-E9C5117C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CB60-E613-B042-8E4C-67DC154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31B87-2501-B342-BAA6-96BA084A2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3C925-525F-2D48-B2B6-BD07304C1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3C14C-6D8A-BC47-98EF-DE02344E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607BA-E363-7D46-B46B-270D6FD9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1224-6219-FD42-9A57-2A098B18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5F09B-3DB8-C245-AB6C-F9FCEA1A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1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7C43-6599-664B-9FA3-8840BBA3E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5B0B0-933F-4A45-A947-0494BF8C3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FF34-8A10-FF48-9A36-8A9289F1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6ECF0-9026-4341-8F13-F79DEBB9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37E8-22E7-2E46-8F4F-40830AFB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5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10;p1">
            <a:extLst>
              <a:ext uri="{FF2B5EF4-FFF2-40B4-BE49-F238E27FC236}">
                <a16:creationId xmlns:a16="http://schemas.microsoft.com/office/drawing/2014/main" id="{56666FD1-1D3C-4C62-9A8A-AF999E834C66}"/>
              </a:ext>
            </a:extLst>
          </p:cNvPr>
          <p:cNvPicPr preferRelativeResize="0"/>
          <p:nvPr userDrawn="1"/>
        </p:nvPicPr>
        <p:blipFill rotWithShape="1">
          <a:blip r:embed="rId2"/>
          <a:srcRect/>
          <a:stretch/>
        </p:blipFill>
        <p:spPr>
          <a:xfrm>
            <a:off x="612418" y="0"/>
            <a:ext cx="968731" cy="610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5"/>
          <p:cNvSpPr txBox="1">
            <a:spLocks noGrp="1"/>
          </p:cNvSpPr>
          <p:nvPr>
            <p:ph type="body" idx="1"/>
          </p:nvPr>
        </p:nvSpPr>
        <p:spPr>
          <a:xfrm>
            <a:off x="406400" y="610235"/>
            <a:ext cx="603504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SzPts val="3680"/>
              <a:buNone/>
              <a:defRPr sz="4000" b="1">
                <a:solidFill>
                  <a:srgbClr val="0000C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DAC1-CAE4-4140-9D57-DF03C077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A5CD-28E9-2A4B-AC3E-15DBD0944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059A-2D77-C84D-A923-5CFEAEC5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1EBE-BC58-C049-B801-72CE649B1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34D78-013A-2244-83C8-2CD0292D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79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A41-776C-6548-A835-DEA61F84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0E971-96CD-4B43-AF14-349F606E5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3FF54-0E63-E548-A514-DC8BCF7A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3E877-B45B-BD42-919F-28B1A839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C027-2097-D248-9ADC-127E0BD8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21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BE96-B1B7-664D-BC69-F2C42A04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3D74B-5E45-8749-952D-C65F0771E2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E47CF-982A-4B40-A9C5-FB43AE40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CC00F-44FF-5D41-81D4-B502E1BD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F1289-8054-C348-A0AD-353B6A26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56777-7A9D-7949-AEF2-2FFFF1ED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7DE1-4D3A-774D-871A-E140E84C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AC3B0-F9A0-A94D-85D2-F5F55084B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D5A2F-C933-A54B-8875-2E2075A5C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B3857-CA5C-5843-A8D1-CCCD2D808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F2C02-FFC2-4748-BD55-510FAAADA5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3162D-61F7-A046-8128-7254BA60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8E542-C556-014E-81EB-5D797D81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15EC76-3DD4-6D40-9072-7B009E8C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42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9B62-BA99-D940-BDC5-FA429C096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85603-90C8-AA4F-95C8-C9341D9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DD8D1-FE80-604C-BBFA-7C306B14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7D9AD-7D28-544E-9E76-2F32FBEC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3467C-5429-3C48-9FE9-FFD0DB7A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32AB6-9809-D349-8050-E299D33D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3FF0D-3FE3-A24E-9FD8-2253D2B2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1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176D-A8BE-8B4C-A9BA-EFBD39F3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570A2-374E-7049-BDBD-27BFEDE20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80100-5BD9-F644-960D-4B06D1047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75CE0-B5C8-6F4E-B00A-DAF4896E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25E1-1341-024D-B581-7BB6626A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A306E-480C-F643-A74D-05E9A341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64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9AF8-0F2C-A34D-BD2F-71BDF2CF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6E7B0-5503-6747-A9D7-FEB790E47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E3736-09A1-C24D-B839-8CAF96CD2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E29FB-A62B-E440-8654-5EAFBC7F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A1E6-9095-7F44-8DC4-C9B65989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4B850-B95E-354A-9767-F9CAE188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964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1184-1116-0242-95A1-94322AAD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83AE0-E6E7-214E-AE12-2CFBD0D58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184F-D154-AE4B-B143-50666EE6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591D-0040-A24A-A3F9-832F4F05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918B6-A5ED-5843-A5DA-378A427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17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54D00-FC43-AB4C-91B9-2E509F534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36392-0B2A-084C-A5F3-DF758E5C7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6EA56-0E75-8840-ADFA-833BE3D7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5C7B-D27C-584B-9165-2243D8EE626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5276-D6AC-454F-80D8-69BF4A1E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74688-4B72-CD41-9A50-08172BDE8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8515-6FBE-3746-A5E1-72E2B30D5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0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eneral Slide" preserve="1">
  <p:cSld name="1_General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8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25698-2EC3-554C-9EF5-7B4EB847E0A1}"/>
              </a:ext>
            </a:extLst>
          </p:cNvPr>
          <p:cNvSpPr txBox="1"/>
          <p:nvPr userDrawn="1"/>
        </p:nvSpPr>
        <p:spPr>
          <a:xfrm>
            <a:off x="5207620" y="6466366"/>
            <a:ext cx="2085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chemeClr val="bg1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12835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eneral Slide">
  <p:cSld name="General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8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3260"/>
              </a:buClr>
              <a:buSzPts val="2400"/>
              <a:buFont typeface="Gill Sans"/>
              <a:buNone/>
              <a:defRPr sz="2400" b="0" i="0" u="none" strike="noStrike" cap="none">
                <a:solidFill>
                  <a:srgbClr val="1A326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03F9-9343-664A-BDC8-5B40AD14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04EEC0-0EE2-6544-8903-68C62ED71BC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C07F13-2E5D-9D68-A38F-6F0C878A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29DE42-A1B8-8DD4-3B0B-2BEE2136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F1361-503D-431A-8264-84C8CF252F4F}" type="datetimeFigureOut">
              <a:rPr lang="fr-CA" smtClean="0"/>
              <a:t>2025-09-01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151CFE-07FA-F66F-46FA-C65F70FC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5AA49B-06D1-78E8-C0BC-D418130B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7A497-7929-470F-9157-AB8FA784871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506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73BE2-93DF-66BB-CD05-A4F4D1CE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25BB3-03AB-D10E-CC09-2B8FDDA0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04B10B-D193-EA18-27B1-1F9F67EA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CAFB3-6B3A-445C-AC4B-026A7BA1E1AE}" type="datetimeFigureOut">
              <a:rPr lang="fr-CA" smtClean="0"/>
              <a:t>2025-09-01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65196-6758-5860-BD5F-F7CFA493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5E8EBE-08C3-B431-3544-C4E3495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EFC65-4DBB-418E-8704-2C15AB6C0C4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576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866A-567F-DC41-BDDF-82084F815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6C074-0905-F348-BD76-BF9527C7A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E42C-EE30-A04B-B239-F0F4165B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E5818-D69D-C248-BDD8-F36CD71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E474-59E0-1747-B1A5-89F35E04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9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2BFE-9B8A-3447-851F-85D49410B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EC51-BD02-AC4C-B20E-BB9CFE7EF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EC60A-82F5-134C-B1E1-3D48C345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3868-D109-5243-9A1A-E117378AB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37D9-2530-FA4C-8DDB-F80AF1F4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73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68808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544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◼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3756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7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7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7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0000C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73"/>
          <p:cNvSpPr txBox="1">
            <a:spLocks noGrp="1"/>
          </p:cNvSpPr>
          <p:nvPr>
            <p:ph type="sldNum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3" r:id="rId3"/>
    <p:sldLayoutId id="2147483653" r:id="rId4"/>
    <p:sldLayoutId id="2147483658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09BF5-D75D-B14A-B1E7-C1093132F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D8EFB-4CCA-0E42-85F1-A2C7D958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802FD-F654-4240-ABD8-927AC2448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3F984-5552-C340-8FA9-BB6ABC7E2B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8A3B-7EC3-E149-967A-B5670F71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5FF20-22FC-B444-9D7A-59064225A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1BC7B-6E24-8C42-8072-EBCDFCB6D5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110;p1">
            <a:extLst>
              <a:ext uri="{FF2B5EF4-FFF2-40B4-BE49-F238E27FC236}">
                <a16:creationId xmlns:a16="http://schemas.microsoft.com/office/drawing/2014/main" id="{0D3FFDF1-91CB-6474-6CF7-BF9861458D7E}"/>
              </a:ext>
            </a:extLst>
          </p:cNvPr>
          <p:cNvPicPr preferRelativeResize="0"/>
          <p:nvPr userDrawn="1"/>
        </p:nvPicPr>
        <p:blipFill rotWithShape="1">
          <a:blip r:embed="rId13"/>
          <a:srcRect/>
          <a:stretch/>
        </p:blipFill>
        <p:spPr>
          <a:xfrm>
            <a:off x="353834" y="-119380"/>
            <a:ext cx="968731" cy="610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278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B885D-368F-B64A-8FF7-37B4F1CA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2FF22-57D4-564C-B870-89C564B5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1D2D-5EFA-A949-8941-F88F20A44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" panose="020B0604020202020204" charset="0"/>
              </a:defRPr>
            </a:lvl1pPr>
          </a:lstStyle>
          <a:p>
            <a:fld id="{E7C75C7B-D27C-584B-9165-2243D8EE6263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E9BE2-72E4-1D4C-9A8B-CD80E88FF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 panose="020B06040202020202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78EE4-37DB-F34F-A3AD-3F1C5BF1B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 panose="020B0604020202020204" charset="0"/>
              </a:defRPr>
            </a:lvl1pPr>
          </a:lstStyle>
          <a:p>
            <a:fld id="{1C588515-6FBE-3746-A5E1-72E2B30D5C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diagramLayout" Target="../diagrams/layout11.xml"/><Relationship Id="rId18" Type="http://schemas.openxmlformats.org/officeDocument/2006/relationships/image" Target="../media/image23.pn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diagramData" Target="../diagrams/data11.xml"/><Relationship Id="rId17" Type="http://schemas.openxmlformats.org/officeDocument/2006/relationships/image" Target="../media/image22.png"/><Relationship Id="rId2" Type="http://schemas.openxmlformats.org/officeDocument/2006/relationships/diagramData" Target="../diagrams/data9.xml"/><Relationship Id="rId16" Type="http://schemas.microsoft.com/office/2007/relationships/diagramDrawing" Target="../diagrams/drawing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5" Type="http://schemas.openxmlformats.org/officeDocument/2006/relationships/diagramColors" Target="../diagrams/colors1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Relationship Id="rId1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13" Type="http://schemas.openxmlformats.org/officeDocument/2006/relationships/diagramLayout" Target="../diagrams/layout14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12" Type="http://schemas.openxmlformats.org/officeDocument/2006/relationships/diagramData" Target="../diagrams/data14.xml"/><Relationship Id="rId17" Type="http://schemas.openxmlformats.org/officeDocument/2006/relationships/image" Target="../media/image24.png"/><Relationship Id="rId2" Type="http://schemas.openxmlformats.org/officeDocument/2006/relationships/diagramData" Target="../diagrams/data12.xml"/><Relationship Id="rId16" Type="http://schemas.microsoft.com/office/2007/relationships/diagramDrawing" Target="../diagrams/drawing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5" Type="http://schemas.openxmlformats.org/officeDocument/2006/relationships/diagramColors" Target="../diagrams/colors14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Relationship Id="rId14" Type="http://schemas.openxmlformats.org/officeDocument/2006/relationships/diagramQuickStyle" Target="../diagrams/quickStyle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1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19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505A9C-7325-05F7-8E17-A7A5ACE71F11}"/>
              </a:ext>
            </a:extLst>
          </p:cNvPr>
          <p:cNvSpPr/>
          <p:nvPr/>
        </p:nvSpPr>
        <p:spPr>
          <a:xfrm>
            <a:off x="81280" y="0"/>
            <a:ext cx="1211072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-208550"/>
            <a:ext cx="12192000" cy="7066549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" name="TextBox 6"/>
          <p:cNvSpPr txBox="1"/>
          <p:nvPr/>
        </p:nvSpPr>
        <p:spPr>
          <a:xfrm>
            <a:off x="370327" y="2990811"/>
            <a:ext cx="11448648" cy="135421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Optimisation</a:t>
            </a:r>
            <a:r>
              <a:rPr lang="en-US" sz="4400" b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du staffing et de la </a:t>
            </a:r>
            <a:r>
              <a:rPr lang="en-US" sz="4400" b="1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rentabilité</a:t>
            </a:r>
            <a:endParaRPr lang="en-US" b="1">
              <a:solidFill>
                <a:schemeClr val="accent2">
                  <a:lumMod val="49000"/>
                </a:schemeClr>
              </a:solidFill>
              <a:latin typeface="+mj-lt"/>
            </a:endParaRPr>
          </a:p>
          <a:p>
            <a:pPr algn="ctr">
              <a:tabLst>
                <a:tab pos="347663" algn="l"/>
              </a:tabLst>
            </a:pPr>
            <a:r>
              <a:rPr lang="en-US" sz="4400" b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chez KPMG</a:t>
            </a:r>
            <a:endParaRPr lang="en-US" b="1">
              <a:solidFill>
                <a:schemeClr val="accent2">
                  <a:lumMod val="49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63608" y="5555826"/>
            <a:ext cx="8343631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b="1" dirty="0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Leroy </a:t>
            </a:r>
            <a:r>
              <a:rPr lang="en-US" sz="2000" b="1" dirty="0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Tiojip</a:t>
            </a:r>
            <a:r>
              <a:rPr lang="en-US" sz="2000" b="1" dirty="0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Alex Lafond, Christopher Ruel, </a:t>
            </a:r>
            <a:r>
              <a:rPr lang="en-US" sz="2000" b="1" dirty="0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Philippe Laverdière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</a:t>
            </a:r>
          </a:p>
        </p:txBody>
      </p:sp>
      <p:pic>
        <p:nvPicPr>
          <p:cNvPr id="1028" name="Picture 4" descr="kpmg-logo | Next Gen Capital Partners">
            <a:extLst>
              <a:ext uri="{FF2B5EF4-FFF2-40B4-BE49-F238E27FC236}">
                <a16:creationId xmlns:a16="http://schemas.microsoft.com/office/drawing/2014/main" id="{958D8B6F-0D3B-09F7-5A45-32D596E1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327" y="-662125"/>
            <a:ext cx="5902652" cy="436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8F7CD-4893-2344-6E9C-27F64D75FCEE}"/>
              </a:ext>
            </a:extLst>
          </p:cNvPr>
          <p:cNvSpPr txBox="1"/>
          <p:nvPr/>
        </p:nvSpPr>
        <p:spPr>
          <a:xfrm>
            <a:off x="3185096" y="4347136"/>
            <a:ext cx="5900654" cy="30777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b="1" i="1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Mieux</a:t>
            </a:r>
            <a:r>
              <a:rPr lang="en-US" sz="2000" b="1" i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planifier</a:t>
            </a:r>
            <a:r>
              <a:rPr lang="en-US" sz="2000" b="1" i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2000" b="1" i="1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Mieux</a:t>
            </a:r>
            <a:r>
              <a:rPr lang="en-US" sz="2000" b="1" i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</a:t>
            </a:r>
            <a:r>
              <a:rPr lang="en-US" sz="2000" b="1" i="1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rentabiliser</a:t>
            </a:r>
            <a:r>
              <a:rPr lang="en-US" sz="2000" b="1" i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. </a:t>
            </a:r>
            <a:r>
              <a:rPr lang="en-US" sz="2000" b="1" i="1" err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Mieux</a:t>
            </a:r>
            <a:r>
              <a:rPr lang="en-US" sz="2000" b="1" i="1">
                <a:solidFill>
                  <a:schemeClr val="accent2">
                    <a:lumMod val="49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 staffer.</a:t>
            </a:r>
            <a:endParaRPr lang="en-US" b="1" i="1">
              <a:solidFill>
                <a:schemeClr val="accent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35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B97D8-EEB7-5471-AFCE-D3567613A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DB67E35-CA4A-91E8-6A3D-B973ABA2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721817"/>
            <a:ext cx="6035040" cy="720725"/>
          </a:xfrm>
        </p:spPr>
        <p:txBody>
          <a:bodyPr>
            <a:normAutofit fontScale="92500" lnSpcReduction="10000"/>
          </a:bodyPr>
          <a:lstStyle/>
          <a:p>
            <a:r>
              <a:rPr lang="fr-CA" b="0"/>
              <a:t>Marge des consultants</a:t>
            </a:r>
            <a:endParaRPr lang="fr-FR"/>
          </a:p>
          <a:p>
            <a:endParaRPr lang="fr-CA"/>
          </a:p>
        </p:txBody>
      </p:sp>
      <p:graphicFrame>
        <p:nvGraphicFramePr>
          <p:cNvPr id="4" name="Diagram 1">
            <a:extLst>
              <a:ext uri="{FF2B5EF4-FFF2-40B4-BE49-F238E27FC236}">
                <a16:creationId xmlns:a16="http://schemas.microsoft.com/office/drawing/2014/main" id="{F62D9F9C-F5D5-246E-F587-81E6F5A50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61925"/>
              </p:ext>
            </p:extLst>
          </p:nvPr>
        </p:nvGraphicFramePr>
        <p:xfrm>
          <a:off x="7898276" y="3311012"/>
          <a:ext cx="3653258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08E3ADAE-6684-FFF2-6EA0-040976B139D3}"/>
              </a:ext>
            </a:extLst>
          </p:cNvPr>
          <p:cNvGraphicFramePr/>
          <p:nvPr/>
        </p:nvGraphicFramePr>
        <p:xfrm>
          <a:off x="262892" y="3311012"/>
          <a:ext cx="3555619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855F2B63-6188-39D2-752F-F706F5DBF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978940"/>
              </p:ext>
            </p:extLst>
          </p:nvPr>
        </p:nvGraphicFramePr>
        <p:xfrm>
          <a:off x="4080584" y="2973112"/>
          <a:ext cx="3555619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5" name="Google Shape;19;p75">
            <a:extLst>
              <a:ext uri="{FF2B5EF4-FFF2-40B4-BE49-F238E27FC236}">
                <a16:creationId xmlns:a16="http://schemas.microsoft.com/office/drawing/2014/main" id="{3222AECF-9C2F-08C8-E72F-428E5288DBC9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6" name="Google Shape;20;p75">
              <a:extLst>
                <a:ext uri="{FF2B5EF4-FFF2-40B4-BE49-F238E27FC236}">
                  <a16:creationId xmlns:a16="http://schemas.microsoft.com/office/drawing/2014/main" id="{FD53AC3E-8D2C-D65E-7BA6-6E903B0531BC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" name="Google Shape;21;p75">
              <a:extLst>
                <a:ext uri="{FF2B5EF4-FFF2-40B4-BE49-F238E27FC236}">
                  <a16:creationId xmlns:a16="http://schemas.microsoft.com/office/drawing/2014/main" id="{FE47208B-CE4B-8268-79B9-913E9F39AF63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Google Shape;26;p75">
              <a:extLst>
                <a:ext uri="{FF2B5EF4-FFF2-40B4-BE49-F238E27FC236}">
                  <a16:creationId xmlns:a16="http://schemas.microsoft.com/office/drawing/2014/main" id="{89BDB076-E87B-27B8-8279-481FB5D079C1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8;p75">
              <a:extLst>
                <a:ext uri="{FF2B5EF4-FFF2-40B4-BE49-F238E27FC236}">
                  <a16:creationId xmlns:a16="http://schemas.microsoft.com/office/drawing/2014/main" id="{C2E58D79-DE93-07DE-06DE-18B9FBC627D8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" name="Google Shape;26;p75">
            <a:extLst>
              <a:ext uri="{FF2B5EF4-FFF2-40B4-BE49-F238E27FC236}">
                <a16:creationId xmlns:a16="http://schemas.microsoft.com/office/drawing/2014/main" id="{1098A04F-361C-92FA-D5DA-4E84994D1A1E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fr-CA" sz="1800">
                <a:latin typeface="Gill Sans"/>
                <a:sym typeface="Gill Sans"/>
              </a:rPr>
              <a:t>            </a:t>
            </a:r>
            <a:r>
              <a:rPr lang="fr-CA" sz="1800">
                <a:solidFill>
                  <a:schemeClr val="bg1"/>
                </a:solidFill>
                <a:latin typeface="Gill Sans"/>
                <a:sym typeface="Gill Sans"/>
              </a:rPr>
              <a:t>Analyse</a:t>
            </a:r>
          </a:p>
        </p:txBody>
      </p:sp>
      <p:sp>
        <p:nvSpPr>
          <p:cNvPr id="31" name="Google Shape;26;p75">
            <a:extLst>
              <a:ext uri="{FF2B5EF4-FFF2-40B4-BE49-F238E27FC236}">
                <a16:creationId xmlns:a16="http://schemas.microsoft.com/office/drawing/2014/main" id="{246E28EB-7DFE-679E-FBF7-D5AA914827C2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02426AA-86E5-C267-01D4-65C8DFCC23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65756" y="1101493"/>
            <a:ext cx="3825676" cy="2713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688560-64F8-1727-3B3F-219CC95D64F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52680" y="1101493"/>
            <a:ext cx="3920660" cy="25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9249-7B29-A86C-A1EC-F52A6C413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7CEA288-E56B-2F10-74FE-EA58C162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721817"/>
            <a:ext cx="6035040" cy="720725"/>
          </a:xfrm>
        </p:spPr>
        <p:txBody>
          <a:bodyPr>
            <a:normAutofit fontScale="92500" lnSpcReduction="10000"/>
          </a:bodyPr>
          <a:lstStyle/>
          <a:p>
            <a:r>
              <a:rPr lang="en-CA" b="0"/>
              <a:t>Gestion du bench</a:t>
            </a:r>
            <a:endParaRPr lang="fr-FR"/>
          </a:p>
          <a:p>
            <a:endParaRPr lang="fr-CA"/>
          </a:p>
        </p:txBody>
      </p:sp>
      <p:graphicFrame>
        <p:nvGraphicFramePr>
          <p:cNvPr id="4" name="Diagram 1">
            <a:extLst>
              <a:ext uri="{FF2B5EF4-FFF2-40B4-BE49-F238E27FC236}">
                <a16:creationId xmlns:a16="http://schemas.microsoft.com/office/drawing/2014/main" id="{13F3B754-279E-A3EA-92BB-0CF31FDABF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1903813"/>
              </p:ext>
            </p:extLst>
          </p:nvPr>
        </p:nvGraphicFramePr>
        <p:xfrm>
          <a:off x="7898276" y="3311012"/>
          <a:ext cx="3555619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9CE9DF00-F4F3-3784-4A48-D64524675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1568379"/>
              </p:ext>
            </p:extLst>
          </p:nvPr>
        </p:nvGraphicFramePr>
        <p:xfrm>
          <a:off x="152400" y="3311012"/>
          <a:ext cx="3555619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6F53D491-C685-AD41-69E4-D938DA1869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406868"/>
              </p:ext>
            </p:extLst>
          </p:nvPr>
        </p:nvGraphicFramePr>
        <p:xfrm>
          <a:off x="3913907" y="4021725"/>
          <a:ext cx="3712136" cy="2206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5" name="Google Shape;19;p75">
            <a:extLst>
              <a:ext uri="{FF2B5EF4-FFF2-40B4-BE49-F238E27FC236}">
                <a16:creationId xmlns:a16="http://schemas.microsoft.com/office/drawing/2014/main" id="{1D6595E4-8AD0-FDD0-FA56-B7AB3B5BC193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6" name="Google Shape;20;p75">
              <a:extLst>
                <a:ext uri="{FF2B5EF4-FFF2-40B4-BE49-F238E27FC236}">
                  <a16:creationId xmlns:a16="http://schemas.microsoft.com/office/drawing/2014/main" id="{E7571565-EDB4-A348-D930-14A85C511A15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" name="Google Shape;21;p75">
              <a:extLst>
                <a:ext uri="{FF2B5EF4-FFF2-40B4-BE49-F238E27FC236}">
                  <a16:creationId xmlns:a16="http://schemas.microsoft.com/office/drawing/2014/main" id="{D0992E6B-6608-4F95-C156-5DB77D7EA932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Google Shape;26;p75">
              <a:extLst>
                <a:ext uri="{FF2B5EF4-FFF2-40B4-BE49-F238E27FC236}">
                  <a16:creationId xmlns:a16="http://schemas.microsoft.com/office/drawing/2014/main" id="{3436F0D7-FFD2-691B-179F-40C04998C6EE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8;p75">
              <a:extLst>
                <a:ext uri="{FF2B5EF4-FFF2-40B4-BE49-F238E27FC236}">
                  <a16:creationId xmlns:a16="http://schemas.microsoft.com/office/drawing/2014/main" id="{894CD849-4F97-C341-F443-E43B4FA7EEA3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" name="Google Shape;26;p75">
            <a:extLst>
              <a:ext uri="{FF2B5EF4-FFF2-40B4-BE49-F238E27FC236}">
                <a16:creationId xmlns:a16="http://schemas.microsoft.com/office/drawing/2014/main" id="{047EAAA1-FC5C-100D-6B81-5E553424E8AF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</a:p>
        </p:txBody>
      </p:sp>
      <p:sp>
        <p:nvSpPr>
          <p:cNvPr id="31" name="Google Shape;26;p75">
            <a:extLst>
              <a:ext uri="{FF2B5EF4-FFF2-40B4-BE49-F238E27FC236}">
                <a16:creationId xmlns:a16="http://schemas.microsoft.com/office/drawing/2014/main" id="{C5E7BFE3-BFA1-1F0E-F6EC-5E9E0E4C19A0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301F5-AF5F-1DD0-9DC6-138A4863099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649140" y="1135402"/>
            <a:ext cx="6035039" cy="28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5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AB205A-CBC1-BB45-CC62-723A6A6714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9C663-FEB1-F365-31F1-6C3E21E82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CA" b="0"/>
              <a:t>Salaires</a:t>
            </a:r>
          </a:p>
        </p:txBody>
      </p:sp>
      <p:sp>
        <p:nvSpPr>
          <p:cNvPr id="4" name="Rectangle: Rounded Corners 2">
            <a:extLst>
              <a:ext uri="{FF2B5EF4-FFF2-40B4-BE49-F238E27FC236}">
                <a16:creationId xmlns:a16="http://schemas.microsoft.com/office/drawing/2014/main" id="{A098AEDB-EA15-EEA3-6AC8-9F9930527507}"/>
              </a:ext>
            </a:extLst>
          </p:cNvPr>
          <p:cNvSpPr/>
          <p:nvPr/>
        </p:nvSpPr>
        <p:spPr>
          <a:xfrm>
            <a:off x="2440555" y="1114300"/>
            <a:ext cx="3512820" cy="2320424"/>
          </a:xfrm>
          <a:prstGeom prst="roundRect">
            <a:avLst/>
          </a:prstGeom>
          <a:gradFill>
            <a:gsLst>
              <a:gs pos="37000">
                <a:srgbClr val="0000CC">
                  <a:lumMod val="96000"/>
                </a:srgbClr>
              </a:gs>
              <a:gs pos="10000">
                <a:srgbClr val="3366FF"/>
              </a:gs>
            </a:gsLst>
            <a:lin ang="108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>
              <a:solidFill>
                <a:schemeClr val="lt1"/>
              </a:solidFill>
            </a:endParaRP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E26BAC5C-8F07-192D-A662-649DFAB40B00}"/>
              </a:ext>
            </a:extLst>
          </p:cNvPr>
          <p:cNvSpPr/>
          <p:nvPr/>
        </p:nvSpPr>
        <p:spPr>
          <a:xfrm>
            <a:off x="2739335" y="1672880"/>
            <a:ext cx="2838096" cy="12805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accent1"/>
                </a:solidFill>
              </a:rPr>
              <a:t>Entre </a:t>
            </a:r>
            <a:r>
              <a:rPr lang="en-US" sz="2800" i="0">
                <a:solidFill>
                  <a:schemeClr val="accent1"/>
                </a:solidFill>
              </a:rPr>
              <a:t>50 000$</a:t>
            </a:r>
          </a:p>
          <a:p>
            <a:r>
              <a:rPr lang="en-US" sz="2800">
                <a:solidFill>
                  <a:schemeClr val="accent1"/>
                </a:solidFill>
              </a:rPr>
              <a:t>et 60 000$</a:t>
            </a:r>
            <a:br>
              <a:rPr lang="en-US" sz="1100" i="0">
                <a:solidFill>
                  <a:schemeClr val="accent1"/>
                </a:solidFill>
              </a:rPr>
            </a:br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E68EFB2-8E1E-4DFC-2979-A5E8283EFE9D}"/>
              </a:ext>
            </a:extLst>
          </p:cNvPr>
          <p:cNvSpPr txBox="1"/>
          <p:nvPr/>
        </p:nvSpPr>
        <p:spPr>
          <a:xfrm>
            <a:off x="3039497" y="1244009"/>
            <a:ext cx="231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bg1"/>
                </a:solidFill>
              </a:rPr>
              <a:t>Consultant</a:t>
            </a:r>
          </a:p>
        </p:txBody>
      </p:sp>
      <p:grpSp>
        <p:nvGrpSpPr>
          <p:cNvPr id="7" name="Google Shape;19;p75">
            <a:extLst>
              <a:ext uri="{FF2B5EF4-FFF2-40B4-BE49-F238E27FC236}">
                <a16:creationId xmlns:a16="http://schemas.microsoft.com/office/drawing/2014/main" id="{1946432D-7AF8-62AA-1BD6-CD1BE378E394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8" name="Google Shape;20;p75">
              <a:extLst>
                <a:ext uri="{FF2B5EF4-FFF2-40B4-BE49-F238E27FC236}">
                  <a16:creationId xmlns:a16="http://schemas.microsoft.com/office/drawing/2014/main" id="{D370C7D6-734F-96FE-5F01-445C4CDC2B3B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Google Shape;21;p75">
              <a:extLst>
                <a:ext uri="{FF2B5EF4-FFF2-40B4-BE49-F238E27FC236}">
                  <a16:creationId xmlns:a16="http://schemas.microsoft.com/office/drawing/2014/main" id="{4AA75EFF-C757-777C-5BCE-579E03F88209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" name="Google Shape;26;p75">
              <a:extLst>
                <a:ext uri="{FF2B5EF4-FFF2-40B4-BE49-F238E27FC236}">
                  <a16:creationId xmlns:a16="http://schemas.microsoft.com/office/drawing/2014/main" id="{F36500B9-A877-64AC-66C1-1A809638790A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" name="Google Shape;28;p75">
              <a:extLst>
                <a:ext uri="{FF2B5EF4-FFF2-40B4-BE49-F238E27FC236}">
                  <a16:creationId xmlns:a16="http://schemas.microsoft.com/office/drawing/2014/main" id="{17B75BC1-9797-F5BE-1569-6F4C7DD9EEC9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2" name="Google Shape;26;p75">
            <a:extLst>
              <a:ext uri="{FF2B5EF4-FFF2-40B4-BE49-F238E27FC236}">
                <a16:creationId xmlns:a16="http://schemas.microsoft.com/office/drawing/2014/main" id="{5120AF08-DA4F-FF5A-FACA-037C320DED8B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</a:p>
        </p:txBody>
      </p:sp>
      <p:sp>
        <p:nvSpPr>
          <p:cNvPr id="13" name="Google Shape;26;p75">
            <a:extLst>
              <a:ext uri="{FF2B5EF4-FFF2-40B4-BE49-F238E27FC236}">
                <a16:creationId xmlns:a16="http://schemas.microsoft.com/office/drawing/2014/main" id="{6DB7CDF7-7A69-4F24-18EF-5E2CDF5F714B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sp>
        <p:nvSpPr>
          <p:cNvPr id="14" name="Rectangle: Rounded Corners 2">
            <a:extLst>
              <a:ext uri="{FF2B5EF4-FFF2-40B4-BE49-F238E27FC236}">
                <a16:creationId xmlns:a16="http://schemas.microsoft.com/office/drawing/2014/main" id="{2B11065D-D6B9-B55B-6D18-110DD69506FA}"/>
              </a:ext>
            </a:extLst>
          </p:cNvPr>
          <p:cNvSpPr/>
          <p:nvPr/>
        </p:nvSpPr>
        <p:spPr>
          <a:xfrm>
            <a:off x="2440555" y="3517935"/>
            <a:ext cx="3512820" cy="2320424"/>
          </a:xfrm>
          <a:prstGeom prst="roundRect">
            <a:avLst/>
          </a:prstGeom>
          <a:gradFill>
            <a:gsLst>
              <a:gs pos="37000">
                <a:srgbClr val="0000CC">
                  <a:lumMod val="96000"/>
                </a:srgbClr>
              </a:gs>
              <a:gs pos="10000">
                <a:srgbClr val="3366FF"/>
              </a:gs>
            </a:gsLst>
            <a:lin ang="108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>
              <a:solidFill>
                <a:schemeClr val="lt1"/>
              </a:solidFill>
            </a:endParaRP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3F4F6B57-F2C2-F0F9-9BD0-B7E505A7EBE3}"/>
              </a:ext>
            </a:extLst>
          </p:cNvPr>
          <p:cNvSpPr/>
          <p:nvPr/>
        </p:nvSpPr>
        <p:spPr>
          <a:xfrm>
            <a:off x="2739335" y="4076515"/>
            <a:ext cx="2838096" cy="1232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accent1"/>
                </a:solidFill>
              </a:rPr>
              <a:t>Entre 8</a:t>
            </a:r>
            <a:r>
              <a:rPr lang="en-US" sz="2800" i="0">
                <a:solidFill>
                  <a:schemeClr val="accent1"/>
                </a:solidFill>
              </a:rPr>
              <a:t>0 000$</a:t>
            </a:r>
          </a:p>
          <a:p>
            <a:r>
              <a:rPr lang="en-US" sz="2800">
                <a:solidFill>
                  <a:schemeClr val="accent1"/>
                </a:solidFill>
              </a:rPr>
              <a:t>et 90 000$</a:t>
            </a:r>
            <a:br>
              <a:rPr lang="en-US" sz="1100" i="0">
                <a:solidFill>
                  <a:schemeClr val="accent1"/>
                </a:solidFill>
              </a:rPr>
            </a:br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3F5336EB-F2B8-D5CC-A2D0-20833DA3F8B3}"/>
              </a:ext>
            </a:extLst>
          </p:cNvPr>
          <p:cNvSpPr txBox="1"/>
          <p:nvPr/>
        </p:nvSpPr>
        <p:spPr>
          <a:xfrm>
            <a:off x="2848733" y="3647644"/>
            <a:ext cx="2505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bg1"/>
                </a:solidFill>
              </a:rPr>
              <a:t>Senior consultant</a:t>
            </a:r>
          </a:p>
        </p:txBody>
      </p:sp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80278767-AF13-C149-F9DA-29B30E07122F}"/>
              </a:ext>
            </a:extLst>
          </p:cNvPr>
          <p:cNvSpPr/>
          <p:nvPr/>
        </p:nvSpPr>
        <p:spPr>
          <a:xfrm>
            <a:off x="6400030" y="1090081"/>
            <a:ext cx="3512820" cy="2320424"/>
          </a:xfrm>
          <a:prstGeom prst="roundRect">
            <a:avLst/>
          </a:prstGeom>
          <a:gradFill>
            <a:gsLst>
              <a:gs pos="37000">
                <a:srgbClr val="0000CC">
                  <a:lumMod val="96000"/>
                </a:srgbClr>
              </a:gs>
              <a:gs pos="10000">
                <a:srgbClr val="3366FF"/>
              </a:gs>
            </a:gsLst>
            <a:lin ang="108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>
              <a:solidFill>
                <a:schemeClr val="lt1"/>
              </a:solidFill>
            </a:endParaRPr>
          </a:p>
        </p:txBody>
      </p:sp>
      <p:sp>
        <p:nvSpPr>
          <p:cNvPr id="18" name="Rectangle: Rounded Corners 8">
            <a:extLst>
              <a:ext uri="{FF2B5EF4-FFF2-40B4-BE49-F238E27FC236}">
                <a16:creationId xmlns:a16="http://schemas.microsoft.com/office/drawing/2014/main" id="{FACE73F0-FCB7-4D44-B5F4-953FA820B493}"/>
              </a:ext>
            </a:extLst>
          </p:cNvPr>
          <p:cNvSpPr/>
          <p:nvPr/>
        </p:nvSpPr>
        <p:spPr>
          <a:xfrm>
            <a:off x="6698810" y="1648661"/>
            <a:ext cx="2838096" cy="130481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accent1"/>
                </a:solidFill>
              </a:rPr>
              <a:t>Entre </a:t>
            </a:r>
            <a:r>
              <a:rPr lang="en-US" sz="2800" i="0">
                <a:solidFill>
                  <a:schemeClr val="accent1"/>
                </a:solidFill>
              </a:rPr>
              <a:t>110 000$</a:t>
            </a:r>
          </a:p>
          <a:p>
            <a:r>
              <a:rPr lang="en-US" sz="2800">
                <a:solidFill>
                  <a:schemeClr val="accent1"/>
                </a:solidFill>
              </a:rPr>
              <a:t>et 120 000$</a:t>
            </a:r>
            <a:br>
              <a:rPr lang="en-US" sz="1100" i="0">
                <a:solidFill>
                  <a:schemeClr val="accent1"/>
                </a:solidFill>
              </a:rPr>
            </a:br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6D9803B6-65C6-3AE7-A2AC-3F8E0E7FDAE7}"/>
              </a:ext>
            </a:extLst>
          </p:cNvPr>
          <p:cNvSpPr txBox="1"/>
          <p:nvPr/>
        </p:nvSpPr>
        <p:spPr>
          <a:xfrm>
            <a:off x="6998972" y="1219790"/>
            <a:ext cx="231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bg1"/>
                </a:solidFill>
              </a:rPr>
              <a:t>Manager</a:t>
            </a:r>
          </a:p>
        </p:txBody>
      </p:sp>
      <p:sp>
        <p:nvSpPr>
          <p:cNvPr id="20" name="Rectangle: Rounded Corners 2">
            <a:extLst>
              <a:ext uri="{FF2B5EF4-FFF2-40B4-BE49-F238E27FC236}">
                <a16:creationId xmlns:a16="http://schemas.microsoft.com/office/drawing/2014/main" id="{9741B5C3-7622-9DA5-ABC8-C9E5DF76708B}"/>
              </a:ext>
            </a:extLst>
          </p:cNvPr>
          <p:cNvSpPr/>
          <p:nvPr/>
        </p:nvSpPr>
        <p:spPr>
          <a:xfrm>
            <a:off x="6400030" y="3493716"/>
            <a:ext cx="3512820" cy="2320424"/>
          </a:xfrm>
          <a:prstGeom prst="roundRect">
            <a:avLst/>
          </a:prstGeom>
          <a:gradFill>
            <a:gsLst>
              <a:gs pos="37000">
                <a:srgbClr val="0000CC">
                  <a:lumMod val="96000"/>
                </a:srgbClr>
              </a:gs>
              <a:gs pos="10000">
                <a:srgbClr val="3366FF"/>
              </a:gs>
            </a:gsLst>
            <a:lin ang="108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>
              <a:solidFill>
                <a:schemeClr val="lt1"/>
              </a:solidFill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6CD96046-FC58-7436-AEB5-CD77701E0D0A}"/>
              </a:ext>
            </a:extLst>
          </p:cNvPr>
          <p:cNvSpPr/>
          <p:nvPr/>
        </p:nvSpPr>
        <p:spPr>
          <a:xfrm>
            <a:off x="6698810" y="4052296"/>
            <a:ext cx="2838096" cy="12571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accent1"/>
                </a:solidFill>
              </a:rPr>
              <a:t>Entre </a:t>
            </a:r>
            <a:r>
              <a:rPr lang="en-US" sz="2800" i="0">
                <a:solidFill>
                  <a:schemeClr val="accent1"/>
                </a:solidFill>
              </a:rPr>
              <a:t>150 000$</a:t>
            </a:r>
          </a:p>
          <a:p>
            <a:r>
              <a:rPr lang="en-US" sz="2800">
                <a:solidFill>
                  <a:schemeClr val="accent1"/>
                </a:solidFill>
              </a:rPr>
              <a:t>et 180 000$</a:t>
            </a:r>
            <a:br>
              <a:rPr lang="en-US" sz="1100" i="0">
                <a:solidFill>
                  <a:schemeClr val="accent1"/>
                </a:solidFill>
              </a:rPr>
            </a:br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F52FC587-3778-3B3B-F1B7-A2461E94933D}"/>
              </a:ext>
            </a:extLst>
          </p:cNvPr>
          <p:cNvSpPr txBox="1"/>
          <p:nvPr/>
        </p:nvSpPr>
        <p:spPr>
          <a:xfrm>
            <a:off x="6998972" y="3623425"/>
            <a:ext cx="231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bg1"/>
                </a:solidFill>
              </a:rPr>
              <a:t>Senior manager</a:t>
            </a:r>
          </a:p>
        </p:txBody>
      </p:sp>
    </p:spTree>
    <p:extLst>
      <p:ext uri="{BB962C8B-B14F-4D97-AF65-F5344CB8AC3E}">
        <p14:creationId xmlns:p14="http://schemas.microsoft.com/office/powerpoint/2010/main" val="307961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>
          <a:extLst>
            <a:ext uri="{FF2B5EF4-FFF2-40B4-BE49-F238E27FC236}">
              <a16:creationId xmlns:a16="http://schemas.microsoft.com/office/drawing/2014/main" id="{90898909-BFC5-74C0-D0FB-5CFFA007F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">
            <a:extLst>
              <a:ext uri="{FF2B5EF4-FFF2-40B4-BE49-F238E27FC236}">
                <a16:creationId xmlns:a16="http://schemas.microsoft.com/office/drawing/2014/main" id="{E66D5240-3E4C-FBBE-022B-917C8674EA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610235"/>
            <a:ext cx="840686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r>
              <a:rPr lang="en-US" sz="3600" b="0" err="1"/>
              <a:t>Analyse</a:t>
            </a:r>
            <a:r>
              <a:rPr lang="en-US" sz="3600" b="0"/>
              <a:t> </a:t>
            </a:r>
            <a:r>
              <a:rPr lang="en-US" sz="3600" b="0" err="1"/>
              <a:t>prédictive</a:t>
            </a:r>
            <a:endParaRPr lang="en-US" sz="3600" b="0"/>
          </a:p>
        </p:txBody>
      </p:sp>
      <p:sp>
        <p:nvSpPr>
          <p:cNvPr id="1156" name="Google Shape;1156;p4">
            <a:extLst>
              <a:ext uri="{FF2B5EF4-FFF2-40B4-BE49-F238E27FC236}">
                <a16:creationId xmlns:a16="http://schemas.microsoft.com/office/drawing/2014/main" id="{9E194FF8-7278-BEC4-EF14-9831DC4EB9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B779B70-610F-3420-8C69-DADF72836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078244"/>
              </p:ext>
            </p:extLst>
          </p:nvPr>
        </p:nvGraphicFramePr>
        <p:xfrm>
          <a:off x="754911" y="1447918"/>
          <a:ext cx="10494335" cy="463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1" name="Google Shape;19;p75">
            <a:extLst>
              <a:ext uri="{FF2B5EF4-FFF2-40B4-BE49-F238E27FC236}">
                <a16:creationId xmlns:a16="http://schemas.microsoft.com/office/drawing/2014/main" id="{3A0A54C5-DFD7-22DF-D21F-FCF036BB0B3F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2" name="Google Shape;20;p75">
              <a:extLst>
                <a:ext uri="{FF2B5EF4-FFF2-40B4-BE49-F238E27FC236}">
                  <a16:creationId xmlns:a16="http://schemas.microsoft.com/office/drawing/2014/main" id="{C7F692D4-77C4-9919-FA14-938B2CF3AF33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Google Shape;21;p75">
              <a:extLst>
                <a:ext uri="{FF2B5EF4-FFF2-40B4-BE49-F238E27FC236}">
                  <a16:creationId xmlns:a16="http://schemas.microsoft.com/office/drawing/2014/main" id="{F573010F-09B2-0437-4AA6-A8C862163D06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" name="Google Shape;26;p75">
              <a:extLst>
                <a:ext uri="{FF2B5EF4-FFF2-40B4-BE49-F238E27FC236}">
                  <a16:creationId xmlns:a16="http://schemas.microsoft.com/office/drawing/2014/main" id="{BA746D75-D4F3-C3B4-A400-2624E81C8BDF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" name="Google Shape;28;p75">
              <a:extLst>
                <a:ext uri="{FF2B5EF4-FFF2-40B4-BE49-F238E27FC236}">
                  <a16:creationId xmlns:a16="http://schemas.microsoft.com/office/drawing/2014/main" id="{F7CF454E-31D9-75F7-D3F3-E66704EBB2DE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6" name="Google Shape;26;p75">
            <a:extLst>
              <a:ext uri="{FF2B5EF4-FFF2-40B4-BE49-F238E27FC236}">
                <a16:creationId xmlns:a16="http://schemas.microsoft.com/office/drawing/2014/main" id="{10C3D739-A730-FE69-ADCE-D7D05FCC5C29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</a:p>
        </p:txBody>
      </p:sp>
      <p:sp>
        <p:nvSpPr>
          <p:cNvPr id="27" name="Google Shape;26;p75">
            <a:extLst>
              <a:ext uri="{FF2B5EF4-FFF2-40B4-BE49-F238E27FC236}">
                <a16:creationId xmlns:a16="http://schemas.microsoft.com/office/drawing/2014/main" id="{E0F8AE08-D14E-DF84-0309-25075E252D7A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34636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2017C5-2037-89FE-6E37-5AFD75824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DA3FB2-D5BF-884A-D5C3-E2A293BA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812" y="696993"/>
            <a:ext cx="9876376" cy="5464013"/>
          </a:xfrm>
          <a:prstGeom prst="rect">
            <a:avLst/>
          </a:prstGeom>
        </p:spPr>
      </p:pic>
      <p:grpSp>
        <p:nvGrpSpPr>
          <p:cNvPr id="5" name="Google Shape;19;p75">
            <a:extLst>
              <a:ext uri="{FF2B5EF4-FFF2-40B4-BE49-F238E27FC236}">
                <a16:creationId xmlns:a16="http://schemas.microsoft.com/office/drawing/2014/main" id="{8A32692D-0312-C361-52A6-4123A56ED592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6" name="Google Shape;20;p75">
              <a:extLst>
                <a:ext uri="{FF2B5EF4-FFF2-40B4-BE49-F238E27FC236}">
                  <a16:creationId xmlns:a16="http://schemas.microsoft.com/office/drawing/2014/main" id="{FAFE2383-602B-9CDE-0FC2-09466549EE52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Google Shape;21;p75">
              <a:extLst>
                <a:ext uri="{FF2B5EF4-FFF2-40B4-BE49-F238E27FC236}">
                  <a16:creationId xmlns:a16="http://schemas.microsoft.com/office/drawing/2014/main" id="{FCFB0412-2207-7B12-5F0D-50E333653CD7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" name="Google Shape;26;p75">
              <a:extLst>
                <a:ext uri="{FF2B5EF4-FFF2-40B4-BE49-F238E27FC236}">
                  <a16:creationId xmlns:a16="http://schemas.microsoft.com/office/drawing/2014/main" id="{36B6218C-705C-81B6-4398-208A2413CBF1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solidFill>
                    <a:schemeClr val="bg1"/>
                  </a:solidFill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" name="Google Shape;28;p75">
              <a:extLst>
                <a:ext uri="{FF2B5EF4-FFF2-40B4-BE49-F238E27FC236}">
                  <a16:creationId xmlns:a16="http://schemas.microsoft.com/office/drawing/2014/main" id="{7E841B48-662D-EAA3-C422-3D8D32C72421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" name="Google Shape;26;p75">
            <a:extLst>
              <a:ext uri="{FF2B5EF4-FFF2-40B4-BE49-F238E27FC236}">
                <a16:creationId xmlns:a16="http://schemas.microsoft.com/office/drawing/2014/main" id="{C4291A61-44B3-2DBA-122C-BCD5109EC372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26;p75">
            <a:extLst>
              <a:ext uri="{FF2B5EF4-FFF2-40B4-BE49-F238E27FC236}">
                <a16:creationId xmlns:a16="http://schemas.microsoft.com/office/drawing/2014/main" id="{39BC8263-D70A-2CF7-7BED-D71A5265D36C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570091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2665F7F-5ADF-2106-68DC-4981BEECC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sz="3200" b="1">
                <a:effectLst/>
                <a:latin typeface="Aptos"/>
                <a:ea typeface="Aptos" panose="020B0004020202020204" pitchFamily="34" charset="0"/>
                <a:cs typeface="Times New Roman"/>
              </a:rPr>
              <a:t>Recommandations d’affaires</a:t>
            </a:r>
            <a:r>
              <a:rPr lang="fr-CA" sz="3200">
                <a:latin typeface="Aptos"/>
                <a:ea typeface="Aptos" panose="020B0004020202020204" pitchFamily="34" charset="0"/>
                <a:cs typeface="Times New Roman"/>
              </a:rPr>
              <a:t>:</a:t>
            </a:r>
            <a:r>
              <a:rPr lang="fr-CA" sz="3200" b="1"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fr-CA" sz="3200">
                <a:solidFill>
                  <a:schemeClr val="accent1"/>
                </a:solidFill>
                <a:latin typeface="Aptos"/>
                <a:ea typeface="Aptos" panose="020B0004020202020204" pitchFamily="34" charset="0"/>
                <a:cs typeface="Times New Roman"/>
              </a:rPr>
              <a:t>Bench Rate </a:t>
            </a:r>
            <a:endParaRPr lang="fr-CA" sz="3200">
              <a:solidFill>
                <a:schemeClr val="accent1"/>
              </a:solidFill>
              <a:latin typeface="Aptos"/>
              <a:cs typeface="Times New Roman"/>
            </a:endParaRPr>
          </a:p>
        </p:txBody>
      </p:sp>
      <p:graphicFrame>
        <p:nvGraphicFramePr>
          <p:cNvPr id="3" name="Diagram 1">
            <a:extLst>
              <a:ext uri="{FF2B5EF4-FFF2-40B4-BE49-F238E27FC236}">
                <a16:creationId xmlns:a16="http://schemas.microsoft.com/office/drawing/2014/main" id="{DCE51E11-04CB-277F-2A3E-391AE923B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779455"/>
              </p:ext>
            </p:extLst>
          </p:nvPr>
        </p:nvGraphicFramePr>
        <p:xfrm>
          <a:off x="701749" y="1330960"/>
          <a:ext cx="10788502" cy="48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2" name="Google Shape;19;p75">
            <a:extLst>
              <a:ext uri="{FF2B5EF4-FFF2-40B4-BE49-F238E27FC236}">
                <a16:creationId xmlns:a16="http://schemas.microsoft.com/office/drawing/2014/main" id="{3C503BD2-66DF-2492-62AA-8DF4BB604C92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3" name="Google Shape;20;p75">
              <a:extLst>
                <a:ext uri="{FF2B5EF4-FFF2-40B4-BE49-F238E27FC236}">
                  <a16:creationId xmlns:a16="http://schemas.microsoft.com/office/drawing/2014/main" id="{351A3BA2-BD0A-3DD4-9DB7-064970FDA227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" name="Google Shape;21;p75">
              <a:extLst>
                <a:ext uri="{FF2B5EF4-FFF2-40B4-BE49-F238E27FC236}">
                  <a16:creationId xmlns:a16="http://schemas.microsoft.com/office/drawing/2014/main" id="{74A3AA22-E8D8-DC9A-7954-23FA1E5086D3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" name="Google Shape;26;p75">
              <a:extLst>
                <a:ext uri="{FF2B5EF4-FFF2-40B4-BE49-F238E27FC236}">
                  <a16:creationId xmlns:a16="http://schemas.microsoft.com/office/drawing/2014/main" id="{79FC81CE-9F1C-180E-724B-406427E91392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6" name="Google Shape;28;p75">
              <a:extLst>
                <a:ext uri="{FF2B5EF4-FFF2-40B4-BE49-F238E27FC236}">
                  <a16:creationId xmlns:a16="http://schemas.microsoft.com/office/drawing/2014/main" id="{20722940-9CBF-0B4E-903B-DEE5FCA30588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</a:t>
              </a:r>
              <a:r>
                <a:rPr lang="fr-CA" sz="1800" b="0" i="0" u="none" strike="noStrike" cap="none">
                  <a:solidFill>
                    <a:schemeClr val="bg1"/>
                  </a:solidFill>
                  <a:latin typeface="Gill Sans"/>
                  <a:ea typeface="Gill Sans"/>
                  <a:cs typeface="Gill Sans"/>
                  <a:sym typeface="Gill Sans"/>
                </a:rPr>
                <a:t>Recommandations</a:t>
              </a:r>
              <a:endParaRPr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" name="Google Shape;26;p75">
            <a:extLst>
              <a:ext uri="{FF2B5EF4-FFF2-40B4-BE49-F238E27FC236}">
                <a16:creationId xmlns:a16="http://schemas.microsoft.com/office/drawing/2014/main" id="{E5A0AED0-3B5A-C8C4-343C-988DBBE7E7FE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6;p75">
            <a:extLst>
              <a:ext uri="{FF2B5EF4-FFF2-40B4-BE49-F238E27FC236}">
                <a16:creationId xmlns:a16="http://schemas.microsoft.com/office/drawing/2014/main" id="{222DEEB4-F2FC-9287-5BF3-C528D64D10B4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7084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"/>
          <p:cNvSpPr txBox="1">
            <a:spLocks noGrp="1"/>
          </p:cNvSpPr>
          <p:nvPr>
            <p:ph type="body" idx="1"/>
          </p:nvPr>
        </p:nvSpPr>
        <p:spPr>
          <a:xfrm>
            <a:off x="406400" y="610235"/>
            <a:ext cx="840686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2400" err="1">
                <a:ea typeface="Aptos" panose="020B0004020202020204" pitchFamily="34" charset="0"/>
                <a:cs typeface="Times New Roman"/>
              </a:rPr>
              <a:t>Recommandations</a:t>
            </a:r>
            <a:r>
              <a:rPr lang="en-US" sz="2400">
                <a:ea typeface="Aptos" panose="020B0004020202020204" pitchFamily="34" charset="0"/>
                <a:cs typeface="Times New Roman"/>
              </a:rPr>
              <a:t> d’affaires:</a:t>
            </a:r>
            <a:r>
              <a:rPr lang="fr-CA" sz="2400" b="1">
                <a:solidFill>
                  <a:schemeClr val="accent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Prédiction et planification du </a:t>
            </a:r>
            <a:r>
              <a:rPr lang="fr-CA" sz="2400" b="1" err="1">
                <a:solidFill>
                  <a:schemeClr val="accent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staffing</a:t>
            </a:r>
            <a:endParaRPr lang="fr-FR" sz="2400">
              <a:solidFill>
                <a:schemeClr val="accent1"/>
              </a:solidFill>
              <a:latin typeface="Aptos"/>
              <a:cs typeface="Times New Roman"/>
            </a:endParaRPr>
          </a:p>
        </p:txBody>
      </p:sp>
      <p:sp>
        <p:nvSpPr>
          <p:cNvPr id="1156" name="Google Shape;115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2F0225-1461-C3C0-CC37-22E1E8382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102412"/>
              </p:ext>
            </p:extLst>
          </p:nvPr>
        </p:nvGraphicFramePr>
        <p:xfrm>
          <a:off x="726557" y="1903229"/>
          <a:ext cx="10738885" cy="3045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6" name="Google Shape;19;p75">
            <a:extLst>
              <a:ext uri="{FF2B5EF4-FFF2-40B4-BE49-F238E27FC236}">
                <a16:creationId xmlns:a16="http://schemas.microsoft.com/office/drawing/2014/main" id="{AB2EF934-A585-547E-1BEB-F65AD5E8742F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7" name="Google Shape;20;p75">
              <a:extLst>
                <a:ext uri="{FF2B5EF4-FFF2-40B4-BE49-F238E27FC236}">
                  <a16:creationId xmlns:a16="http://schemas.microsoft.com/office/drawing/2014/main" id="{34064094-1ACB-AB32-1ABC-D566D6E950EA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Google Shape;21;p75">
              <a:extLst>
                <a:ext uri="{FF2B5EF4-FFF2-40B4-BE49-F238E27FC236}">
                  <a16:creationId xmlns:a16="http://schemas.microsoft.com/office/drawing/2014/main" id="{9FF54B2C-1006-670E-B3A8-B98E09805307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6;p75">
              <a:extLst>
                <a:ext uri="{FF2B5EF4-FFF2-40B4-BE49-F238E27FC236}">
                  <a16:creationId xmlns:a16="http://schemas.microsoft.com/office/drawing/2014/main" id="{B5BC47DB-4E4C-8B7C-2D3C-204E75407657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28;p75">
              <a:extLst>
                <a:ext uri="{FF2B5EF4-FFF2-40B4-BE49-F238E27FC236}">
                  <a16:creationId xmlns:a16="http://schemas.microsoft.com/office/drawing/2014/main" id="{E27AEA13-8508-C612-FE16-FE75406DE78A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</a:t>
              </a:r>
              <a:r>
                <a:rPr lang="fr-CA" sz="1800" b="0" i="0" u="none" strike="noStrike" cap="none">
                  <a:solidFill>
                    <a:schemeClr val="bg1"/>
                  </a:solidFill>
                  <a:latin typeface="Gill Sans"/>
                  <a:ea typeface="Gill Sans"/>
                  <a:cs typeface="Gill Sans"/>
                  <a:sym typeface="Gill Sans"/>
                </a:rPr>
                <a:t>Recommandations</a:t>
              </a:r>
              <a:endParaRPr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" name="Google Shape;26;p75">
            <a:extLst>
              <a:ext uri="{FF2B5EF4-FFF2-40B4-BE49-F238E27FC236}">
                <a16:creationId xmlns:a16="http://schemas.microsoft.com/office/drawing/2014/main" id="{AAD04D6E-B43F-E935-FB8B-A28FA9A5D692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26;p75">
            <a:extLst>
              <a:ext uri="{FF2B5EF4-FFF2-40B4-BE49-F238E27FC236}">
                <a16:creationId xmlns:a16="http://schemas.microsoft.com/office/drawing/2014/main" id="{532F2C36-DE61-B64E-F510-9BCF6313635C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3A4675-3B5A-AD3A-E528-A41A1EB972E2}"/>
              </a:ext>
            </a:extLst>
          </p:cNvPr>
          <p:cNvSpPr/>
          <p:nvPr/>
        </p:nvSpPr>
        <p:spPr>
          <a:xfrm>
            <a:off x="726557" y="5302877"/>
            <a:ext cx="10738885" cy="7207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80650A-5D9A-BC76-5809-ABCAE267FCA2}"/>
              </a:ext>
            </a:extLst>
          </p:cNvPr>
          <p:cNvSpPr txBox="1"/>
          <p:nvPr/>
        </p:nvSpPr>
        <p:spPr>
          <a:xfrm>
            <a:off x="726557" y="5327731"/>
            <a:ext cx="108831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b="1">
                <a:solidFill>
                  <a:schemeClr val="tx1"/>
                </a:solidFill>
                <a:effectLst/>
              </a:rPr>
              <a:t>       doubler la marge moyenne de profit</a:t>
            </a:r>
            <a:r>
              <a:rPr lang="fr-CA" sz="3200" b="1">
                <a:solidFill>
                  <a:schemeClr val="tx1"/>
                </a:solidFill>
              </a:rPr>
              <a:t> par consultant</a:t>
            </a:r>
            <a:endParaRPr lang="en-US" sz="3200" b="1">
              <a:effectLst/>
            </a:endParaRPr>
          </a:p>
          <a:p>
            <a:endParaRPr lang="en-US" sz="3200" b="1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2E78E4-991A-BEAB-A39D-F4F344ACB5B2}"/>
              </a:ext>
            </a:extLst>
          </p:cNvPr>
          <p:cNvSpPr/>
          <p:nvPr/>
        </p:nvSpPr>
        <p:spPr>
          <a:xfrm>
            <a:off x="941294" y="5393934"/>
            <a:ext cx="575235" cy="5386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b="1">
                <a:solidFill>
                  <a:schemeClr val="bg1"/>
                </a:solidFill>
                <a:effectLst/>
              </a:rPr>
              <a:t>x2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2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body" idx="1"/>
          </p:nvPr>
        </p:nvSpPr>
        <p:spPr>
          <a:xfrm>
            <a:off x="406399" y="610235"/>
            <a:ext cx="7959387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indent="0">
              <a:spcBef>
                <a:spcPts val="0"/>
              </a:spcBef>
            </a:pPr>
            <a:r>
              <a:rPr lang="en-US" sz="3200" err="1">
                <a:ea typeface="Aptos" panose="020B0004020202020204" pitchFamily="34" charset="0"/>
                <a:cs typeface="Times New Roman"/>
              </a:rPr>
              <a:t>Recommandations</a:t>
            </a:r>
            <a:r>
              <a:rPr lang="en-US" sz="3200">
                <a:ea typeface="Aptos" panose="020B0004020202020204" pitchFamily="34" charset="0"/>
                <a:cs typeface="Times New Roman"/>
              </a:rPr>
              <a:t> d’affaires:</a:t>
            </a:r>
            <a:r>
              <a:rPr lang="en-US" sz="3200">
                <a:latin typeface="Aptos"/>
                <a:ea typeface="Aptos" panose="020B0004020202020204" pitchFamily="34" charset="0"/>
                <a:cs typeface="Times New Roman"/>
              </a:rPr>
              <a:t> </a:t>
            </a:r>
            <a:r>
              <a:rPr lang="en-US" sz="3200">
                <a:solidFill>
                  <a:schemeClr val="accent1"/>
                </a:solidFill>
                <a:latin typeface="Aptos"/>
                <a:ea typeface="Aptos" panose="020B0004020202020204" pitchFamily="34" charset="0"/>
                <a:cs typeface="Times New Roman"/>
              </a:rPr>
              <a:t>Pilotage</a:t>
            </a:r>
            <a:r>
              <a:rPr lang="en-US" sz="3200" b="1">
                <a:solidFill>
                  <a:schemeClr val="accent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n-US" sz="3200">
                <a:solidFill>
                  <a:schemeClr val="accent1"/>
                </a:solidFill>
                <a:latin typeface="Aptos"/>
                <a:ea typeface="Aptos" panose="020B0004020202020204" pitchFamily="34" charset="0"/>
                <a:cs typeface="Times New Roman"/>
              </a:rPr>
              <a:t>continue</a:t>
            </a:r>
            <a:r>
              <a:rPr lang="en-US" sz="3200" b="1">
                <a:solidFill>
                  <a:schemeClr val="accent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 via dashboard Power BI</a:t>
            </a:r>
            <a:endParaRPr lang="fr-FR" sz="3200">
              <a:solidFill>
                <a:schemeClr val="accent1"/>
              </a:solidFill>
              <a:cs typeface="Times New Roman"/>
            </a:endParaRPr>
          </a:p>
        </p:txBody>
      </p:sp>
      <p:sp>
        <p:nvSpPr>
          <p:cNvPr id="1282" name="Google Shape;1282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391A39-F223-27EA-220C-44AB3BE3E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617872"/>
              </p:ext>
            </p:extLst>
          </p:nvPr>
        </p:nvGraphicFramePr>
        <p:xfrm>
          <a:off x="609600" y="1435395"/>
          <a:ext cx="10972799" cy="4915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6" name="Google Shape;19;p75">
            <a:extLst>
              <a:ext uri="{FF2B5EF4-FFF2-40B4-BE49-F238E27FC236}">
                <a16:creationId xmlns:a16="http://schemas.microsoft.com/office/drawing/2014/main" id="{A1832765-9038-D37D-7B3D-AB90EBE293F6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37" name="Google Shape;20;p75">
              <a:extLst>
                <a:ext uri="{FF2B5EF4-FFF2-40B4-BE49-F238E27FC236}">
                  <a16:creationId xmlns:a16="http://schemas.microsoft.com/office/drawing/2014/main" id="{9A98BE4A-79CB-48BE-114C-82A447111A0D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" name="Google Shape;21;p75">
              <a:extLst>
                <a:ext uri="{FF2B5EF4-FFF2-40B4-BE49-F238E27FC236}">
                  <a16:creationId xmlns:a16="http://schemas.microsoft.com/office/drawing/2014/main" id="{EE9EBB84-3FD7-3B3F-698D-3A280E1854DC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26;p75">
              <a:extLst>
                <a:ext uri="{FF2B5EF4-FFF2-40B4-BE49-F238E27FC236}">
                  <a16:creationId xmlns:a16="http://schemas.microsoft.com/office/drawing/2014/main" id="{EE3B8F87-6FD1-E10B-AD01-5F2EF57B81BD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28;p75">
              <a:extLst>
                <a:ext uri="{FF2B5EF4-FFF2-40B4-BE49-F238E27FC236}">
                  <a16:creationId xmlns:a16="http://schemas.microsoft.com/office/drawing/2014/main" id="{1CC03C06-4AB1-3738-9D0B-FD7CA87F33F3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</a:t>
              </a:r>
              <a:r>
                <a:rPr lang="fr-CA" sz="1800" b="0" i="0" u="none" strike="noStrike" cap="none">
                  <a:solidFill>
                    <a:schemeClr val="bg1"/>
                  </a:solidFill>
                  <a:latin typeface="Gill Sans"/>
                  <a:ea typeface="Gill Sans"/>
                  <a:cs typeface="Gill Sans"/>
                  <a:sym typeface="Gill Sans"/>
                </a:rPr>
                <a:t>Recommandations</a:t>
              </a:r>
              <a:endParaRPr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" name="Google Shape;26;p75">
            <a:extLst>
              <a:ext uri="{FF2B5EF4-FFF2-40B4-BE49-F238E27FC236}">
                <a16:creationId xmlns:a16="http://schemas.microsoft.com/office/drawing/2014/main" id="{579F7E49-46BC-A08D-EAF9-52E8BE77C958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26;p75">
            <a:extLst>
              <a:ext uri="{FF2B5EF4-FFF2-40B4-BE49-F238E27FC236}">
                <a16:creationId xmlns:a16="http://schemas.microsoft.com/office/drawing/2014/main" id="{B63C9313-3C74-A212-0A5D-F1C9BC2675FF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72991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>
          <a:extLst>
            <a:ext uri="{FF2B5EF4-FFF2-40B4-BE49-F238E27FC236}">
              <a16:creationId xmlns:a16="http://schemas.microsoft.com/office/drawing/2014/main" id="{DB668B43-F072-FEFF-804A-D3084AEF6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79684-C78F-3173-718E-649FD883AAE3}"/>
              </a:ext>
            </a:extLst>
          </p:cNvPr>
          <p:cNvSpPr/>
          <p:nvPr/>
        </p:nvSpPr>
        <p:spPr>
          <a:xfrm>
            <a:off x="2083443" y="1541167"/>
            <a:ext cx="7627716" cy="3528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81" name="Google Shape;1281;p10">
            <a:extLst>
              <a:ext uri="{FF2B5EF4-FFF2-40B4-BE49-F238E27FC236}">
                <a16:creationId xmlns:a16="http://schemas.microsoft.com/office/drawing/2014/main" id="{12A02BE2-57ED-F980-D240-97AFC1FA8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0365" y="820442"/>
            <a:ext cx="204731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indent="0">
              <a:spcBef>
                <a:spcPts val="0"/>
              </a:spcBef>
            </a:pPr>
            <a:r>
              <a:rPr lang="en-US" sz="3200">
                <a:cs typeface="Times New Roman"/>
              </a:rPr>
              <a:t>Conclusion</a:t>
            </a:r>
            <a:endParaRPr lang="en-US"/>
          </a:p>
        </p:txBody>
      </p:sp>
      <p:sp>
        <p:nvSpPr>
          <p:cNvPr id="1282" name="Google Shape;1282;p10">
            <a:extLst>
              <a:ext uri="{FF2B5EF4-FFF2-40B4-BE49-F238E27FC236}">
                <a16:creationId xmlns:a16="http://schemas.microsoft.com/office/drawing/2014/main" id="{05FCECB4-836F-A562-F796-BDAF106BC4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36" name="Google Shape;19;p75">
            <a:extLst>
              <a:ext uri="{FF2B5EF4-FFF2-40B4-BE49-F238E27FC236}">
                <a16:creationId xmlns:a16="http://schemas.microsoft.com/office/drawing/2014/main" id="{628592F6-229D-5418-F1B8-86171B4A2B3C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37" name="Google Shape;20;p75">
              <a:extLst>
                <a:ext uri="{FF2B5EF4-FFF2-40B4-BE49-F238E27FC236}">
                  <a16:creationId xmlns:a16="http://schemas.microsoft.com/office/drawing/2014/main" id="{E0950DD4-B295-B52A-1BE8-18C524F2876C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8" name="Google Shape;21;p75">
              <a:extLst>
                <a:ext uri="{FF2B5EF4-FFF2-40B4-BE49-F238E27FC236}">
                  <a16:creationId xmlns:a16="http://schemas.microsoft.com/office/drawing/2014/main" id="{38E3FC46-A5BA-13D3-8A1A-B3EF87A3A2BE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9" name="Google Shape;26;p75">
              <a:extLst>
                <a:ext uri="{FF2B5EF4-FFF2-40B4-BE49-F238E27FC236}">
                  <a16:creationId xmlns:a16="http://schemas.microsoft.com/office/drawing/2014/main" id="{2E336C5F-1B7D-F127-C2CE-D78B2C791B5D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0" name="Google Shape;28;p75">
              <a:extLst>
                <a:ext uri="{FF2B5EF4-FFF2-40B4-BE49-F238E27FC236}">
                  <a16:creationId xmlns:a16="http://schemas.microsoft.com/office/drawing/2014/main" id="{3E6AA37C-B183-FCE2-A320-CA75DD46DD64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</a:schemeClr>
            </a:solidFill>
            <a:ln>
              <a:noFill/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</a:t>
              </a:r>
              <a:r>
                <a:rPr lang="fr-CA" sz="1800" b="0" i="0" u="none" strike="noStrike" cap="none">
                  <a:solidFill>
                    <a:schemeClr val="bg1"/>
                  </a:solidFill>
                  <a:latin typeface="Gill Sans"/>
                  <a:ea typeface="Gill Sans"/>
                  <a:cs typeface="Gill Sans"/>
                  <a:sym typeface="Gill Sans"/>
                </a:rPr>
                <a:t>Recommandations</a:t>
              </a:r>
              <a:endParaRPr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1" name="Google Shape;26;p75">
            <a:extLst>
              <a:ext uri="{FF2B5EF4-FFF2-40B4-BE49-F238E27FC236}">
                <a16:creationId xmlns:a16="http://schemas.microsoft.com/office/drawing/2014/main" id="{3604A8BB-B148-1EE5-5B57-9405A5A54272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26;p75">
            <a:extLst>
              <a:ext uri="{FF2B5EF4-FFF2-40B4-BE49-F238E27FC236}">
                <a16:creationId xmlns:a16="http://schemas.microsoft.com/office/drawing/2014/main" id="{7D97EB10-F98E-2DA7-82D1-C7EDE7F5BA44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3D79F5-A86D-9310-3B4C-405FECB34E8F}"/>
              </a:ext>
            </a:extLst>
          </p:cNvPr>
          <p:cNvSpPr txBox="1"/>
          <p:nvPr/>
        </p:nvSpPr>
        <p:spPr>
          <a:xfrm>
            <a:off x="3358056" y="2556642"/>
            <a:ext cx="547589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err="1">
                <a:solidFill>
                  <a:srgbClr val="00007D"/>
                </a:solidFill>
              </a:rPr>
              <a:t>Mieux</a:t>
            </a:r>
            <a:r>
              <a:rPr lang="en-US" sz="3600" b="1" i="1">
                <a:solidFill>
                  <a:srgbClr val="00007D"/>
                </a:solidFill>
              </a:rPr>
              <a:t> </a:t>
            </a:r>
            <a:r>
              <a:rPr lang="en-US" sz="3600" b="1" i="1" err="1">
                <a:solidFill>
                  <a:srgbClr val="00007D"/>
                </a:solidFill>
              </a:rPr>
              <a:t>planifier</a:t>
            </a:r>
            <a:r>
              <a:rPr lang="en-US" sz="3600" b="1" i="1">
                <a:solidFill>
                  <a:srgbClr val="00007D"/>
                </a:solidFill>
              </a:rPr>
              <a:t>......... </a:t>
            </a:r>
            <a:r>
              <a:rPr lang="en-US" sz="3600" b="1" i="1" err="1">
                <a:solidFill>
                  <a:srgbClr val="00007D"/>
                </a:solidFill>
              </a:rPr>
              <a:t>Mieux</a:t>
            </a:r>
            <a:r>
              <a:rPr lang="en-US" sz="3600" b="1" i="1">
                <a:solidFill>
                  <a:srgbClr val="00007D"/>
                </a:solidFill>
              </a:rPr>
              <a:t> </a:t>
            </a:r>
            <a:r>
              <a:rPr lang="en-US" sz="3600" b="1" i="1" err="1">
                <a:solidFill>
                  <a:srgbClr val="00007D"/>
                </a:solidFill>
              </a:rPr>
              <a:t>rentabiliser</a:t>
            </a:r>
            <a:r>
              <a:rPr lang="en-US" sz="3600" b="1" i="1">
                <a:solidFill>
                  <a:srgbClr val="00007D"/>
                </a:solidFill>
              </a:rPr>
              <a:t>......... </a:t>
            </a:r>
            <a:r>
              <a:rPr lang="en-US" sz="3600" b="1" i="1" err="1">
                <a:solidFill>
                  <a:srgbClr val="00007D"/>
                </a:solidFill>
              </a:rPr>
              <a:t>Mieux</a:t>
            </a:r>
            <a:r>
              <a:rPr lang="en-US" sz="3600" b="1" i="1">
                <a:solidFill>
                  <a:srgbClr val="00007D"/>
                </a:solidFill>
              </a:rPr>
              <a:t> staffer.</a:t>
            </a:r>
            <a:r>
              <a:rPr lang="en-US" sz="3600"/>
              <a:t>​.......</a:t>
            </a:r>
          </a:p>
        </p:txBody>
      </p:sp>
    </p:spTree>
    <p:extLst>
      <p:ext uri="{BB962C8B-B14F-4D97-AF65-F5344CB8AC3E}">
        <p14:creationId xmlns:p14="http://schemas.microsoft.com/office/powerpoint/2010/main" val="158671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>
          <a:extLst>
            <a:ext uri="{FF2B5EF4-FFF2-40B4-BE49-F238E27FC236}">
              <a16:creationId xmlns:a16="http://schemas.microsoft.com/office/drawing/2014/main" id="{4C5CAA36-EC88-3C85-A138-48E9EAD05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">
            <a:extLst>
              <a:ext uri="{FF2B5EF4-FFF2-40B4-BE49-F238E27FC236}">
                <a16:creationId xmlns:a16="http://schemas.microsoft.com/office/drawing/2014/main" id="{81961572-8854-CC0B-C6B9-77652E057D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400" y="610235"/>
            <a:ext cx="8402320" cy="892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r>
              <a:rPr lang="en-CA" sz="3200" b="1" i="0" err="1">
                <a:effectLst/>
                <a:latin typeface="Gill Sans MT" panose="020B0502020104020203" pitchFamily="34" charset="77"/>
              </a:rPr>
              <a:t>Favoriser</a:t>
            </a:r>
            <a:r>
              <a:rPr lang="en-CA" sz="3200" b="1" i="0">
                <a:effectLst/>
                <a:latin typeface="Gill Sans MT" panose="020B0502020104020203" pitchFamily="34" charset="77"/>
              </a:rPr>
              <a:t> le </a:t>
            </a:r>
            <a:r>
              <a:rPr lang="en-CA" sz="3200" err="1">
                <a:latin typeface="Gill Sans MT" panose="020B0502020104020203" pitchFamily="34" charset="77"/>
              </a:rPr>
              <a:t>P</a:t>
            </a:r>
            <a:r>
              <a:rPr lang="en-CA" sz="3200" b="1" i="0" err="1">
                <a:effectLst/>
                <a:latin typeface="Gill Sans MT" panose="020B0502020104020203" pitchFamily="34" charset="77"/>
              </a:rPr>
              <a:t>otentiel</a:t>
            </a:r>
            <a:r>
              <a:rPr lang="en-CA" sz="3200" b="1" i="0">
                <a:effectLst/>
                <a:latin typeface="Gill Sans MT" panose="020B0502020104020203" pitchFamily="34" charset="77"/>
              </a:rPr>
              <a:t> de KPMG </a:t>
            </a:r>
            <a:r>
              <a:rPr lang="en-CA" sz="3200" b="1" i="0" err="1">
                <a:effectLst/>
                <a:latin typeface="Gill Sans MT" panose="020B0502020104020203" pitchFamily="34" charset="77"/>
              </a:rPr>
              <a:t>en</a:t>
            </a:r>
            <a:r>
              <a:rPr lang="en-CA" sz="3200" b="1" i="0">
                <a:effectLst/>
                <a:latin typeface="Gill Sans MT" panose="020B0502020104020203" pitchFamily="34" charset="77"/>
              </a:rPr>
              <a:t> </a:t>
            </a:r>
            <a:r>
              <a:rPr lang="en-CA" sz="3200" err="1">
                <a:latin typeface="Gill Sans MT" panose="020B0502020104020203" pitchFamily="34" charset="77"/>
              </a:rPr>
              <a:t>R</a:t>
            </a:r>
            <a:r>
              <a:rPr lang="en-CA" sz="3200" b="1" i="0" err="1">
                <a:effectLst/>
                <a:latin typeface="Gill Sans MT" panose="020B0502020104020203" pitchFamily="34" charset="77"/>
              </a:rPr>
              <a:t>essources</a:t>
            </a:r>
            <a:r>
              <a:rPr lang="en-CA" sz="3200" b="1" i="0">
                <a:effectLst/>
                <a:latin typeface="Gill Sans MT" panose="020B0502020104020203" pitchFamily="34" charset="77"/>
              </a:rPr>
              <a:t> </a:t>
            </a:r>
            <a:r>
              <a:rPr lang="en-CA" sz="3200" err="1">
                <a:latin typeface="Gill Sans MT" panose="020B0502020104020203" pitchFamily="34" charset="77"/>
              </a:rPr>
              <a:t>H</a:t>
            </a:r>
            <a:r>
              <a:rPr lang="en-CA" sz="3200" b="1" i="0" err="1">
                <a:effectLst/>
                <a:latin typeface="Gill Sans MT" panose="020B0502020104020203" pitchFamily="34" charset="77"/>
              </a:rPr>
              <a:t>umaines</a:t>
            </a:r>
            <a:endParaRPr sz="11500">
              <a:latin typeface="Gill Sans MT" panose="020B0502020104020203" pitchFamily="34" charset="77"/>
            </a:endParaRPr>
          </a:p>
        </p:txBody>
      </p:sp>
      <p:sp>
        <p:nvSpPr>
          <p:cNvPr id="1156" name="Google Shape;1156;p4">
            <a:extLst>
              <a:ext uri="{FF2B5EF4-FFF2-40B4-BE49-F238E27FC236}">
                <a16:creationId xmlns:a16="http://schemas.microsoft.com/office/drawing/2014/main" id="{77DCC7A3-E763-0D82-48E1-FB2B0B31D6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3270E2B-64C5-2CA4-7BFA-CBB7B072A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150428"/>
              </p:ext>
            </p:extLst>
          </p:nvPr>
        </p:nvGraphicFramePr>
        <p:xfrm>
          <a:off x="726557" y="1723789"/>
          <a:ext cx="10738885" cy="1705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Diagram 2">
            <a:extLst>
              <a:ext uri="{FF2B5EF4-FFF2-40B4-BE49-F238E27FC236}">
                <a16:creationId xmlns:a16="http://schemas.microsoft.com/office/drawing/2014/main" id="{94094205-F768-045A-8815-04910EA53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419104"/>
              </p:ext>
            </p:extLst>
          </p:nvPr>
        </p:nvGraphicFramePr>
        <p:xfrm>
          <a:off x="726557" y="3935059"/>
          <a:ext cx="10738885" cy="94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2">
            <a:extLst>
              <a:ext uri="{FF2B5EF4-FFF2-40B4-BE49-F238E27FC236}">
                <a16:creationId xmlns:a16="http://schemas.microsoft.com/office/drawing/2014/main" id="{1EEE52A1-25A5-C6DC-2D61-10ABDA05D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757528"/>
              </p:ext>
            </p:extLst>
          </p:nvPr>
        </p:nvGraphicFramePr>
        <p:xfrm>
          <a:off x="726557" y="5306023"/>
          <a:ext cx="10738885" cy="94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Freeform 30">
            <a:extLst>
              <a:ext uri="{FF2B5EF4-FFF2-40B4-BE49-F238E27FC236}">
                <a16:creationId xmlns:a16="http://schemas.microsoft.com/office/drawing/2014/main" id="{55102E1D-2314-EE3D-BDE2-2F9F787607F3}"/>
              </a:ext>
            </a:extLst>
          </p:cNvPr>
          <p:cNvSpPr>
            <a:spLocks noEditPoints="1"/>
          </p:cNvSpPr>
          <p:nvPr/>
        </p:nvSpPr>
        <p:spPr bwMode="auto">
          <a:xfrm>
            <a:off x="1025233" y="4037230"/>
            <a:ext cx="670563" cy="682468"/>
          </a:xfrm>
          <a:custGeom>
            <a:avLst/>
            <a:gdLst>
              <a:gd name="T0" fmla="*/ 1808 w 2048"/>
              <a:gd name="T1" fmla="*/ 240 h 2048"/>
              <a:gd name="T2" fmla="*/ 1628 w 2048"/>
              <a:gd name="T3" fmla="*/ 0 h 2048"/>
              <a:gd name="T4" fmla="*/ 1448 w 2048"/>
              <a:gd name="T5" fmla="*/ 240 h 2048"/>
              <a:gd name="T6" fmla="*/ 1208 w 2048"/>
              <a:gd name="T7" fmla="*/ 180 h 2048"/>
              <a:gd name="T8" fmla="*/ 848 w 2048"/>
              <a:gd name="T9" fmla="*/ 180 h 2048"/>
              <a:gd name="T10" fmla="*/ 600 w 2048"/>
              <a:gd name="T11" fmla="*/ 240 h 2048"/>
              <a:gd name="T12" fmla="*/ 420 w 2048"/>
              <a:gd name="T13" fmla="*/ 0 h 2048"/>
              <a:gd name="T14" fmla="*/ 240 w 2048"/>
              <a:gd name="T15" fmla="*/ 240 h 2048"/>
              <a:gd name="T16" fmla="*/ 0 w 2048"/>
              <a:gd name="T17" fmla="*/ 420 h 2048"/>
              <a:gd name="T18" fmla="*/ 180 w 2048"/>
              <a:gd name="T19" fmla="*/ 1928 h 2048"/>
              <a:gd name="T20" fmla="*/ 1508 w 2048"/>
              <a:gd name="T21" fmla="*/ 2048 h 2048"/>
              <a:gd name="T22" fmla="*/ 2048 w 2048"/>
              <a:gd name="T23" fmla="*/ 420 h 2048"/>
              <a:gd name="T24" fmla="*/ 1568 w 2048"/>
              <a:gd name="T25" fmla="*/ 180 h 2048"/>
              <a:gd name="T26" fmla="*/ 1688 w 2048"/>
              <a:gd name="T27" fmla="*/ 180 h 2048"/>
              <a:gd name="T28" fmla="*/ 1628 w 2048"/>
              <a:gd name="T29" fmla="*/ 480 h 2048"/>
              <a:gd name="T30" fmla="*/ 1568 w 2048"/>
              <a:gd name="T31" fmla="*/ 180 h 2048"/>
              <a:gd name="T32" fmla="*/ 968 w 2048"/>
              <a:gd name="T33" fmla="*/ 300 h 2048"/>
              <a:gd name="T34" fmla="*/ 968 w 2048"/>
              <a:gd name="T35" fmla="*/ 180 h 2048"/>
              <a:gd name="T36" fmla="*/ 1088 w 2048"/>
              <a:gd name="T37" fmla="*/ 180 h 2048"/>
              <a:gd name="T38" fmla="*/ 1028 w 2048"/>
              <a:gd name="T39" fmla="*/ 480 h 2048"/>
              <a:gd name="T40" fmla="*/ 968 w 2048"/>
              <a:gd name="T41" fmla="*/ 300 h 2048"/>
              <a:gd name="T42" fmla="*/ 420 w 2048"/>
              <a:gd name="T43" fmla="*/ 120 h 2048"/>
              <a:gd name="T44" fmla="*/ 480 w 2048"/>
              <a:gd name="T45" fmla="*/ 420 h 2048"/>
              <a:gd name="T46" fmla="*/ 360 w 2048"/>
              <a:gd name="T47" fmla="*/ 420 h 2048"/>
              <a:gd name="T48" fmla="*/ 1508 w 2048"/>
              <a:gd name="T49" fmla="*/ 1928 h 2048"/>
              <a:gd name="T50" fmla="*/ 1508 w 2048"/>
              <a:gd name="T51" fmla="*/ 1088 h 2048"/>
              <a:gd name="T52" fmla="*/ 1508 w 2048"/>
              <a:gd name="T53" fmla="*/ 1928 h 2048"/>
              <a:gd name="T54" fmla="*/ 1508 w 2048"/>
              <a:gd name="T55" fmla="*/ 968 h 2048"/>
              <a:gd name="T56" fmla="*/ 1148 w 2048"/>
              <a:gd name="T57" fmla="*/ 1088 h 2048"/>
              <a:gd name="T58" fmla="*/ 848 w 2048"/>
              <a:gd name="T59" fmla="*/ 1148 h 2048"/>
              <a:gd name="T60" fmla="*/ 1059 w 2048"/>
              <a:gd name="T61" fmla="*/ 1208 h 2048"/>
              <a:gd name="T62" fmla="*/ 908 w 2048"/>
              <a:gd name="T63" fmla="*/ 1448 h 2048"/>
              <a:gd name="T64" fmla="*/ 908 w 2048"/>
              <a:gd name="T65" fmla="*/ 1568 h 2048"/>
              <a:gd name="T66" fmla="*/ 1059 w 2048"/>
              <a:gd name="T67" fmla="*/ 1808 h 2048"/>
              <a:gd name="T68" fmla="*/ 120 w 2048"/>
              <a:gd name="T69" fmla="*/ 1748 h 2048"/>
              <a:gd name="T70" fmla="*/ 1928 w 2048"/>
              <a:gd name="T71" fmla="*/ 848 h 2048"/>
              <a:gd name="T72" fmla="*/ 1928 w 2048"/>
              <a:gd name="T73" fmla="*/ 728 h 2048"/>
              <a:gd name="T74" fmla="*/ 120 w 2048"/>
              <a:gd name="T75" fmla="*/ 420 h 2048"/>
              <a:gd name="T76" fmla="*/ 240 w 2048"/>
              <a:gd name="T77" fmla="*/ 360 h 2048"/>
              <a:gd name="T78" fmla="*/ 420 w 2048"/>
              <a:gd name="T79" fmla="*/ 600 h 2048"/>
              <a:gd name="T80" fmla="*/ 600 w 2048"/>
              <a:gd name="T81" fmla="*/ 360 h 2048"/>
              <a:gd name="T82" fmla="*/ 848 w 2048"/>
              <a:gd name="T83" fmla="*/ 420 h 2048"/>
              <a:gd name="T84" fmla="*/ 1208 w 2048"/>
              <a:gd name="T85" fmla="*/ 420 h 2048"/>
              <a:gd name="T86" fmla="*/ 1448 w 2048"/>
              <a:gd name="T87" fmla="*/ 360 h 2048"/>
              <a:gd name="T88" fmla="*/ 1628 w 2048"/>
              <a:gd name="T89" fmla="*/ 600 h 2048"/>
              <a:gd name="T90" fmla="*/ 1808 w 2048"/>
              <a:gd name="T91" fmla="*/ 360 h 2048"/>
              <a:gd name="T92" fmla="*/ 1928 w 2048"/>
              <a:gd name="T93" fmla="*/ 42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048" h="2048">
                <a:moveTo>
                  <a:pt x="1868" y="240"/>
                </a:moveTo>
                <a:cubicBezTo>
                  <a:pt x="1808" y="240"/>
                  <a:pt x="1808" y="240"/>
                  <a:pt x="1808" y="240"/>
                </a:cubicBezTo>
                <a:cubicBezTo>
                  <a:pt x="1808" y="180"/>
                  <a:pt x="1808" y="180"/>
                  <a:pt x="1808" y="180"/>
                </a:cubicBezTo>
                <a:cubicBezTo>
                  <a:pt x="1808" y="81"/>
                  <a:pt x="1727" y="0"/>
                  <a:pt x="1628" y="0"/>
                </a:cubicBezTo>
                <a:cubicBezTo>
                  <a:pt x="1529" y="0"/>
                  <a:pt x="1448" y="81"/>
                  <a:pt x="1448" y="180"/>
                </a:cubicBezTo>
                <a:cubicBezTo>
                  <a:pt x="1448" y="240"/>
                  <a:pt x="1448" y="240"/>
                  <a:pt x="1448" y="240"/>
                </a:cubicBezTo>
                <a:cubicBezTo>
                  <a:pt x="1208" y="240"/>
                  <a:pt x="1208" y="240"/>
                  <a:pt x="1208" y="240"/>
                </a:cubicBezTo>
                <a:cubicBezTo>
                  <a:pt x="1208" y="180"/>
                  <a:pt x="1208" y="180"/>
                  <a:pt x="1208" y="180"/>
                </a:cubicBezTo>
                <a:cubicBezTo>
                  <a:pt x="1208" y="81"/>
                  <a:pt x="1127" y="0"/>
                  <a:pt x="1028" y="0"/>
                </a:cubicBezTo>
                <a:cubicBezTo>
                  <a:pt x="929" y="0"/>
                  <a:pt x="848" y="81"/>
                  <a:pt x="848" y="180"/>
                </a:cubicBezTo>
                <a:cubicBezTo>
                  <a:pt x="848" y="240"/>
                  <a:pt x="848" y="240"/>
                  <a:pt x="848" y="240"/>
                </a:cubicBezTo>
                <a:cubicBezTo>
                  <a:pt x="600" y="240"/>
                  <a:pt x="600" y="240"/>
                  <a:pt x="600" y="240"/>
                </a:cubicBezTo>
                <a:cubicBezTo>
                  <a:pt x="600" y="180"/>
                  <a:pt x="600" y="180"/>
                  <a:pt x="600" y="180"/>
                </a:cubicBezTo>
                <a:cubicBezTo>
                  <a:pt x="600" y="81"/>
                  <a:pt x="519" y="0"/>
                  <a:pt x="420" y="0"/>
                </a:cubicBezTo>
                <a:cubicBezTo>
                  <a:pt x="321" y="0"/>
                  <a:pt x="240" y="81"/>
                  <a:pt x="240" y="180"/>
                </a:cubicBezTo>
                <a:cubicBezTo>
                  <a:pt x="240" y="240"/>
                  <a:pt x="240" y="240"/>
                  <a:pt x="240" y="240"/>
                </a:cubicBezTo>
                <a:cubicBezTo>
                  <a:pt x="180" y="240"/>
                  <a:pt x="180" y="240"/>
                  <a:pt x="180" y="240"/>
                </a:cubicBezTo>
                <a:cubicBezTo>
                  <a:pt x="81" y="240"/>
                  <a:pt x="0" y="321"/>
                  <a:pt x="0" y="420"/>
                </a:cubicBezTo>
                <a:cubicBezTo>
                  <a:pt x="0" y="1748"/>
                  <a:pt x="0" y="1748"/>
                  <a:pt x="0" y="1748"/>
                </a:cubicBezTo>
                <a:cubicBezTo>
                  <a:pt x="0" y="1847"/>
                  <a:pt x="81" y="1928"/>
                  <a:pt x="180" y="1928"/>
                </a:cubicBezTo>
                <a:cubicBezTo>
                  <a:pt x="1169" y="1928"/>
                  <a:pt x="1169" y="1928"/>
                  <a:pt x="1169" y="1928"/>
                </a:cubicBezTo>
                <a:cubicBezTo>
                  <a:pt x="1262" y="2003"/>
                  <a:pt x="1380" y="2048"/>
                  <a:pt x="1508" y="2048"/>
                </a:cubicBezTo>
                <a:cubicBezTo>
                  <a:pt x="1806" y="2048"/>
                  <a:pt x="2048" y="1806"/>
                  <a:pt x="2048" y="1508"/>
                </a:cubicBezTo>
                <a:cubicBezTo>
                  <a:pt x="2048" y="420"/>
                  <a:pt x="2048" y="420"/>
                  <a:pt x="2048" y="420"/>
                </a:cubicBezTo>
                <a:cubicBezTo>
                  <a:pt x="2048" y="321"/>
                  <a:pt x="1967" y="240"/>
                  <a:pt x="1868" y="240"/>
                </a:cubicBezTo>
                <a:close/>
                <a:moveTo>
                  <a:pt x="1568" y="180"/>
                </a:moveTo>
                <a:cubicBezTo>
                  <a:pt x="1568" y="147"/>
                  <a:pt x="1595" y="120"/>
                  <a:pt x="1628" y="120"/>
                </a:cubicBezTo>
                <a:cubicBezTo>
                  <a:pt x="1661" y="120"/>
                  <a:pt x="1688" y="147"/>
                  <a:pt x="1688" y="180"/>
                </a:cubicBezTo>
                <a:cubicBezTo>
                  <a:pt x="1688" y="420"/>
                  <a:pt x="1688" y="420"/>
                  <a:pt x="1688" y="420"/>
                </a:cubicBezTo>
                <a:cubicBezTo>
                  <a:pt x="1688" y="453"/>
                  <a:pt x="1661" y="480"/>
                  <a:pt x="1628" y="480"/>
                </a:cubicBezTo>
                <a:cubicBezTo>
                  <a:pt x="1595" y="480"/>
                  <a:pt x="1568" y="453"/>
                  <a:pt x="1568" y="420"/>
                </a:cubicBezTo>
                <a:lnTo>
                  <a:pt x="1568" y="180"/>
                </a:lnTo>
                <a:close/>
                <a:moveTo>
                  <a:pt x="968" y="300"/>
                </a:moveTo>
                <a:cubicBezTo>
                  <a:pt x="968" y="300"/>
                  <a:pt x="968" y="300"/>
                  <a:pt x="968" y="300"/>
                </a:cubicBezTo>
                <a:cubicBezTo>
                  <a:pt x="968" y="300"/>
                  <a:pt x="968" y="300"/>
                  <a:pt x="968" y="300"/>
                </a:cubicBezTo>
                <a:cubicBezTo>
                  <a:pt x="968" y="180"/>
                  <a:pt x="968" y="180"/>
                  <a:pt x="968" y="180"/>
                </a:cubicBezTo>
                <a:cubicBezTo>
                  <a:pt x="968" y="147"/>
                  <a:pt x="995" y="120"/>
                  <a:pt x="1028" y="120"/>
                </a:cubicBezTo>
                <a:cubicBezTo>
                  <a:pt x="1061" y="120"/>
                  <a:pt x="1088" y="147"/>
                  <a:pt x="1088" y="180"/>
                </a:cubicBezTo>
                <a:cubicBezTo>
                  <a:pt x="1088" y="420"/>
                  <a:pt x="1088" y="420"/>
                  <a:pt x="1088" y="420"/>
                </a:cubicBezTo>
                <a:cubicBezTo>
                  <a:pt x="1088" y="453"/>
                  <a:pt x="1061" y="480"/>
                  <a:pt x="1028" y="480"/>
                </a:cubicBezTo>
                <a:cubicBezTo>
                  <a:pt x="995" y="480"/>
                  <a:pt x="968" y="453"/>
                  <a:pt x="968" y="420"/>
                </a:cubicBezTo>
                <a:lnTo>
                  <a:pt x="968" y="300"/>
                </a:lnTo>
                <a:close/>
                <a:moveTo>
                  <a:pt x="360" y="180"/>
                </a:moveTo>
                <a:cubicBezTo>
                  <a:pt x="360" y="147"/>
                  <a:pt x="387" y="120"/>
                  <a:pt x="420" y="120"/>
                </a:cubicBezTo>
                <a:cubicBezTo>
                  <a:pt x="453" y="120"/>
                  <a:pt x="480" y="147"/>
                  <a:pt x="480" y="180"/>
                </a:cubicBezTo>
                <a:cubicBezTo>
                  <a:pt x="480" y="420"/>
                  <a:pt x="480" y="420"/>
                  <a:pt x="480" y="420"/>
                </a:cubicBezTo>
                <a:cubicBezTo>
                  <a:pt x="480" y="453"/>
                  <a:pt x="453" y="480"/>
                  <a:pt x="420" y="480"/>
                </a:cubicBezTo>
                <a:cubicBezTo>
                  <a:pt x="387" y="480"/>
                  <a:pt x="360" y="453"/>
                  <a:pt x="360" y="420"/>
                </a:cubicBezTo>
                <a:lnTo>
                  <a:pt x="360" y="180"/>
                </a:lnTo>
                <a:close/>
                <a:moveTo>
                  <a:pt x="1508" y="1928"/>
                </a:moveTo>
                <a:cubicBezTo>
                  <a:pt x="1276" y="1928"/>
                  <a:pt x="1088" y="1740"/>
                  <a:pt x="1088" y="1508"/>
                </a:cubicBezTo>
                <a:cubicBezTo>
                  <a:pt x="1088" y="1276"/>
                  <a:pt x="1276" y="1088"/>
                  <a:pt x="1508" y="1088"/>
                </a:cubicBezTo>
                <a:cubicBezTo>
                  <a:pt x="1740" y="1088"/>
                  <a:pt x="1928" y="1276"/>
                  <a:pt x="1928" y="1508"/>
                </a:cubicBezTo>
                <a:cubicBezTo>
                  <a:pt x="1928" y="1740"/>
                  <a:pt x="1740" y="1928"/>
                  <a:pt x="1508" y="1928"/>
                </a:cubicBezTo>
                <a:close/>
                <a:moveTo>
                  <a:pt x="1928" y="1169"/>
                </a:moveTo>
                <a:cubicBezTo>
                  <a:pt x="1829" y="1046"/>
                  <a:pt x="1677" y="968"/>
                  <a:pt x="1508" y="968"/>
                </a:cubicBezTo>
                <a:cubicBezTo>
                  <a:pt x="1378" y="968"/>
                  <a:pt x="1259" y="1014"/>
                  <a:pt x="1166" y="1091"/>
                </a:cubicBezTo>
                <a:cubicBezTo>
                  <a:pt x="1160" y="1089"/>
                  <a:pt x="1154" y="1088"/>
                  <a:pt x="1148" y="1088"/>
                </a:cubicBezTo>
                <a:cubicBezTo>
                  <a:pt x="908" y="1088"/>
                  <a:pt x="908" y="1088"/>
                  <a:pt x="908" y="1088"/>
                </a:cubicBezTo>
                <a:cubicBezTo>
                  <a:pt x="875" y="1088"/>
                  <a:pt x="848" y="1115"/>
                  <a:pt x="848" y="1148"/>
                </a:cubicBezTo>
                <a:cubicBezTo>
                  <a:pt x="848" y="1181"/>
                  <a:pt x="875" y="1208"/>
                  <a:pt x="908" y="1208"/>
                </a:cubicBezTo>
                <a:cubicBezTo>
                  <a:pt x="1059" y="1208"/>
                  <a:pt x="1059" y="1208"/>
                  <a:pt x="1059" y="1208"/>
                </a:cubicBezTo>
                <a:cubicBezTo>
                  <a:pt x="1012" y="1278"/>
                  <a:pt x="981" y="1360"/>
                  <a:pt x="971" y="1448"/>
                </a:cubicBezTo>
                <a:cubicBezTo>
                  <a:pt x="908" y="1448"/>
                  <a:pt x="908" y="1448"/>
                  <a:pt x="908" y="1448"/>
                </a:cubicBezTo>
                <a:cubicBezTo>
                  <a:pt x="875" y="1448"/>
                  <a:pt x="848" y="1475"/>
                  <a:pt x="848" y="1508"/>
                </a:cubicBezTo>
                <a:cubicBezTo>
                  <a:pt x="848" y="1541"/>
                  <a:pt x="875" y="1568"/>
                  <a:pt x="908" y="1568"/>
                </a:cubicBezTo>
                <a:cubicBezTo>
                  <a:pt x="971" y="1568"/>
                  <a:pt x="971" y="1568"/>
                  <a:pt x="971" y="1568"/>
                </a:cubicBezTo>
                <a:cubicBezTo>
                  <a:pt x="981" y="1656"/>
                  <a:pt x="1012" y="1738"/>
                  <a:pt x="1059" y="1808"/>
                </a:cubicBezTo>
                <a:cubicBezTo>
                  <a:pt x="180" y="1808"/>
                  <a:pt x="180" y="1808"/>
                  <a:pt x="180" y="1808"/>
                </a:cubicBezTo>
                <a:cubicBezTo>
                  <a:pt x="147" y="1808"/>
                  <a:pt x="120" y="1781"/>
                  <a:pt x="120" y="1748"/>
                </a:cubicBezTo>
                <a:cubicBezTo>
                  <a:pt x="120" y="848"/>
                  <a:pt x="120" y="848"/>
                  <a:pt x="120" y="848"/>
                </a:cubicBezTo>
                <a:cubicBezTo>
                  <a:pt x="1928" y="848"/>
                  <a:pt x="1928" y="848"/>
                  <a:pt x="1928" y="848"/>
                </a:cubicBezTo>
                <a:lnTo>
                  <a:pt x="1928" y="1169"/>
                </a:lnTo>
                <a:close/>
                <a:moveTo>
                  <a:pt x="1928" y="728"/>
                </a:moveTo>
                <a:cubicBezTo>
                  <a:pt x="120" y="728"/>
                  <a:pt x="120" y="728"/>
                  <a:pt x="120" y="728"/>
                </a:cubicBezTo>
                <a:cubicBezTo>
                  <a:pt x="120" y="420"/>
                  <a:pt x="120" y="420"/>
                  <a:pt x="120" y="420"/>
                </a:cubicBezTo>
                <a:cubicBezTo>
                  <a:pt x="120" y="387"/>
                  <a:pt x="147" y="360"/>
                  <a:pt x="180" y="360"/>
                </a:cubicBezTo>
                <a:cubicBezTo>
                  <a:pt x="240" y="360"/>
                  <a:pt x="240" y="360"/>
                  <a:pt x="240" y="360"/>
                </a:cubicBezTo>
                <a:cubicBezTo>
                  <a:pt x="240" y="420"/>
                  <a:pt x="240" y="420"/>
                  <a:pt x="240" y="420"/>
                </a:cubicBezTo>
                <a:cubicBezTo>
                  <a:pt x="240" y="519"/>
                  <a:pt x="321" y="600"/>
                  <a:pt x="420" y="600"/>
                </a:cubicBezTo>
                <a:cubicBezTo>
                  <a:pt x="519" y="600"/>
                  <a:pt x="600" y="519"/>
                  <a:pt x="600" y="420"/>
                </a:cubicBezTo>
                <a:cubicBezTo>
                  <a:pt x="600" y="360"/>
                  <a:pt x="600" y="360"/>
                  <a:pt x="600" y="360"/>
                </a:cubicBezTo>
                <a:cubicBezTo>
                  <a:pt x="848" y="360"/>
                  <a:pt x="848" y="360"/>
                  <a:pt x="848" y="360"/>
                </a:cubicBezTo>
                <a:cubicBezTo>
                  <a:pt x="848" y="420"/>
                  <a:pt x="848" y="420"/>
                  <a:pt x="848" y="420"/>
                </a:cubicBezTo>
                <a:cubicBezTo>
                  <a:pt x="848" y="519"/>
                  <a:pt x="929" y="600"/>
                  <a:pt x="1028" y="600"/>
                </a:cubicBezTo>
                <a:cubicBezTo>
                  <a:pt x="1127" y="600"/>
                  <a:pt x="1208" y="519"/>
                  <a:pt x="1208" y="420"/>
                </a:cubicBezTo>
                <a:cubicBezTo>
                  <a:pt x="1208" y="360"/>
                  <a:pt x="1208" y="360"/>
                  <a:pt x="1208" y="360"/>
                </a:cubicBezTo>
                <a:cubicBezTo>
                  <a:pt x="1448" y="360"/>
                  <a:pt x="1448" y="360"/>
                  <a:pt x="1448" y="360"/>
                </a:cubicBezTo>
                <a:cubicBezTo>
                  <a:pt x="1448" y="420"/>
                  <a:pt x="1448" y="420"/>
                  <a:pt x="1448" y="420"/>
                </a:cubicBezTo>
                <a:cubicBezTo>
                  <a:pt x="1448" y="519"/>
                  <a:pt x="1529" y="600"/>
                  <a:pt x="1628" y="600"/>
                </a:cubicBezTo>
                <a:cubicBezTo>
                  <a:pt x="1727" y="600"/>
                  <a:pt x="1808" y="519"/>
                  <a:pt x="1808" y="420"/>
                </a:cubicBezTo>
                <a:cubicBezTo>
                  <a:pt x="1808" y="360"/>
                  <a:pt x="1808" y="360"/>
                  <a:pt x="1808" y="360"/>
                </a:cubicBezTo>
                <a:cubicBezTo>
                  <a:pt x="1868" y="360"/>
                  <a:pt x="1868" y="360"/>
                  <a:pt x="1868" y="360"/>
                </a:cubicBezTo>
                <a:cubicBezTo>
                  <a:pt x="1901" y="360"/>
                  <a:pt x="1928" y="387"/>
                  <a:pt x="1928" y="420"/>
                </a:cubicBezTo>
                <a:lnTo>
                  <a:pt x="1928" y="728"/>
                </a:lnTo>
                <a:close/>
              </a:path>
            </a:pathLst>
          </a:custGeom>
          <a:solidFill>
            <a:srgbClr val="0000C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Graphic 15" descr="Money outline">
            <a:extLst>
              <a:ext uri="{FF2B5EF4-FFF2-40B4-BE49-F238E27FC236}">
                <a16:creationId xmlns:a16="http://schemas.microsoft.com/office/drawing/2014/main" id="{4DFC8AD2-D4D5-24A7-C6D7-971EA67279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2819" y="5306023"/>
            <a:ext cx="842977" cy="842977"/>
          </a:xfrm>
          <a:prstGeom prst="rect">
            <a:avLst/>
          </a:prstGeom>
        </p:spPr>
      </p:pic>
      <p:grpSp>
        <p:nvGrpSpPr>
          <p:cNvPr id="5" name="Google Shape;19;p75">
            <a:extLst>
              <a:ext uri="{FF2B5EF4-FFF2-40B4-BE49-F238E27FC236}">
                <a16:creationId xmlns:a16="http://schemas.microsoft.com/office/drawing/2014/main" id="{6687D4C0-8B26-6D52-84B3-0D431767C345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6" name="Google Shape;20;p75">
              <a:extLst>
                <a:ext uri="{FF2B5EF4-FFF2-40B4-BE49-F238E27FC236}">
                  <a16:creationId xmlns:a16="http://schemas.microsoft.com/office/drawing/2014/main" id="{6F0DBA6E-4021-C792-DD0F-87CFA8C27602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</a:schemeClr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" name="Google Shape;21;p75">
              <a:extLst>
                <a:ext uri="{FF2B5EF4-FFF2-40B4-BE49-F238E27FC236}">
                  <a16:creationId xmlns:a16="http://schemas.microsoft.com/office/drawing/2014/main" id="{217E9842-D1EA-4233-CA5A-65086724761A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Google Shape;26;p75">
              <a:extLst>
                <a:ext uri="{FF2B5EF4-FFF2-40B4-BE49-F238E27FC236}">
                  <a16:creationId xmlns:a16="http://schemas.microsoft.com/office/drawing/2014/main" id="{1D731AD2-26B8-3A98-C598-E62E3359D5DE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Google Shape;28;p75">
              <a:extLst>
                <a:ext uri="{FF2B5EF4-FFF2-40B4-BE49-F238E27FC236}">
                  <a16:creationId xmlns:a16="http://schemas.microsoft.com/office/drawing/2014/main" id="{AC03CDB4-236A-ED1B-B5CA-B3689B3A3D77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26;p75">
            <a:extLst>
              <a:ext uri="{FF2B5EF4-FFF2-40B4-BE49-F238E27FC236}">
                <a16:creationId xmlns:a16="http://schemas.microsoft.com/office/drawing/2014/main" id="{71B04210-F34A-6ED1-F977-820065F17492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26;p75">
            <a:extLst>
              <a:ext uri="{FF2B5EF4-FFF2-40B4-BE49-F238E27FC236}">
                <a16:creationId xmlns:a16="http://schemas.microsoft.com/office/drawing/2014/main" id="{4DB8572C-46FB-5845-64C7-5B4E09185AAF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07742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"/>
          <p:cNvSpPr txBox="1">
            <a:spLocks noGrp="1"/>
          </p:cNvSpPr>
          <p:nvPr>
            <p:ph type="body" idx="1"/>
          </p:nvPr>
        </p:nvSpPr>
        <p:spPr>
          <a:xfrm>
            <a:off x="406400" y="610235"/>
            <a:ext cx="8406860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r>
              <a:rPr lang="en-US" sz="3600"/>
              <a:t>Feuille de route</a:t>
            </a:r>
            <a:endParaRPr sz="3600"/>
          </a:p>
        </p:txBody>
      </p:sp>
      <p:sp>
        <p:nvSpPr>
          <p:cNvPr id="1156" name="Google Shape;1156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FDEC1E5-150A-F459-D0F2-7FB3E50DD6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223271"/>
              </p:ext>
            </p:extLst>
          </p:nvPr>
        </p:nvGraphicFramePr>
        <p:xfrm>
          <a:off x="754911" y="1447918"/>
          <a:ext cx="10494335" cy="463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9" name="Google Shape;19;p75">
            <a:extLst>
              <a:ext uri="{FF2B5EF4-FFF2-40B4-BE49-F238E27FC236}">
                <a16:creationId xmlns:a16="http://schemas.microsoft.com/office/drawing/2014/main" id="{9EDDF057-6B6C-DD26-BD9A-41669C62AA0B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0" name="Google Shape;20;p75">
              <a:extLst>
                <a:ext uri="{FF2B5EF4-FFF2-40B4-BE49-F238E27FC236}">
                  <a16:creationId xmlns:a16="http://schemas.microsoft.com/office/drawing/2014/main" id="{A38B8643-590D-156D-445A-59622CA33074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solidFill>
              <a:schemeClr val="tx1">
                <a:lumMod val="75000"/>
              </a:schemeClr>
            </a:solidFill>
            <a:ln w="222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" name="Google Shape;21;p75">
              <a:extLst>
                <a:ext uri="{FF2B5EF4-FFF2-40B4-BE49-F238E27FC236}">
                  <a16:creationId xmlns:a16="http://schemas.microsoft.com/office/drawing/2014/main" id="{A1CF92FD-EC5D-FC9B-6C57-C750E7415AF2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" name="Google Shape;26;p75">
              <a:extLst>
                <a:ext uri="{FF2B5EF4-FFF2-40B4-BE49-F238E27FC236}">
                  <a16:creationId xmlns:a16="http://schemas.microsoft.com/office/drawing/2014/main" id="{61BC74C7-59AF-D86A-BABF-B0A8BDAA7720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" name="Google Shape;28;p75">
              <a:extLst>
                <a:ext uri="{FF2B5EF4-FFF2-40B4-BE49-F238E27FC236}">
                  <a16:creationId xmlns:a16="http://schemas.microsoft.com/office/drawing/2014/main" id="{5C93DADC-6E29-234F-DA4C-9EEB01625D3F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" name="Google Shape;26;p75">
            <a:extLst>
              <a:ext uri="{FF2B5EF4-FFF2-40B4-BE49-F238E27FC236}">
                <a16:creationId xmlns:a16="http://schemas.microsoft.com/office/drawing/2014/main" id="{4D3236D7-0EF9-9C92-EB7F-9700016C3F0A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6;p75">
            <a:extLst>
              <a:ext uri="{FF2B5EF4-FFF2-40B4-BE49-F238E27FC236}">
                <a16:creationId xmlns:a16="http://schemas.microsoft.com/office/drawing/2014/main" id="{74094F07-5A00-969C-0BF6-A582C46DB01F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99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46CA0-123F-D34B-025A-F3943EE98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CA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5A1A0-27E4-E95A-37D7-C26EBAE17F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FF4454-0F74-B6C0-4622-F35D95416880}"/>
              </a:ext>
            </a:extLst>
          </p:cNvPr>
          <p:cNvSpPr/>
          <p:nvPr/>
        </p:nvSpPr>
        <p:spPr>
          <a:xfrm>
            <a:off x="-294640" y="-233680"/>
            <a:ext cx="12710160" cy="6604001"/>
          </a:xfrm>
          <a:prstGeom prst="rect">
            <a:avLst/>
          </a:prstGeom>
          <a:gradFill>
            <a:gsLst>
              <a:gs pos="0">
                <a:srgbClr val="0000CC"/>
              </a:gs>
              <a:gs pos="69000">
                <a:schemeClr val="bg1"/>
              </a:gs>
            </a:gsLst>
            <a:lin ang="54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/>
          </a:p>
          <a:p>
            <a:pPr lvl="0"/>
            <a:endParaRPr lang="en-CA" b="0" i="0">
              <a:latin typeface="Gill Sans MT" panose="020B0502020104020203" pitchFamily="34" charset="77"/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CF078283-BAE7-1454-BA83-94ACAF6E926A}"/>
              </a:ext>
            </a:extLst>
          </p:cNvPr>
          <p:cNvSpPr/>
          <p:nvPr/>
        </p:nvSpPr>
        <p:spPr>
          <a:xfrm rot="10800000">
            <a:off x="4937760" y="3600234"/>
            <a:ext cx="2152878" cy="1944151"/>
          </a:xfrm>
          <a:prstGeom prst="blockArc">
            <a:avLst>
              <a:gd name="adj1" fmla="val 10800000"/>
              <a:gd name="adj2" fmla="val 5377386"/>
              <a:gd name="adj3" fmla="val 13626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75732BA8-1E53-FA23-B90E-3762806788BB}"/>
              </a:ext>
            </a:extLst>
          </p:cNvPr>
          <p:cNvSpPr/>
          <p:nvPr/>
        </p:nvSpPr>
        <p:spPr>
          <a:xfrm rot="5400000">
            <a:off x="6757379" y="2191723"/>
            <a:ext cx="1989276" cy="2042160"/>
          </a:xfrm>
          <a:prstGeom prst="blockArc">
            <a:avLst>
              <a:gd name="adj1" fmla="val 10800000"/>
              <a:gd name="adj2" fmla="val 5377386"/>
              <a:gd name="adj3" fmla="val 13626"/>
            </a:avLst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74727ADF-6613-0599-2AD2-F99CAFF0855F}"/>
              </a:ext>
            </a:extLst>
          </p:cNvPr>
          <p:cNvSpPr/>
          <p:nvPr/>
        </p:nvSpPr>
        <p:spPr>
          <a:xfrm rot="16200000">
            <a:off x="3497034" y="1935002"/>
            <a:ext cx="1944150" cy="1989276"/>
          </a:xfrm>
          <a:prstGeom prst="blockArc">
            <a:avLst>
              <a:gd name="adj1" fmla="val 10800000"/>
              <a:gd name="adj2" fmla="val 5377386"/>
              <a:gd name="adj3" fmla="val 13626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5B661716-54D5-94D9-9D9E-EE75D267830E}"/>
              </a:ext>
            </a:extLst>
          </p:cNvPr>
          <p:cNvSpPr/>
          <p:nvPr/>
        </p:nvSpPr>
        <p:spPr>
          <a:xfrm>
            <a:off x="5277932" y="563449"/>
            <a:ext cx="1989276" cy="2042160"/>
          </a:xfrm>
          <a:prstGeom prst="blockArc">
            <a:avLst>
              <a:gd name="adj1" fmla="val 10800000"/>
              <a:gd name="adj2" fmla="val 5377386"/>
              <a:gd name="adj3" fmla="val 13626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18" name="Graphic 17" descr="Programmer female with solid fill">
            <a:extLst>
              <a:ext uri="{FF2B5EF4-FFF2-40B4-BE49-F238E27FC236}">
                <a16:creationId xmlns:a16="http://schemas.microsoft.com/office/drawing/2014/main" id="{C719369C-7F9B-F311-F394-6AA735339C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3855" y="1127329"/>
            <a:ext cx="914400" cy="914400"/>
          </a:xfrm>
          <a:prstGeom prst="rect">
            <a:avLst/>
          </a:prstGeom>
        </p:spPr>
      </p:pic>
      <p:pic>
        <p:nvPicPr>
          <p:cNvPr id="20" name="Graphic 19" descr="Statistics with solid fill">
            <a:extLst>
              <a:ext uri="{FF2B5EF4-FFF2-40B4-BE49-F238E27FC236}">
                <a16:creationId xmlns:a16="http://schemas.microsoft.com/office/drawing/2014/main" id="{BDE5E3BA-060B-875B-9847-0117C5B449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817" y="2755603"/>
            <a:ext cx="914400" cy="914400"/>
          </a:xfrm>
          <a:prstGeom prst="rect">
            <a:avLst/>
          </a:prstGeom>
        </p:spPr>
      </p:pic>
      <p:pic>
        <p:nvPicPr>
          <p:cNvPr id="22" name="Graphic 21" descr="Hierarchy outline">
            <a:extLst>
              <a:ext uri="{FF2B5EF4-FFF2-40B4-BE49-F238E27FC236}">
                <a16:creationId xmlns:a16="http://schemas.microsoft.com/office/drawing/2014/main" id="{51BA40B2-1EAC-7B4B-4951-C09159634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2358" y="4115110"/>
            <a:ext cx="914400" cy="914400"/>
          </a:xfrm>
          <a:prstGeom prst="rect">
            <a:avLst/>
          </a:prstGeom>
        </p:spPr>
      </p:pic>
      <p:pic>
        <p:nvPicPr>
          <p:cNvPr id="24" name="Graphic 23" descr="Classroom outline">
            <a:extLst>
              <a:ext uri="{FF2B5EF4-FFF2-40B4-BE49-F238E27FC236}">
                <a16:creationId xmlns:a16="http://schemas.microsoft.com/office/drawing/2014/main" id="{7F934CF8-55FB-627D-01B5-F260E075D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13424" y="2516429"/>
            <a:ext cx="914400" cy="9144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4E93D2-D196-351B-1165-BF77928464AC}"/>
              </a:ext>
            </a:extLst>
          </p:cNvPr>
          <p:cNvCxnSpPr>
            <a:cxnSpLocks/>
          </p:cNvCxnSpPr>
          <p:nvPr/>
        </p:nvCxnSpPr>
        <p:spPr>
          <a:xfrm>
            <a:off x="6959600" y="843280"/>
            <a:ext cx="1249617" cy="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EB52EE9-F7CA-5857-11A6-0A0FBEB84286}"/>
              </a:ext>
            </a:extLst>
          </p:cNvPr>
          <p:cNvCxnSpPr>
            <a:cxnSpLocks/>
          </p:cNvCxnSpPr>
          <p:nvPr/>
        </p:nvCxnSpPr>
        <p:spPr>
          <a:xfrm>
            <a:off x="8656320" y="2755603"/>
            <a:ext cx="1249617" cy="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90669F-B3FC-5D06-E6AC-FA1212B6499A}"/>
              </a:ext>
            </a:extLst>
          </p:cNvPr>
          <p:cNvCxnSpPr>
            <a:cxnSpLocks/>
          </p:cNvCxnSpPr>
          <p:nvPr/>
        </p:nvCxnSpPr>
        <p:spPr>
          <a:xfrm>
            <a:off x="7090638" y="4795520"/>
            <a:ext cx="1249617" cy="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8B459D-3171-4417-BAC8-E5A8838D3C52}"/>
              </a:ext>
            </a:extLst>
          </p:cNvPr>
          <p:cNvCxnSpPr>
            <a:cxnSpLocks/>
          </p:cNvCxnSpPr>
          <p:nvPr/>
        </p:nvCxnSpPr>
        <p:spPr>
          <a:xfrm flipH="1">
            <a:off x="2733040" y="2306320"/>
            <a:ext cx="984478" cy="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B01C621-8884-CA42-D1D9-35DB25C397CF}"/>
              </a:ext>
            </a:extLst>
          </p:cNvPr>
          <p:cNvSpPr txBox="1"/>
          <p:nvPr/>
        </p:nvSpPr>
        <p:spPr>
          <a:xfrm>
            <a:off x="8340254" y="610235"/>
            <a:ext cx="3379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err="1">
                <a:latin typeface="Gill Sans MT" panose="020B0502020104020203" pitchFamily="34" charset="77"/>
              </a:rPr>
              <a:t>Compréhension</a:t>
            </a:r>
            <a:r>
              <a:rPr lang="en-CA" sz="1600" b="1">
                <a:latin typeface="Gill Sans MT" panose="020B0502020104020203" pitchFamily="34" charset="77"/>
              </a:rPr>
              <a:t> et </a:t>
            </a:r>
            <a:r>
              <a:rPr lang="en-CA" sz="1600" b="1" err="1">
                <a:latin typeface="Gill Sans MT" panose="020B0502020104020203" pitchFamily="34" charset="77"/>
              </a:rPr>
              <a:t>nettoyage</a:t>
            </a:r>
            <a:r>
              <a:rPr lang="en-CA" sz="1600" b="1">
                <a:latin typeface="Gill Sans MT" panose="020B0502020104020203" pitchFamily="34" charset="77"/>
              </a:rPr>
              <a:t> des données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889AA9-259F-0AA6-D0C9-287B3BE59DE4}"/>
              </a:ext>
            </a:extLst>
          </p:cNvPr>
          <p:cNvSpPr txBox="1"/>
          <p:nvPr/>
        </p:nvSpPr>
        <p:spPr>
          <a:xfrm>
            <a:off x="9947195" y="2573139"/>
            <a:ext cx="2636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1600" b="1" i="0">
                <a:latin typeface="Gill Sans MT" panose="020B0502020104020203" pitchFamily="34" charset="77"/>
              </a:rPr>
              <a:t>Analyse descriptive et </a:t>
            </a:r>
            <a:r>
              <a:rPr lang="en-CA" sz="1600" b="1" i="0" err="1">
                <a:latin typeface="Gill Sans MT" panose="020B0502020104020203" pitchFamily="34" charset="77"/>
              </a:rPr>
              <a:t>métriques</a:t>
            </a:r>
            <a:endParaRPr lang="en-CA" sz="1600" b="1" i="0">
              <a:latin typeface="Gill Sans MT" panose="020B0502020104020203" pitchFamily="34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F2FC68-62A0-A37E-CE4A-7908B6FD13C1}"/>
              </a:ext>
            </a:extLst>
          </p:cNvPr>
          <p:cNvSpPr txBox="1"/>
          <p:nvPr/>
        </p:nvSpPr>
        <p:spPr>
          <a:xfrm>
            <a:off x="8554720" y="4673600"/>
            <a:ext cx="2042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Gill Sans MT" panose="020B0502020104020203" pitchFamily="34" charset="77"/>
              </a:rPr>
              <a:t>Développement du tableau de bord</a:t>
            </a:r>
            <a:endParaRPr lang="en-CA" sz="1600" b="1">
              <a:latin typeface="Gill Sans MT" panose="020B0502020104020203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DEE747-3B8A-4986-9B5E-AA80E78CCFE1}"/>
              </a:ext>
            </a:extLst>
          </p:cNvPr>
          <p:cNvSpPr txBox="1"/>
          <p:nvPr/>
        </p:nvSpPr>
        <p:spPr>
          <a:xfrm>
            <a:off x="599440" y="1957565"/>
            <a:ext cx="213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Gill Sans MT" panose="020B0502020104020203" pitchFamily="34" charset="77"/>
              </a:rPr>
              <a:t>Recommendations d’affaires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E9C97D-628E-C506-5264-5E2753A4B0FE}"/>
              </a:ext>
            </a:extLst>
          </p:cNvPr>
          <p:cNvSpPr txBox="1"/>
          <p:nvPr/>
        </p:nvSpPr>
        <p:spPr>
          <a:xfrm>
            <a:off x="162372" y="192855"/>
            <a:ext cx="5034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312"/>
              <a:buNone/>
            </a:pPr>
            <a:r>
              <a:rPr lang="fr-FR" sz="3600" b="1">
                <a:solidFill>
                  <a:schemeClr val="bg1"/>
                </a:solidFill>
                <a:latin typeface="Gill Sans"/>
                <a:sym typeface="Gill Sans"/>
              </a:rPr>
              <a:t>Notre</a:t>
            </a:r>
            <a:r>
              <a:rPr lang="fr-FR" sz="1400">
                <a:solidFill>
                  <a:schemeClr val="bg1"/>
                </a:solidFill>
              </a:rPr>
              <a:t> </a:t>
            </a:r>
            <a:r>
              <a:rPr lang="fr-FR" sz="3600" b="1">
                <a:solidFill>
                  <a:schemeClr val="bg1"/>
                </a:solidFill>
                <a:latin typeface="Gill Sans"/>
                <a:sym typeface="Gill Sans"/>
              </a:rPr>
              <a:t>Stratégie</a:t>
            </a:r>
            <a:r>
              <a:rPr lang="fr-FR" sz="1400">
                <a:solidFill>
                  <a:schemeClr val="bg1"/>
                </a:solidFill>
              </a:rPr>
              <a:t> </a:t>
            </a:r>
            <a:r>
              <a:rPr lang="fr-FR" sz="3600" b="1">
                <a:solidFill>
                  <a:schemeClr val="bg1"/>
                </a:solidFill>
                <a:latin typeface="Gill Sans"/>
                <a:sym typeface="Gill Sans"/>
              </a:rPr>
              <a:t>Débute</a:t>
            </a:r>
            <a:r>
              <a:rPr lang="fr-FR" sz="1400">
                <a:solidFill>
                  <a:schemeClr val="bg1"/>
                </a:solidFill>
              </a:rPr>
              <a:t> </a:t>
            </a:r>
            <a:r>
              <a:rPr lang="fr-FR" sz="3600" b="1">
                <a:solidFill>
                  <a:schemeClr val="bg1"/>
                </a:solidFill>
                <a:latin typeface="Gill Sans"/>
                <a:sym typeface="Gill Sans"/>
              </a:rPr>
              <a:t>par</a:t>
            </a:r>
            <a:r>
              <a:rPr lang="fr-FR" sz="1400">
                <a:solidFill>
                  <a:schemeClr val="bg1"/>
                </a:solidFill>
              </a:rPr>
              <a:t> </a:t>
            </a:r>
            <a:r>
              <a:rPr lang="fr-FR" sz="3600" b="1">
                <a:solidFill>
                  <a:schemeClr val="bg1"/>
                </a:solidFill>
                <a:latin typeface="Gill Sans"/>
                <a:sym typeface="Gill Sans"/>
              </a:rPr>
              <a:t>un</a:t>
            </a:r>
            <a:r>
              <a:rPr lang="fr-FR" sz="1400">
                <a:solidFill>
                  <a:schemeClr val="bg1"/>
                </a:solidFill>
              </a:rPr>
              <a:t> </a:t>
            </a:r>
            <a:r>
              <a:rPr lang="fr-FR" sz="3600" b="1">
                <a:solidFill>
                  <a:schemeClr val="bg1"/>
                </a:solidFill>
                <a:latin typeface="Gill Sans"/>
                <a:sym typeface="Gill Sans"/>
              </a:rPr>
              <a:t>Plan</a:t>
            </a:r>
          </a:p>
        </p:txBody>
      </p:sp>
      <p:grpSp>
        <p:nvGrpSpPr>
          <p:cNvPr id="23" name="Google Shape;19;p75">
            <a:extLst>
              <a:ext uri="{FF2B5EF4-FFF2-40B4-BE49-F238E27FC236}">
                <a16:creationId xmlns:a16="http://schemas.microsoft.com/office/drawing/2014/main" id="{E817A3A3-909C-2B57-7A6D-791A7DE2FE1F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5" name="Google Shape;20;p75">
              <a:extLst>
                <a:ext uri="{FF2B5EF4-FFF2-40B4-BE49-F238E27FC236}">
                  <a16:creationId xmlns:a16="http://schemas.microsoft.com/office/drawing/2014/main" id="{ECF5E9C9-49BD-6A02-5272-2D2FE6EEBB21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     Mandat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26;p75">
              <a:extLst>
                <a:ext uri="{FF2B5EF4-FFF2-40B4-BE49-F238E27FC236}">
                  <a16:creationId xmlns:a16="http://schemas.microsoft.com/office/drawing/2014/main" id="{3075E177-61C6-C769-9951-8A2B6D9166B0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3" name="Google Shape;28;p75">
              <a:extLst>
                <a:ext uri="{FF2B5EF4-FFF2-40B4-BE49-F238E27FC236}">
                  <a16:creationId xmlns:a16="http://schemas.microsoft.com/office/drawing/2014/main" id="{A5887C3B-23E3-B2FE-ED76-159C0ECFC184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" name="Google Shape;26;p75">
            <a:extLst>
              <a:ext uri="{FF2B5EF4-FFF2-40B4-BE49-F238E27FC236}">
                <a16:creationId xmlns:a16="http://schemas.microsoft.com/office/drawing/2014/main" id="{075581BF-437A-FCB1-E590-C9C4022079CA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26;p75">
            <a:extLst>
              <a:ext uri="{FF2B5EF4-FFF2-40B4-BE49-F238E27FC236}">
                <a16:creationId xmlns:a16="http://schemas.microsoft.com/office/drawing/2014/main" id="{BF78A073-E9B4-C485-DA04-EF3192DB164C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solidFill>
            <a:srgbClr val="0000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solidFill>
                  <a:schemeClr val="bg1"/>
                </a:solidFill>
                <a:latin typeface="Gill Sans"/>
                <a:sym typeface="Gill Sans"/>
              </a:rPr>
              <a:t>Stratégie</a:t>
            </a:r>
            <a:endParaRPr lang="en-US" sz="1800">
              <a:solidFill>
                <a:schemeClr val="bg1"/>
              </a:solidFill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6999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99F98-F4FB-BF74-80D9-B6761790EC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DBE2F-2E79-A828-188A-13E59743103E}"/>
              </a:ext>
            </a:extLst>
          </p:cNvPr>
          <p:cNvSpPr txBox="1"/>
          <p:nvPr/>
        </p:nvSpPr>
        <p:spPr>
          <a:xfrm>
            <a:off x="58232" y="-24104"/>
            <a:ext cx="113142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b="1">
                <a:solidFill>
                  <a:srgbClr val="00007D"/>
                </a:solidFill>
                <a:latin typeface="Aptos" panose="020B0004020202020204" pitchFamily="34" charset="0"/>
              </a:rPr>
              <a:t>Compréhension et nettoyage des données: </a:t>
            </a:r>
          </a:p>
          <a:p>
            <a:r>
              <a:rPr lang="fr-CA" sz="3200" b="1">
                <a:solidFill>
                  <a:schemeClr val="accent1"/>
                </a:solidFill>
                <a:latin typeface="Aptos" panose="020B0004020202020204" pitchFamily="34" charset="0"/>
                <a:sym typeface="Gill Sans"/>
              </a:rPr>
              <a:t>Nettoyage et structuration des données</a:t>
            </a:r>
            <a:endParaRPr lang="en-US" sz="3200" b="1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endParaRPr lang="en-CA"/>
          </a:p>
        </p:txBody>
      </p:sp>
      <p:grpSp>
        <p:nvGrpSpPr>
          <p:cNvPr id="11" name="Google Shape;19;p75">
            <a:extLst>
              <a:ext uri="{FF2B5EF4-FFF2-40B4-BE49-F238E27FC236}">
                <a16:creationId xmlns:a16="http://schemas.microsoft.com/office/drawing/2014/main" id="{C88742BB-D0D8-541F-AAF8-D68922B0B072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13" name="Google Shape;20;p75">
              <a:extLst>
                <a:ext uri="{FF2B5EF4-FFF2-40B4-BE49-F238E27FC236}">
                  <a16:creationId xmlns:a16="http://schemas.microsoft.com/office/drawing/2014/main" id="{7666A034-C5D9-4A5C-14F8-01B36AB8033D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Google Shape;21;p75">
              <a:extLst>
                <a:ext uri="{FF2B5EF4-FFF2-40B4-BE49-F238E27FC236}">
                  <a16:creationId xmlns:a16="http://schemas.microsoft.com/office/drawing/2014/main" id="{127D751F-1709-1A31-1783-B45DB003B2BC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6;p75">
              <a:extLst>
                <a:ext uri="{FF2B5EF4-FFF2-40B4-BE49-F238E27FC236}">
                  <a16:creationId xmlns:a16="http://schemas.microsoft.com/office/drawing/2014/main" id="{16CBC54B-1D1C-A4A8-F6E4-55969C730C8B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28;p75">
              <a:extLst>
                <a:ext uri="{FF2B5EF4-FFF2-40B4-BE49-F238E27FC236}">
                  <a16:creationId xmlns:a16="http://schemas.microsoft.com/office/drawing/2014/main" id="{64F93FD8-43B7-5535-E0C6-718D942A3749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" name="Google Shape;26;p75">
            <a:extLst>
              <a:ext uri="{FF2B5EF4-FFF2-40B4-BE49-F238E27FC236}">
                <a16:creationId xmlns:a16="http://schemas.microsoft.com/office/drawing/2014/main" id="{8BF80149-A8AD-39C6-B9BF-B16E4F8E2924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</a:p>
        </p:txBody>
      </p:sp>
      <p:sp>
        <p:nvSpPr>
          <p:cNvPr id="32" name="Google Shape;26;p75">
            <a:extLst>
              <a:ext uri="{FF2B5EF4-FFF2-40B4-BE49-F238E27FC236}">
                <a16:creationId xmlns:a16="http://schemas.microsoft.com/office/drawing/2014/main" id="{FA3816D3-009A-07D2-0479-325C74BCE23C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31756E0-FC6A-D4E1-6F28-17B748C2240A}"/>
              </a:ext>
            </a:extLst>
          </p:cNvPr>
          <p:cNvGrpSpPr/>
          <p:nvPr/>
        </p:nvGrpSpPr>
        <p:grpSpPr>
          <a:xfrm>
            <a:off x="1376742" y="1081209"/>
            <a:ext cx="9178583" cy="5321604"/>
            <a:chOff x="1641817" y="1050140"/>
            <a:chExt cx="9178583" cy="5321604"/>
          </a:xfrm>
        </p:grpSpPr>
        <p:sp>
          <p:nvSpPr>
            <p:cNvPr id="4" name="Flowchart: Delay 3">
              <a:extLst>
                <a:ext uri="{FF2B5EF4-FFF2-40B4-BE49-F238E27FC236}">
                  <a16:creationId xmlns:a16="http://schemas.microsoft.com/office/drawing/2014/main" id="{45BFB93D-5417-68C0-D42E-6C648FA4BAA5}"/>
                </a:ext>
              </a:extLst>
            </p:cNvPr>
            <p:cNvSpPr/>
            <p:nvPr/>
          </p:nvSpPr>
          <p:spPr>
            <a:xfrm rot="16200000">
              <a:off x="1117545" y="1574412"/>
              <a:ext cx="5300860" cy="4252315"/>
            </a:xfrm>
            <a:prstGeom prst="flowChartDelay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Flowchart: Delay 5">
              <a:extLst>
                <a:ext uri="{FF2B5EF4-FFF2-40B4-BE49-F238E27FC236}">
                  <a16:creationId xmlns:a16="http://schemas.microsoft.com/office/drawing/2014/main" id="{CBE76038-8E2C-8389-D614-4619D8504C05}"/>
                </a:ext>
              </a:extLst>
            </p:cNvPr>
            <p:cNvSpPr/>
            <p:nvPr/>
          </p:nvSpPr>
          <p:spPr>
            <a:xfrm rot="16200000">
              <a:off x="6043811" y="1595155"/>
              <a:ext cx="5300863" cy="4252315"/>
            </a:xfrm>
            <a:prstGeom prst="flowChartDelay">
              <a:avLst/>
            </a:prstGeom>
            <a:solidFill>
              <a:schemeClr val="tx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74E273-163C-D06B-7546-794455B2DAE7}"/>
                </a:ext>
              </a:extLst>
            </p:cNvPr>
            <p:cNvSpPr/>
            <p:nvPr/>
          </p:nvSpPr>
          <p:spPr>
            <a:xfrm>
              <a:off x="7871604" y="1244661"/>
              <a:ext cx="1781408" cy="161816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D63416-604B-316E-783B-692CB775A5F3}"/>
                </a:ext>
              </a:extLst>
            </p:cNvPr>
            <p:cNvSpPr/>
            <p:nvPr/>
          </p:nvSpPr>
          <p:spPr>
            <a:xfrm>
              <a:off x="2827205" y="1258230"/>
              <a:ext cx="1781408" cy="1618163"/>
            </a:xfrm>
            <a:prstGeom prst="ellipse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2" name="Graphic 11" descr="Research outline">
              <a:extLst>
                <a:ext uri="{FF2B5EF4-FFF2-40B4-BE49-F238E27FC236}">
                  <a16:creationId xmlns:a16="http://schemas.microsoft.com/office/drawing/2014/main" id="{9F4512DC-097E-A9F4-FD53-373480ABE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60709" y="1595717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loud outline">
              <a:extLst>
                <a:ext uri="{FF2B5EF4-FFF2-40B4-BE49-F238E27FC236}">
                  <a16:creationId xmlns:a16="http://schemas.microsoft.com/office/drawing/2014/main" id="{313665EA-7C64-3D6D-954D-B0646E702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37042" y="1605182"/>
              <a:ext cx="914400" cy="91440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20FE383-BA57-BEE8-1736-53AFF0E46E29}"/>
              </a:ext>
            </a:extLst>
          </p:cNvPr>
          <p:cNvSpPr txBox="1"/>
          <p:nvPr/>
        </p:nvSpPr>
        <p:spPr>
          <a:xfrm>
            <a:off x="1604983" y="2954210"/>
            <a:ext cx="3637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err="1">
                <a:solidFill>
                  <a:schemeClr val="bg1"/>
                </a:solidFill>
              </a:rPr>
              <a:t>Traitement</a:t>
            </a:r>
            <a:r>
              <a:rPr lang="en-CA" b="1">
                <a:solidFill>
                  <a:schemeClr val="bg1"/>
                </a:solidFill>
              </a:rPr>
              <a:t> des données pour </a:t>
            </a:r>
            <a:r>
              <a:rPr lang="en-CA" b="1" err="1">
                <a:solidFill>
                  <a:schemeClr val="bg1"/>
                </a:solidFill>
              </a:rPr>
              <a:t>garantir</a:t>
            </a:r>
            <a:r>
              <a:rPr lang="en-CA" b="1">
                <a:solidFill>
                  <a:schemeClr val="bg1"/>
                </a:solidFill>
              </a:rPr>
              <a:t> </a:t>
            </a:r>
            <a:r>
              <a:rPr lang="en-CA" b="1" err="1">
                <a:solidFill>
                  <a:schemeClr val="bg1"/>
                </a:solidFill>
              </a:rPr>
              <a:t>leur</a:t>
            </a:r>
            <a:r>
              <a:rPr lang="en-CA" b="1">
                <a:solidFill>
                  <a:schemeClr val="bg1"/>
                </a:solidFill>
              </a:rPr>
              <a:t> </a:t>
            </a:r>
            <a:r>
              <a:rPr lang="en-CA" b="1" err="1">
                <a:solidFill>
                  <a:schemeClr val="bg1"/>
                </a:solidFill>
              </a:rPr>
              <a:t>fiabilité</a:t>
            </a:r>
            <a:endParaRPr lang="en-CA" b="1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Correction des </a:t>
            </a:r>
            <a:r>
              <a:rPr lang="en-CA" err="1">
                <a:solidFill>
                  <a:schemeClr val="bg1"/>
                </a:solidFill>
              </a:rPr>
              <a:t>erreurs</a:t>
            </a:r>
            <a:r>
              <a:rPr lang="en-CA">
                <a:solidFill>
                  <a:schemeClr val="bg1"/>
                </a:solidFill>
              </a:rPr>
              <a:t> de format et des dates </a:t>
            </a:r>
            <a:r>
              <a:rPr lang="en-CA" err="1">
                <a:solidFill>
                  <a:schemeClr val="bg1"/>
                </a:solidFill>
              </a:rPr>
              <a:t>manquantes</a:t>
            </a:r>
            <a:endParaRPr lang="en-CA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</a:endParaRPr>
          </a:p>
          <a:p>
            <a:r>
              <a:rPr lang="en-CA" b="1">
                <a:solidFill>
                  <a:schemeClr val="bg1"/>
                </a:solidFill>
              </a:rPr>
              <a:t>Application dans TIME et STAFFING 2024,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err="1">
                <a:solidFill>
                  <a:schemeClr val="bg1"/>
                </a:solidFill>
              </a:rPr>
              <a:t>Nettoyage</a:t>
            </a:r>
            <a:r>
              <a:rPr lang="en-CA">
                <a:solidFill>
                  <a:schemeClr val="bg1"/>
                </a:solidFill>
              </a:rPr>
              <a:t> données </a:t>
            </a:r>
            <a:r>
              <a:rPr lang="en-CA" err="1">
                <a:solidFill>
                  <a:schemeClr val="bg1"/>
                </a:solidFill>
              </a:rPr>
              <a:t>lors</a:t>
            </a:r>
            <a:r>
              <a:rPr lang="en-CA">
                <a:solidFill>
                  <a:schemeClr val="bg1"/>
                </a:solidFill>
              </a:rPr>
              <a:t> des jointures sur Employee Name, Semaine, No. </a:t>
            </a:r>
            <a:r>
              <a:rPr lang="en-CA" err="1">
                <a:solidFill>
                  <a:schemeClr val="bg1"/>
                </a:solidFill>
              </a:rPr>
              <a:t>Phase_projet</a:t>
            </a:r>
            <a:endParaRPr lang="en-CA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</a:endParaRPr>
          </a:p>
          <a:p>
            <a:r>
              <a:rPr lang="en-CA" b="1">
                <a:solidFill>
                  <a:schemeClr val="bg1"/>
                </a:solidFill>
              </a:rPr>
              <a:t>Benefices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Amelioration de la precision des analyses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err="1">
                <a:solidFill>
                  <a:schemeClr val="bg1"/>
                </a:solidFill>
              </a:rPr>
              <a:t>Fiabilité</a:t>
            </a:r>
            <a:r>
              <a:rPr lang="en-CA">
                <a:solidFill>
                  <a:schemeClr val="bg1"/>
                </a:solidFill>
              </a:rPr>
              <a:t> accrue des agrégations et des decisions </a:t>
            </a:r>
            <a:r>
              <a:rPr lang="en-CA" err="1">
                <a:solidFill>
                  <a:schemeClr val="bg1"/>
                </a:solidFill>
              </a:rPr>
              <a:t>basées</a:t>
            </a:r>
            <a:r>
              <a:rPr lang="en-CA">
                <a:solidFill>
                  <a:schemeClr val="bg1"/>
                </a:solidFill>
              </a:rPr>
              <a:t> sur les données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72431-BF6C-86D5-8185-5B7542244EA4}"/>
              </a:ext>
            </a:extLst>
          </p:cNvPr>
          <p:cNvSpPr txBox="1"/>
          <p:nvPr/>
        </p:nvSpPr>
        <p:spPr>
          <a:xfrm>
            <a:off x="6661487" y="2901066"/>
            <a:ext cx="374661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>
                <a:solidFill>
                  <a:schemeClr val="bg1"/>
                </a:solidFill>
              </a:rPr>
              <a:t>Harmonisation des </a:t>
            </a:r>
            <a:r>
              <a:rPr lang="en-CA" b="1" err="1">
                <a:solidFill>
                  <a:schemeClr val="bg1"/>
                </a:solidFill>
              </a:rPr>
              <a:t>noms</a:t>
            </a:r>
            <a:r>
              <a:rPr lang="en-CA" b="1">
                <a:solidFill>
                  <a:schemeClr val="bg1"/>
                </a:solidFill>
              </a:rPr>
              <a:t>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err="1">
                <a:solidFill>
                  <a:schemeClr val="bg1"/>
                </a:solidFill>
              </a:rPr>
              <a:t>Uniformisation</a:t>
            </a:r>
            <a:r>
              <a:rPr lang="en-CA">
                <a:solidFill>
                  <a:schemeClr val="bg1"/>
                </a:solidFill>
              </a:rPr>
              <a:t> des </a:t>
            </a:r>
            <a:r>
              <a:rPr lang="en-CA" err="1">
                <a:solidFill>
                  <a:schemeClr val="bg1"/>
                </a:solidFill>
              </a:rPr>
              <a:t>noms</a:t>
            </a:r>
            <a:r>
              <a:rPr lang="en-CA">
                <a:solidFill>
                  <a:schemeClr val="bg1"/>
                </a:solidFill>
              </a:rPr>
              <a:t> de </a:t>
            </a:r>
            <a:r>
              <a:rPr lang="en-CA" err="1">
                <a:solidFill>
                  <a:schemeClr val="bg1"/>
                </a:solidFill>
              </a:rPr>
              <a:t>colonnes</a:t>
            </a:r>
            <a:endParaRPr lang="en-CA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err="1">
                <a:solidFill>
                  <a:schemeClr val="bg1"/>
                </a:solidFill>
              </a:rPr>
              <a:t>Cohérence</a:t>
            </a:r>
            <a:r>
              <a:rPr lang="en-CA">
                <a:solidFill>
                  <a:schemeClr val="bg1"/>
                </a:solidFill>
              </a:rPr>
              <a:t> et </a:t>
            </a:r>
            <a:r>
              <a:rPr lang="en-CA" err="1">
                <a:solidFill>
                  <a:schemeClr val="bg1"/>
                </a:solidFill>
              </a:rPr>
              <a:t>standarisation</a:t>
            </a:r>
            <a:r>
              <a:rPr lang="en-CA">
                <a:solidFill>
                  <a:schemeClr val="bg1"/>
                </a:solidFill>
              </a:rPr>
              <a:t> des données (Ex: </a:t>
            </a:r>
            <a:r>
              <a:rPr lang="en-CA" err="1">
                <a:solidFill>
                  <a:schemeClr val="bg1"/>
                </a:solidFill>
              </a:rPr>
              <a:t>PhaseProjet</a:t>
            </a:r>
            <a:r>
              <a:rPr lang="en-CA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</a:endParaRPr>
          </a:p>
          <a:p>
            <a:r>
              <a:rPr lang="en-CA" b="1">
                <a:solidFill>
                  <a:schemeClr val="bg1"/>
                </a:solidFill>
              </a:rPr>
              <a:t>Facilitation des jointures entre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Optimisation des relations entre bases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err="1">
                <a:solidFill>
                  <a:schemeClr val="bg1"/>
                </a:solidFill>
              </a:rPr>
              <a:t>Résolution</a:t>
            </a:r>
            <a:r>
              <a:rPr lang="en-CA">
                <a:solidFill>
                  <a:schemeClr val="bg1"/>
                </a:solidFill>
              </a:rPr>
              <a:t> des problems </a:t>
            </a:r>
            <a:r>
              <a:rPr lang="en-CA" err="1">
                <a:solidFill>
                  <a:schemeClr val="bg1"/>
                </a:solidFill>
              </a:rPr>
              <a:t>liés</a:t>
            </a:r>
            <a:r>
              <a:rPr lang="en-CA">
                <a:solidFill>
                  <a:schemeClr val="bg1"/>
                </a:solidFill>
              </a:rPr>
              <a:t> aux relations </a:t>
            </a:r>
            <a:r>
              <a:rPr lang="en-CA" b="1">
                <a:solidFill>
                  <a:schemeClr val="bg1"/>
                </a:solidFill>
              </a:rPr>
              <a:t>many-to-many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>
              <a:solidFill>
                <a:schemeClr val="bg1"/>
              </a:solidFill>
            </a:endParaRPr>
          </a:p>
          <a:p>
            <a:r>
              <a:rPr lang="en-CA" b="1">
                <a:solidFill>
                  <a:schemeClr val="bg1"/>
                </a:solidFill>
              </a:rPr>
              <a:t>Benefices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err="1">
                <a:solidFill>
                  <a:schemeClr val="bg1"/>
                </a:solidFill>
              </a:rPr>
              <a:t>Amélioration</a:t>
            </a:r>
            <a:r>
              <a:rPr lang="en-CA">
                <a:solidFill>
                  <a:schemeClr val="bg1"/>
                </a:solidFill>
              </a:rPr>
              <a:t> de </a:t>
            </a:r>
            <a:r>
              <a:rPr lang="en-CA" err="1">
                <a:solidFill>
                  <a:schemeClr val="bg1"/>
                </a:solidFill>
              </a:rPr>
              <a:t>l’intégrité</a:t>
            </a:r>
            <a:r>
              <a:rPr lang="en-CA">
                <a:solidFill>
                  <a:schemeClr val="bg1"/>
                </a:solidFill>
              </a:rPr>
              <a:t>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chemeClr val="bg1"/>
                </a:solidFill>
              </a:rPr>
              <a:t>Jointures plus </a:t>
            </a:r>
            <a:r>
              <a:rPr lang="en-CA" err="1">
                <a:solidFill>
                  <a:schemeClr val="bg1"/>
                </a:solidFill>
              </a:rPr>
              <a:t>efficaces</a:t>
            </a:r>
            <a:r>
              <a:rPr lang="en-CA">
                <a:solidFill>
                  <a:schemeClr val="bg1"/>
                </a:solidFill>
              </a:rPr>
              <a:t> pour des analyses précises</a:t>
            </a:r>
          </a:p>
        </p:txBody>
      </p:sp>
    </p:spTree>
    <p:extLst>
      <p:ext uri="{BB962C8B-B14F-4D97-AF65-F5344CB8AC3E}">
        <p14:creationId xmlns:p14="http://schemas.microsoft.com/office/powerpoint/2010/main" val="358778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FDEE-6D6E-EDC6-8469-F39E829D9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09A2E-C52C-4FB8-0751-A679726CCA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Flowchart: Delay 3">
            <a:extLst>
              <a:ext uri="{FF2B5EF4-FFF2-40B4-BE49-F238E27FC236}">
                <a16:creationId xmlns:a16="http://schemas.microsoft.com/office/drawing/2014/main" id="{0CBF6D9E-A7BE-9A0C-0A90-B3CB371365F8}"/>
              </a:ext>
            </a:extLst>
          </p:cNvPr>
          <p:cNvSpPr/>
          <p:nvPr/>
        </p:nvSpPr>
        <p:spPr>
          <a:xfrm rot="16200000">
            <a:off x="1117545" y="1605483"/>
            <a:ext cx="5300860" cy="4252315"/>
          </a:xfrm>
          <a:prstGeom prst="flowChartDelay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6405827D-B720-FD77-672B-F799EA5A9F66}"/>
              </a:ext>
            </a:extLst>
          </p:cNvPr>
          <p:cNvSpPr/>
          <p:nvPr/>
        </p:nvSpPr>
        <p:spPr>
          <a:xfrm rot="16200000">
            <a:off x="6043811" y="1626226"/>
            <a:ext cx="5300863" cy="4252315"/>
          </a:xfrm>
          <a:prstGeom prst="flowChartDelay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61B6B-B213-EC34-2E0F-321D83D3C527}"/>
              </a:ext>
            </a:extLst>
          </p:cNvPr>
          <p:cNvSpPr txBox="1"/>
          <p:nvPr/>
        </p:nvSpPr>
        <p:spPr>
          <a:xfrm>
            <a:off x="1750868" y="2967047"/>
            <a:ext cx="363728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ts val="1600"/>
            </a:pPr>
            <a:r>
              <a:rPr lang="fr-CA" b="1" err="1">
                <a:solidFill>
                  <a:schemeClr val="bg1"/>
                </a:solidFill>
                <a:sym typeface="Lato Light"/>
              </a:rPr>
              <a:t>TableSemaines</a:t>
            </a:r>
            <a:r>
              <a:rPr lang="fr-CA" b="1">
                <a:solidFill>
                  <a:schemeClr val="bg1"/>
                </a:solidFill>
                <a:sym typeface="Lato Light"/>
              </a:rPr>
              <a:t> :</a:t>
            </a:r>
            <a:br>
              <a:rPr lang="fr-CA" b="1">
                <a:solidFill>
                  <a:schemeClr val="bg1"/>
                </a:solidFill>
                <a:sym typeface="Lato Light"/>
              </a:rPr>
            </a:br>
            <a:r>
              <a:rPr lang="fr-CA">
                <a:solidFill>
                  <a:schemeClr val="bg1"/>
                </a:solidFill>
                <a:sym typeface="Lato Light"/>
              </a:rPr>
              <a:t>Table virtuelle contenant l’agrégation par </a:t>
            </a:r>
            <a:r>
              <a:rPr lang="fr-CA" err="1">
                <a:solidFill>
                  <a:schemeClr val="bg1"/>
                </a:solidFill>
                <a:sym typeface="Lato Light"/>
              </a:rPr>
              <a:t>Employee</a:t>
            </a:r>
            <a:r>
              <a:rPr lang="fr-CA">
                <a:solidFill>
                  <a:schemeClr val="bg1"/>
                </a:solidFill>
                <a:sym typeface="Lato Light"/>
              </a:rPr>
              <a:t> Name et Début de semaine avec les heures réelles travaillées. Utilisée dans plusieurs mesures clés (</a:t>
            </a:r>
            <a:r>
              <a:rPr lang="fr-CA" err="1">
                <a:solidFill>
                  <a:schemeClr val="bg1"/>
                </a:solidFill>
                <a:sym typeface="Lato Light"/>
              </a:rPr>
              <a:t>Utilization</a:t>
            </a:r>
            <a:r>
              <a:rPr lang="fr-CA">
                <a:solidFill>
                  <a:schemeClr val="bg1"/>
                </a:solidFill>
                <a:sym typeface="Lato Light"/>
              </a:rPr>
              <a:t> Rate, Erreur moyen de planification…).</a:t>
            </a:r>
          </a:p>
          <a:p>
            <a:pPr>
              <a:buSzPts val="1600"/>
            </a:pPr>
            <a:endParaRPr lang="fr-CA">
              <a:solidFill>
                <a:schemeClr val="bg1"/>
              </a:solidFill>
            </a:endParaRPr>
          </a:p>
          <a:p>
            <a:pPr>
              <a:buSzPts val="1600"/>
            </a:pPr>
            <a:r>
              <a:rPr lang="fr-CA" b="1" err="1">
                <a:solidFill>
                  <a:schemeClr val="bg1"/>
                </a:solidFill>
                <a:sym typeface="Lato Light"/>
              </a:rPr>
              <a:t>TableFinale_Join</a:t>
            </a:r>
            <a:r>
              <a:rPr lang="fr-CA" b="1">
                <a:solidFill>
                  <a:schemeClr val="bg1"/>
                </a:solidFill>
                <a:sym typeface="Lato Light"/>
              </a:rPr>
              <a:t> (Table centrale physique) :</a:t>
            </a:r>
          </a:p>
          <a:p>
            <a:pPr>
              <a:buSzPts val="1600"/>
            </a:pPr>
            <a:r>
              <a:rPr lang="fr-CA">
                <a:solidFill>
                  <a:schemeClr val="bg1"/>
                </a:solidFill>
                <a:sym typeface="Lato Light"/>
              </a:rPr>
              <a:t>Elle intègre les heures réelles, les heures planifiées et toutes les colonnes contextuelles (Staff </a:t>
            </a:r>
            <a:r>
              <a:rPr lang="fr-CA" err="1">
                <a:solidFill>
                  <a:schemeClr val="bg1"/>
                </a:solidFill>
                <a:sym typeface="Lato Light"/>
              </a:rPr>
              <a:t>Level</a:t>
            </a:r>
            <a:r>
              <a:rPr lang="fr-CA">
                <a:solidFill>
                  <a:schemeClr val="bg1"/>
                </a:solidFill>
                <a:sym typeface="Lato Light"/>
              </a:rPr>
              <a:t>, Client Name, etc.) </a:t>
            </a:r>
            <a:r>
              <a:rPr lang="fr-CA">
                <a:solidFill>
                  <a:schemeClr val="bg1"/>
                </a:solidFill>
              </a:rPr>
              <a:t>Cette table permet une analyse complète, filtrable dynamiquement, avec une cohérence parfaite entre les sources.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B4B69-AEBF-44B4-C2CD-A48E60EFA622}"/>
              </a:ext>
            </a:extLst>
          </p:cNvPr>
          <p:cNvSpPr txBox="1"/>
          <p:nvPr/>
        </p:nvSpPr>
        <p:spPr>
          <a:xfrm>
            <a:off x="6982344" y="3345195"/>
            <a:ext cx="3746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err="1">
                <a:solidFill>
                  <a:schemeClr val="bg1"/>
                </a:solidFill>
              </a:rPr>
              <a:t>Staffing</a:t>
            </a:r>
            <a:r>
              <a:rPr lang="fr-CA" b="1">
                <a:solidFill>
                  <a:schemeClr val="bg1"/>
                </a:solidFill>
              </a:rPr>
              <a:t> - 2024 / </a:t>
            </a:r>
            <a:r>
              <a:rPr lang="fr-CA" b="1" err="1">
                <a:solidFill>
                  <a:schemeClr val="bg1"/>
                </a:solidFill>
              </a:rPr>
              <a:t>Staffing</a:t>
            </a:r>
            <a:r>
              <a:rPr lang="fr-CA" b="1">
                <a:solidFill>
                  <a:schemeClr val="bg1"/>
                </a:solidFill>
              </a:rPr>
              <a:t> - 2025 :</a:t>
            </a:r>
            <a:br>
              <a:rPr lang="fr-CA">
                <a:solidFill>
                  <a:schemeClr val="bg1"/>
                </a:solidFill>
              </a:rPr>
            </a:br>
            <a:r>
              <a:rPr lang="fr-CA">
                <a:solidFill>
                  <a:schemeClr val="bg1"/>
                </a:solidFill>
              </a:rPr>
              <a:t>Séparation de l’historique et de la prévision, utilisée pour tester différents scénarios de planification, et entraîner le modèle de prédiction sur le passé.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30E515-D854-9062-957F-13DC4E88E77E}"/>
              </a:ext>
            </a:extLst>
          </p:cNvPr>
          <p:cNvSpPr/>
          <p:nvPr/>
        </p:nvSpPr>
        <p:spPr>
          <a:xfrm>
            <a:off x="7803538" y="1299629"/>
            <a:ext cx="1781408" cy="16181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Graphic 13" descr="Network with solid fill">
            <a:extLst>
              <a:ext uri="{FF2B5EF4-FFF2-40B4-BE49-F238E27FC236}">
                <a16:creationId xmlns:a16="http://schemas.microsoft.com/office/drawing/2014/main" id="{E1095979-2470-6E60-A670-0C5799F8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042" y="1626788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95AB0A-C1A4-1BBA-390A-BBD16E9B4CF9}"/>
              </a:ext>
            </a:extLst>
          </p:cNvPr>
          <p:cNvSpPr txBox="1"/>
          <p:nvPr/>
        </p:nvSpPr>
        <p:spPr>
          <a:xfrm>
            <a:off x="58232" y="-24104"/>
            <a:ext cx="11314252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b="1">
                <a:solidFill>
                  <a:srgbClr val="00007D"/>
                </a:solidFill>
                <a:latin typeface="Aptos" panose="020B0004020202020204" pitchFamily="34" charset="0"/>
              </a:rPr>
              <a:t>Compréhension et nettoyage des données: </a:t>
            </a:r>
          </a:p>
          <a:p>
            <a:r>
              <a:rPr lang="fr-CA" sz="3200" b="1">
                <a:solidFill>
                  <a:schemeClr val="accent1"/>
                </a:solidFill>
                <a:latin typeface="Aptos" panose="020B0004020202020204" pitchFamily="34" charset="0"/>
                <a:sym typeface="Gill Sans"/>
              </a:rPr>
              <a:t>Nettoyage et structuration des données</a:t>
            </a:r>
            <a:endParaRPr lang="en-US" sz="3200" b="1">
              <a:solidFill>
                <a:schemeClr val="accent1"/>
              </a:solidFill>
              <a:latin typeface="Aptos" panose="020B0004020202020204" pitchFamily="34" charset="0"/>
            </a:endParaRPr>
          </a:p>
          <a:p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203039-4ACD-4465-7CB3-E8E74F99366E}"/>
              </a:ext>
            </a:extLst>
          </p:cNvPr>
          <p:cNvSpPr/>
          <p:nvPr/>
        </p:nvSpPr>
        <p:spPr>
          <a:xfrm>
            <a:off x="2827205" y="1289301"/>
            <a:ext cx="1781408" cy="1618163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Graphic 11" descr="Research outline">
            <a:extLst>
              <a:ext uri="{FF2B5EF4-FFF2-40B4-BE49-F238E27FC236}">
                <a16:creationId xmlns:a16="http://schemas.microsoft.com/office/drawing/2014/main" id="{550F8BAA-9F37-D606-26BB-57B7D4771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0709" y="1626788"/>
            <a:ext cx="914400" cy="914400"/>
          </a:xfrm>
          <a:prstGeom prst="rect">
            <a:avLst/>
          </a:prstGeom>
        </p:spPr>
      </p:pic>
      <p:grpSp>
        <p:nvGrpSpPr>
          <p:cNvPr id="11" name="Google Shape;19;p75">
            <a:extLst>
              <a:ext uri="{FF2B5EF4-FFF2-40B4-BE49-F238E27FC236}">
                <a16:creationId xmlns:a16="http://schemas.microsoft.com/office/drawing/2014/main" id="{92F9480F-1000-E90E-F907-ADDEEA763E26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13" name="Google Shape;20;p75">
              <a:extLst>
                <a:ext uri="{FF2B5EF4-FFF2-40B4-BE49-F238E27FC236}">
                  <a16:creationId xmlns:a16="http://schemas.microsoft.com/office/drawing/2014/main" id="{304A0475-411B-8FC0-1347-B458B8E8B56C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" name="Google Shape;21;p75">
              <a:extLst>
                <a:ext uri="{FF2B5EF4-FFF2-40B4-BE49-F238E27FC236}">
                  <a16:creationId xmlns:a16="http://schemas.microsoft.com/office/drawing/2014/main" id="{B17ED7E8-BF60-F0C1-41CE-8A7B7C5D6086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6;p75">
              <a:extLst>
                <a:ext uri="{FF2B5EF4-FFF2-40B4-BE49-F238E27FC236}">
                  <a16:creationId xmlns:a16="http://schemas.microsoft.com/office/drawing/2014/main" id="{9841A4BB-4CAC-FD8B-69F8-61A3ADC73C52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28;p75">
              <a:extLst>
                <a:ext uri="{FF2B5EF4-FFF2-40B4-BE49-F238E27FC236}">
                  <a16:creationId xmlns:a16="http://schemas.microsoft.com/office/drawing/2014/main" id="{CFADA2A4-5F09-03F8-879D-C757766861B8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1" name="Google Shape;26;p75">
            <a:extLst>
              <a:ext uri="{FF2B5EF4-FFF2-40B4-BE49-F238E27FC236}">
                <a16:creationId xmlns:a16="http://schemas.microsoft.com/office/drawing/2014/main" id="{9B11034E-D954-0815-BA42-7161801C0C57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</a:p>
        </p:txBody>
      </p:sp>
      <p:sp>
        <p:nvSpPr>
          <p:cNvPr id="32" name="Google Shape;26;p75">
            <a:extLst>
              <a:ext uri="{FF2B5EF4-FFF2-40B4-BE49-F238E27FC236}">
                <a16:creationId xmlns:a16="http://schemas.microsoft.com/office/drawing/2014/main" id="{3291BB6F-9A3C-E30C-94BC-251A552853C7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12001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1FF8E1-0F5B-1A8E-5ED6-CFF8174A5D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AFE29F-56EA-4AF6-E9D4-DBC4EBBE230B}"/>
              </a:ext>
            </a:extLst>
          </p:cNvPr>
          <p:cNvSpPr/>
          <p:nvPr/>
        </p:nvSpPr>
        <p:spPr>
          <a:xfrm>
            <a:off x="420161" y="1435868"/>
            <a:ext cx="3512820" cy="4692231"/>
          </a:xfrm>
          <a:prstGeom prst="roundRect">
            <a:avLst/>
          </a:prstGeom>
          <a:gradFill>
            <a:gsLst>
              <a:gs pos="37000">
                <a:srgbClr val="0000CC">
                  <a:lumMod val="96000"/>
                </a:srgbClr>
              </a:gs>
              <a:gs pos="10000">
                <a:srgbClr val="3366FF"/>
              </a:gs>
            </a:gsLst>
            <a:lin ang="108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>
              <a:solidFill>
                <a:schemeClr val="l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3DB268-4725-DF4A-D2D7-28214397A9E2}"/>
              </a:ext>
            </a:extLst>
          </p:cNvPr>
          <p:cNvSpPr/>
          <p:nvPr/>
        </p:nvSpPr>
        <p:spPr>
          <a:xfrm>
            <a:off x="4451575" y="1392901"/>
            <a:ext cx="3512820" cy="4735198"/>
          </a:xfrm>
          <a:prstGeom prst="roundRect">
            <a:avLst/>
          </a:prstGeom>
          <a:gradFill>
            <a:gsLst>
              <a:gs pos="37000">
                <a:srgbClr val="0000CC">
                  <a:lumMod val="96000"/>
                </a:srgbClr>
              </a:gs>
              <a:gs pos="10000">
                <a:srgbClr val="3366FF"/>
              </a:gs>
            </a:gsLst>
            <a:lin ang="108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A2E735-4816-DA15-E798-F92CC1D71FFB}"/>
              </a:ext>
            </a:extLst>
          </p:cNvPr>
          <p:cNvSpPr/>
          <p:nvPr/>
        </p:nvSpPr>
        <p:spPr>
          <a:xfrm>
            <a:off x="8349205" y="1407106"/>
            <a:ext cx="3512820" cy="4720993"/>
          </a:xfrm>
          <a:prstGeom prst="roundRect">
            <a:avLst/>
          </a:prstGeom>
          <a:gradFill>
            <a:gsLst>
              <a:gs pos="37000">
                <a:srgbClr val="0000CC">
                  <a:lumMod val="96000"/>
                </a:srgbClr>
              </a:gs>
              <a:gs pos="10000">
                <a:srgbClr val="3366FF"/>
              </a:gs>
            </a:gsLst>
            <a:lin ang="108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9F2304-AB0E-569B-8702-6F827C8A56B7}"/>
              </a:ext>
            </a:extLst>
          </p:cNvPr>
          <p:cNvSpPr/>
          <p:nvPr/>
        </p:nvSpPr>
        <p:spPr>
          <a:xfrm>
            <a:off x="705320" y="2066671"/>
            <a:ext cx="2838096" cy="40164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A" sz="1100" b="1">
                <a:solidFill>
                  <a:schemeClr val="tx1"/>
                </a:solidFill>
              </a:rPr>
              <a:t>TIME</a:t>
            </a:r>
            <a:endParaRPr lang="en-US" sz="1100" b="1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fr-FR">
                <a:solidFill>
                  <a:schemeClr val="accent1"/>
                </a:solidFill>
              </a:rPr>
              <a:t>Base de données contenant les heures réellement travaillées par consultant</a:t>
            </a:r>
            <a:r>
              <a:rPr lang="fr-FR" sz="1400">
                <a:solidFill>
                  <a:schemeClr val="accent1"/>
                </a:solidFill>
              </a:rPr>
              <a:t>.</a:t>
            </a:r>
          </a:p>
          <a:p>
            <a:pPr lvl="0">
              <a:lnSpc>
                <a:spcPct val="100000"/>
              </a:lnSpc>
            </a:pPr>
            <a:endParaRPr lang="fr-CA" sz="1100" b="1">
              <a:solidFill>
                <a:schemeClr val="accent1"/>
              </a:solidFill>
            </a:endParaRPr>
          </a:p>
          <a:p>
            <a:pPr lvl="0">
              <a:lnSpc>
                <a:spcPct val="100000"/>
              </a:lnSpc>
            </a:pPr>
            <a:r>
              <a:rPr lang="fr-CA" sz="1100" b="1">
                <a:solidFill>
                  <a:schemeClr val="tx1"/>
                </a:solidFill>
              </a:rPr>
              <a:t>Information Incluses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err="1">
                <a:solidFill>
                  <a:schemeClr val="accent1"/>
                </a:solidFill>
              </a:rPr>
              <a:t>Métadonnées</a:t>
            </a:r>
            <a:r>
              <a:rPr lang="en-US" i="0">
                <a:solidFill>
                  <a:schemeClr val="accent1"/>
                </a:solidFill>
              </a:rPr>
              <a:t> des missions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accent1"/>
                </a:solidFill>
              </a:rPr>
              <a:t>Taux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err="1">
                <a:solidFill>
                  <a:schemeClr val="accent1"/>
                </a:solidFill>
              </a:rPr>
              <a:t>horaires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 b="1">
                <a:solidFill>
                  <a:schemeClr val="accent1"/>
                </a:solidFill>
              </a:rPr>
              <a:t>(Charge-Out Rate)</a:t>
            </a: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accent1"/>
                </a:solidFill>
              </a:rPr>
              <a:t>Surcharges </a:t>
            </a:r>
            <a:r>
              <a:rPr lang="en-US" i="0" err="1">
                <a:solidFill>
                  <a:schemeClr val="accent1"/>
                </a:solidFill>
              </a:rPr>
              <a:t>administratives</a:t>
            </a:r>
            <a:r>
              <a:rPr lang="en-US">
                <a:solidFill>
                  <a:schemeClr val="accent1"/>
                </a:solidFill>
              </a:rPr>
              <a:t> (</a:t>
            </a:r>
            <a:r>
              <a:rPr lang="en-US" b="1" err="1">
                <a:solidFill>
                  <a:schemeClr val="accent1"/>
                </a:solidFill>
              </a:rPr>
              <a:t>Adm.Surchage</a:t>
            </a:r>
            <a:r>
              <a:rPr lang="en-US" b="1">
                <a:solidFill>
                  <a:schemeClr val="accent1"/>
                </a:solidFill>
              </a:rPr>
              <a:t>)</a:t>
            </a:r>
            <a:endParaRPr lang="en-US">
              <a:solidFill>
                <a:schemeClr val="accent1"/>
              </a:solidFill>
            </a:endParaRPr>
          </a:p>
          <a:p>
            <a:pPr marL="171450" lvl="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>
                <a:solidFill>
                  <a:schemeClr val="accent1"/>
                </a:solidFill>
              </a:rPr>
              <a:t>Clients &amp; </a:t>
            </a:r>
            <a:r>
              <a:rPr lang="en-US">
                <a:solidFill>
                  <a:schemeClr val="accent1"/>
                </a:solidFill>
              </a:rPr>
              <a:t>Phases de </a:t>
            </a:r>
            <a:r>
              <a:rPr lang="en-US" err="1">
                <a:solidFill>
                  <a:schemeClr val="accent1"/>
                </a:solidFill>
              </a:rPr>
              <a:t>projet</a:t>
            </a:r>
            <a:endParaRPr lang="en-US">
              <a:solidFill>
                <a:schemeClr val="accent1"/>
              </a:solidFill>
            </a:endParaRPr>
          </a:p>
          <a:p>
            <a:pPr lvl="0">
              <a:lnSpc>
                <a:spcPct val="100000"/>
              </a:lnSpc>
            </a:pPr>
            <a:endParaRPr lang="en-US" sz="1100" i="0">
              <a:solidFill>
                <a:schemeClr val="accent1"/>
              </a:solidFill>
            </a:endParaRPr>
          </a:p>
          <a:p>
            <a:r>
              <a:rPr lang="en-US" sz="1100" b="1" err="1">
                <a:solidFill>
                  <a:schemeClr val="tx1"/>
                </a:solidFill>
              </a:rPr>
              <a:t>Utilité</a:t>
            </a:r>
            <a:endParaRPr lang="en-US" sz="1100" b="1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en-US" err="1">
                <a:solidFill>
                  <a:schemeClr val="accent1"/>
                </a:solidFill>
              </a:rPr>
              <a:t>Suivi</a:t>
            </a:r>
            <a:r>
              <a:rPr lang="en-US">
                <a:solidFill>
                  <a:schemeClr val="accent1"/>
                </a:solidFill>
              </a:rPr>
              <a:t> précis du temps, de la </a:t>
            </a:r>
            <a:r>
              <a:rPr lang="en-US" err="1">
                <a:solidFill>
                  <a:schemeClr val="accent1"/>
                </a:solidFill>
              </a:rPr>
              <a:t>facturation</a:t>
            </a:r>
            <a:r>
              <a:rPr lang="en-US">
                <a:solidFill>
                  <a:schemeClr val="accent1"/>
                </a:solidFill>
              </a:rPr>
              <a:t> et </a:t>
            </a:r>
            <a:r>
              <a:rPr lang="en-US" err="1">
                <a:solidFill>
                  <a:schemeClr val="accent1"/>
                </a:solidFill>
              </a:rPr>
              <a:t>analyse</a:t>
            </a:r>
            <a:r>
              <a:rPr lang="en-US">
                <a:solidFill>
                  <a:schemeClr val="accent1"/>
                </a:solidFill>
              </a:rPr>
              <a:t> de la </a:t>
            </a:r>
            <a:r>
              <a:rPr lang="en-US" err="1">
                <a:solidFill>
                  <a:schemeClr val="accent1"/>
                </a:solidFill>
              </a:rPr>
              <a:t>rentabilité</a:t>
            </a:r>
            <a:r>
              <a:rPr lang="en-US">
                <a:solidFill>
                  <a:schemeClr val="accent1"/>
                </a:solidFill>
              </a:rPr>
              <a:t> des missions</a:t>
            </a:r>
            <a:br>
              <a:rPr lang="en-US" sz="1100" i="0">
                <a:solidFill>
                  <a:schemeClr val="accent1"/>
                </a:solidFill>
              </a:rPr>
            </a:br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B8036-E363-05F5-2897-366DFCC7102F}"/>
              </a:ext>
            </a:extLst>
          </p:cNvPr>
          <p:cNvSpPr txBox="1"/>
          <p:nvPr/>
        </p:nvSpPr>
        <p:spPr>
          <a:xfrm>
            <a:off x="979057" y="1604537"/>
            <a:ext cx="2314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>
                <a:solidFill>
                  <a:schemeClr val="bg1"/>
                </a:solidFill>
              </a:rPr>
              <a:t>Table</a:t>
            </a:r>
            <a:r>
              <a:rPr lang="en-CA" sz="2000">
                <a:solidFill>
                  <a:schemeClr val="bg1"/>
                </a:solidFill>
              </a:rPr>
              <a:t> </a:t>
            </a:r>
            <a:r>
              <a:rPr lang="en-CA" sz="2000" b="1" err="1">
                <a:solidFill>
                  <a:schemeClr val="bg1"/>
                </a:solidFill>
              </a:rPr>
              <a:t>Principale</a:t>
            </a:r>
            <a:endParaRPr lang="en-CA" sz="20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A4D7FF-04E0-15E0-A653-F19C102E6527}"/>
              </a:ext>
            </a:extLst>
          </p:cNvPr>
          <p:cNvSpPr txBox="1"/>
          <p:nvPr/>
        </p:nvSpPr>
        <p:spPr>
          <a:xfrm>
            <a:off x="4662375" y="1589669"/>
            <a:ext cx="330202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err="1">
                <a:solidFill>
                  <a:schemeClr val="bg1"/>
                </a:solidFill>
              </a:rPr>
              <a:t>Enrichissement</a:t>
            </a:r>
            <a:r>
              <a:rPr lang="en-US" sz="1800" b="1">
                <a:solidFill>
                  <a:schemeClr val="bg1"/>
                </a:solidFill>
              </a:rPr>
              <a:t> du </a:t>
            </a:r>
            <a:r>
              <a:rPr lang="en-US" sz="1800" b="1" err="1">
                <a:solidFill>
                  <a:schemeClr val="bg1"/>
                </a:solidFill>
              </a:rPr>
              <a:t>modèle</a:t>
            </a:r>
            <a:r>
              <a:rPr lang="en-US" sz="1800" b="1">
                <a:solidFill>
                  <a:schemeClr val="bg1"/>
                </a:solidFill>
              </a:rPr>
              <a:t>​</a:t>
            </a:r>
            <a:endParaRPr lang="en-CA" sz="1800" b="1">
              <a:solidFill>
                <a:schemeClr val="bg1"/>
              </a:solidFill>
            </a:endParaRPr>
          </a:p>
          <a:p>
            <a:endParaRPr lang="en-CA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A40B1-5BC3-B39F-F96A-7F1D595FDB0C}"/>
              </a:ext>
            </a:extLst>
          </p:cNvPr>
          <p:cNvSpPr txBox="1"/>
          <p:nvPr/>
        </p:nvSpPr>
        <p:spPr>
          <a:xfrm>
            <a:off x="8679271" y="1474827"/>
            <a:ext cx="28380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>
                <a:solidFill>
                  <a:schemeClr val="bg1"/>
                </a:solidFill>
              </a:rPr>
              <a:t>Création manuelle et catégorisation des consultants</a:t>
            </a:r>
            <a:r>
              <a:rPr lang="en-US">
                <a:solidFill>
                  <a:schemeClr val="bg1"/>
                </a:solidFill>
              </a:rPr>
              <a:t>​</a:t>
            </a:r>
            <a:endParaRPr lang="en-CA">
              <a:solidFill>
                <a:schemeClr val="bg1"/>
              </a:solidFill>
            </a:endParaRPr>
          </a:p>
          <a:p>
            <a:endParaRPr lang="en-CA" sz="105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F54E9A0-4940-27F3-C8EB-1A9568832653}"/>
              </a:ext>
            </a:extLst>
          </p:cNvPr>
          <p:cNvSpPr/>
          <p:nvPr/>
        </p:nvSpPr>
        <p:spPr>
          <a:xfrm>
            <a:off x="4788937" y="2066670"/>
            <a:ext cx="2838096" cy="40164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>
                <a:solidFill>
                  <a:schemeClr val="tx1"/>
                </a:solidFill>
              </a:rPr>
              <a:t>Fusion Time &amp; Staffing</a:t>
            </a:r>
            <a:endParaRPr lang="en-US" sz="1100" b="1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fr-FR">
                <a:solidFill>
                  <a:schemeClr val="accent1"/>
                </a:solidFill>
              </a:rPr>
              <a:t>Comparaison entre heures réellement travaillées et heures planifiées.</a:t>
            </a:r>
            <a:endParaRPr lang="fr-CA" i="0" u="none">
              <a:solidFill>
                <a:schemeClr val="accent1"/>
              </a:solidFill>
            </a:endParaRPr>
          </a:p>
          <a:p>
            <a:pPr lvl="0">
              <a:lnSpc>
                <a:spcPct val="100000"/>
              </a:lnSpc>
            </a:pPr>
            <a:endParaRPr lang="fr-CA" sz="1100">
              <a:solidFill>
                <a:schemeClr val="accent1"/>
              </a:solidFill>
            </a:endParaRPr>
          </a:p>
          <a:p>
            <a:r>
              <a:rPr lang="fr-CA" sz="1100" b="1">
                <a:solidFill>
                  <a:schemeClr val="tx1"/>
                </a:solidFill>
              </a:rPr>
              <a:t>Ajout de la Table Budget</a:t>
            </a:r>
          </a:p>
          <a:p>
            <a:r>
              <a:rPr lang="fr-FR">
                <a:solidFill>
                  <a:schemeClr val="accent1"/>
                </a:solidFill>
              </a:rPr>
              <a:t>Suivi des </a:t>
            </a:r>
            <a:r>
              <a:rPr lang="fr-FR" b="1">
                <a:solidFill>
                  <a:schemeClr val="accent1"/>
                </a:solidFill>
              </a:rPr>
              <a:t>coûts réels </a:t>
            </a:r>
            <a:r>
              <a:rPr lang="fr-FR">
                <a:solidFill>
                  <a:schemeClr val="accent1"/>
                </a:solidFill>
              </a:rPr>
              <a:t>vs </a:t>
            </a:r>
            <a:r>
              <a:rPr lang="fr-FR" b="1">
                <a:solidFill>
                  <a:schemeClr val="accent1"/>
                </a:solidFill>
              </a:rPr>
              <a:t>budget projeté </a:t>
            </a:r>
            <a:r>
              <a:rPr lang="fr-FR">
                <a:solidFill>
                  <a:schemeClr val="accent1"/>
                </a:solidFill>
              </a:rPr>
              <a:t>pour une meilleure gestion financière.</a:t>
            </a:r>
          </a:p>
          <a:p>
            <a:pPr lvl="0">
              <a:lnSpc>
                <a:spcPct val="100000"/>
              </a:lnSpc>
            </a:pPr>
            <a:endParaRPr lang="en-US" sz="1100" i="0">
              <a:solidFill>
                <a:schemeClr val="accent1"/>
              </a:solidFill>
            </a:endParaRPr>
          </a:p>
          <a:p>
            <a:r>
              <a:rPr lang="en-US" sz="1100" b="1" err="1">
                <a:solidFill>
                  <a:schemeClr val="tx1"/>
                </a:solidFill>
              </a:rPr>
              <a:t>Intégration</a:t>
            </a:r>
            <a:r>
              <a:rPr lang="en-US" sz="1100" b="1">
                <a:solidFill>
                  <a:schemeClr val="tx1"/>
                </a:solidFill>
              </a:rPr>
              <a:t> de </a:t>
            </a:r>
            <a:r>
              <a:rPr lang="en-US" sz="1100" b="1" err="1">
                <a:solidFill>
                  <a:schemeClr val="tx1"/>
                </a:solidFill>
              </a:rPr>
              <a:t>SeuilsBench</a:t>
            </a:r>
            <a:endParaRPr lang="en-US" sz="1100" b="1">
              <a:solidFill>
                <a:schemeClr val="tx1"/>
              </a:solidFill>
            </a:endParaRPr>
          </a:p>
          <a:p>
            <a:pPr lvl="0">
              <a:lnSpc>
                <a:spcPct val="100000"/>
              </a:lnSpc>
            </a:pPr>
            <a:r>
              <a:rPr lang="fr-FR">
                <a:solidFill>
                  <a:schemeClr val="accent1"/>
                </a:solidFill>
              </a:rPr>
              <a:t>Évaluation du niveau critique et alerte du Bench selon le niveau hiérarchique des consultants.</a:t>
            </a:r>
            <a:endParaRPr lang="en-US" sz="1100" u="sng">
              <a:solidFill>
                <a:schemeClr val="accent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AE89DB7-5668-EBD8-4600-04E05D9D5ABF}"/>
              </a:ext>
            </a:extLst>
          </p:cNvPr>
          <p:cNvSpPr/>
          <p:nvPr/>
        </p:nvSpPr>
        <p:spPr>
          <a:xfrm>
            <a:off x="8760918" y="2066671"/>
            <a:ext cx="2838096" cy="39468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100" b="1">
                <a:solidFill>
                  <a:schemeClr val="tx1"/>
                </a:solidFill>
              </a:rPr>
              <a:t>Creation </a:t>
            </a:r>
            <a:r>
              <a:rPr lang="en-CA" sz="1100" b="1" err="1">
                <a:solidFill>
                  <a:schemeClr val="tx1"/>
                </a:solidFill>
              </a:rPr>
              <a:t>d’une</a:t>
            </a:r>
            <a:r>
              <a:rPr lang="en-CA" sz="1100" b="1">
                <a:solidFill>
                  <a:schemeClr val="tx1"/>
                </a:solidFill>
              </a:rPr>
              <a:t> table Consultant Type</a:t>
            </a:r>
            <a:endParaRPr lang="en-US" sz="1100" b="1">
              <a:solidFill>
                <a:schemeClr val="tx1"/>
              </a:solidFill>
            </a:endParaRP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1"/>
                </a:solidFill>
              </a:rPr>
              <a:t>Distinction entre consultants internes et externes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1"/>
                </a:solidFill>
              </a:rPr>
              <a:t>Coût des internes basé sur une </a:t>
            </a:r>
            <a:r>
              <a:rPr lang="fr-FR" sz="1200" b="1">
                <a:solidFill>
                  <a:schemeClr val="accent1"/>
                </a:solidFill>
              </a:rPr>
              <a:t>estimation salariale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1"/>
                </a:solidFill>
              </a:rPr>
              <a:t>Coût des externes basé sur une pondération du </a:t>
            </a:r>
            <a:r>
              <a:rPr lang="fr-FR" sz="1200" b="1">
                <a:solidFill>
                  <a:schemeClr val="accent1"/>
                </a:solidFill>
              </a:rPr>
              <a:t>Std. Price et d’un référentiel interne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CA" sz="1100" b="1" u="sng">
              <a:solidFill>
                <a:schemeClr val="accent1"/>
              </a:solidFill>
            </a:endParaRPr>
          </a:p>
          <a:p>
            <a:r>
              <a:rPr lang="fr-CA" sz="1100" b="1">
                <a:solidFill>
                  <a:schemeClr val="tx1"/>
                </a:solidFill>
              </a:rPr>
              <a:t>Bénéfices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1"/>
                </a:solidFill>
              </a:rPr>
              <a:t>Calcul de </a:t>
            </a:r>
            <a:r>
              <a:rPr lang="fr-FR" sz="1200" b="1">
                <a:solidFill>
                  <a:schemeClr val="accent1"/>
                </a:solidFill>
              </a:rPr>
              <a:t>marges précises</a:t>
            </a:r>
            <a:r>
              <a:rPr lang="fr-FR" sz="1200">
                <a:solidFill>
                  <a:schemeClr val="accent1"/>
                </a:solidFill>
              </a:rPr>
              <a:t> selon le profil des consultants</a:t>
            </a:r>
          </a:p>
          <a:p>
            <a:pPr marL="285750" lvl="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r-FR" sz="1200">
                <a:solidFill>
                  <a:schemeClr val="accent1"/>
                </a:solidFill>
              </a:rPr>
              <a:t>Optimisation des décisions financières et stratégiques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98B74E22-C1A4-39B8-4909-640946AE3BDB}"/>
              </a:ext>
            </a:extLst>
          </p:cNvPr>
          <p:cNvSpPr txBox="1">
            <a:spLocks/>
          </p:cNvSpPr>
          <p:nvPr/>
        </p:nvSpPr>
        <p:spPr>
          <a:xfrm>
            <a:off x="621436" y="182562"/>
            <a:ext cx="12220803" cy="1224545"/>
          </a:xfrm>
          <a:prstGeom prst="rect">
            <a:avLst/>
          </a:prstGeom>
        </p:spPr>
        <p:txBody>
          <a:bodyPr lIns="91440" tIns="45720" rIns="91440" bIns="45720" anchor="t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A" sz="4400" b="1">
                <a:solidFill>
                  <a:srgbClr val="00007D"/>
                </a:solidFill>
                <a:latin typeface="Aptos"/>
              </a:rPr>
              <a:t>Compréhension et nettoyage des données: </a:t>
            </a:r>
            <a:r>
              <a:rPr lang="fr-CA" sz="3900" b="1">
                <a:solidFill>
                  <a:srgbClr val="1C2835"/>
                </a:solidFill>
                <a:latin typeface="Aptos"/>
              </a:rPr>
              <a:t>Compréhension du jeu de données</a:t>
            </a:r>
            <a:br>
              <a:rPr lang="fr-FR" sz="6600">
                <a:cs typeface="Times New Roman"/>
              </a:rPr>
            </a:br>
            <a:endParaRPr lang="fr-CA"/>
          </a:p>
        </p:txBody>
      </p:sp>
      <p:grpSp>
        <p:nvGrpSpPr>
          <p:cNvPr id="39" name="Google Shape;19;p75">
            <a:extLst>
              <a:ext uri="{FF2B5EF4-FFF2-40B4-BE49-F238E27FC236}">
                <a16:creationId xmlns:a16="http://schemas.microsoft.com/office/drawing/2014/main" id="{2C2D4B88-5F8A-D24C-FBAE-5FCA7C56522D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40" name="Google Shape;20;p75">
              <a:extLst>
                <a:ext uri="{FF2B5EF4-FFF2-40B4-BE49-F238E27FC236}">
                  <a16:creationId xmlns:a16="http://schemas.microsoft.com/office/drawing/2014/main" id="{7642A95C-DDA7-D398-C5BD-2E26C3A306B4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1" name="Google Shape;21;p75">
              <a:extLst>
                <a:ext uri="{FF2B5EF4-FFF2-40B4-BE49-F238E27FC236}">
                  <a16:creationId xmlns:a16="http://schemas.microsoft.com/office/drawing/2014/main" id="{3F8D0707-C33E-4E76-B268-B5D279F6E232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" name="Google Shape;26;p75">
              <a:extLst>
                <a:ext uri="{FF2B5EF4-FFF2-40B4-BE49-F238E27FC236}">
                  <a16:creationId xmlns:a16="http://schemas.microsoft.com/office/drawing/2014/main" id="{0B66855A-0FA8-A855-6BC7-AC3CCA10C16C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" name="Google Shape;28;p75">
              <a:extLst>
                <a:ext uri="{FF2B5EF4-FFF2-40B4-BE49-F238E27FC236}">
                  <a16:creationId xmlns:a16="http://schemas.microsoft.com/office/drawing/2014/main" id="{1760ECFB-4B23-47B1-154D-00CE8762877E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" name="Google Shape;26;p75">
            <a:extLst>
              <a:ext uri="{FF2B5EF4-FFF2-40B4-BE49-F238E27FC236}">
                <a16:creationId xmlns:a16="http://schemas.microsoft.com/office/drawing/2014/main" id="{A2E960B1-5908-7B6F-6661-CBE5056AAEAA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</a:p>
        </p:txBody>
      </p:sp>
      <p:sp>
        <p:nvSpPr>
          <p:cNvPr id="45" name="Google Shape;26;p75">
            <a:extLst>
              <a:ext uri="{FF2B5EF4-FFF2-40B4-BE49-F238E27FC236}">
                <a16:creationId xmlns:a16="http://schemas.microsoft.com/office/drawing/2014/main" id="{8EFADF25-0AB1-DCD4-3EE4-ED9112EC71D9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pic>
        <p:nvPicPr>
          <p:cNvPr id="46" name="Google Shape;110;p1">
            <a:extLst>
              <a:ext uri="{FF2B5EF4-FFF2-40B4-BE49-F238E27FC236}">
                <a16:creationId xmlns:a16="http://schemas.microsoft.com/office/drawing/2014/main" id="{5E0E13DD-93C2-90CF-6C8C-48EE4BC59CF5}"/>
              </a:ext>
            </a:extLst>
          </p:cNvPr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0" y="-112328"/>
            <a:ext cx="968731" cy="610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59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body" idx="1"/>
          </p:nvPr>
        </p:nvSpPr>
        <p:spPr>
          <a:xfrm>
            <a:off x="4932875" y="617141"/>
            <a:ext cx="2484719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fr-CA" sz="3700" b="0"/>
              <a:t>Nos 4 KPIs</a:t>
            </a:r>
            <a:endParaRPr lang="fr-CA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82" name="Google Shape;1282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391A39-F223-27EA-220C-44AB3BE3E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951540"/>
              </p:ext>
            </p:extLst>
          </p:nvPr>
        </p:nvGraphicFramePr>
        <p:xfrm>
          <a:off x="609600" y="1435396"/>
          <a:ext cx="10972799" cy="372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8" name="Google Shape;19;p75">
            <a:extLst>
              <a:ext uri="{FF2B5EF4-FFF2-40B4-BE49-F238E27FC236}">
                <a16:creationId xmlns:a16="http://schemas.microsoft.com/office/drawing/2014/main" id="{66AB5CD6-68A3-728D-C340-664786B0585D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9" name="Google Shape;20;p75">
              <a:extLst>
                <a:ext uri="{FF2B5EF4-FFF2-40B4-BE49-F238E27FC236}">
                  <a16:creationId xmlns:a16="http://schemas.microsoft.com/office/drawing/2014/main" id="{1354ADBF-706A-C330-EE7E-6696A612DDD1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" name="Google Shape;21;p75">
              <a:extLst>
                <a:ext uri="{FF2B5EF4-FFF2-40B4-BE49-F238E27FC236}">
                  <a16:creationId xmlns:a16="http://schemas.microsoft.com/office/drawing/2014/main" id="{D2D69B70-395E-2B03-2493-25CCE60FB11B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26;p75">
              <a:extLst>
                <a:ext uri="{FF2B5EF4-FFF2-40B4-BE49-F238E27FC236}">
                  <a16:creationId xmlns:a16="http://schemas.microsoft.com/office/drawing/2014/main" id="{B0CF87DE-9E56-EE3D-5D9A-D532C4D40380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" name="Google Shape;28;p75">
              <a:extLst>
                <a:ext uri="{FF2B5EF4-FFF2-40B4-BE49-F238E27FC236}">
                  <a16:creationId xmlns:a16="http://schemas.microsoft.com/office/drawing/2014/main" id="{9E651B9A-DB3E-1C3A-1A17-6F6275E9C522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3" name="Google Shape;26;p75">
            <a:extLst>
              <a:ext uri="{FF2B5EF4-FFF2-40B4-BE49-F238E27FC236}">
                <a16:creationId xmlns:a16="http://schemas.microsoft.com/office/drawing/2014/main" id="{DB0454AF-4768-4561-FFC4-E2D70B81293A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fr-CA" sz="1800"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lang="fr-CA" sz="1800" b="0" i="0" u="none" strike="noStrike" cap="none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Analyse</a:t>
            </a:r>
          </a:p>
        </p:txBody>
      </p:sp>
      <p:sp>
        <p:nvSpPr>
          <p:cNvPr id="34" name="Google Shape;26;p75">
            <a:extLst>
              <a:ext uri="{FF2B5EF4-FFF2-40B4-BE49-F238E27FC236}">
                <a16:creationId xmlns:a16="http://schemas.microsoft.com/office/drawing/2014/main" id="{B7789714-FF64-BABD-EA27-435B1818FD17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44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963C4-71AD-EA3C-A4BA-697138C7B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67F0AA7-D27A-DBD6-10F1-DACECC997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721817"/>
            <a:ext cx="6035040" cy="720725"/>
          </a:xfrm>
        </p:spPr>
        <p:txBody>
          <a:bodyPr>
            <a:normAutofit fontScale="92500" lnSpcReduction="10000"/>
          </a:bodyPr>
          <a:lstStyle/>
          <a:p>
            <a:r>
              <a:rPr lang="fr-CA" b="0"/>
              <a:t>Marge moyenne par heure</a:t>
            </a:r>
            <a:endParaRPr lang="fr-FR"/>
          </a:p>
          <a:p>
            <a:endParaRPr lang="fr-CA"/>
          </a:p>
        </p:txBody>
      </p:sp>
      <p:graphicFrame>
        <p:nvGraphicFramePr>
          <p:cNvPr id="4" name="Diagram 1">
            <a:extLst>
              <a:ext uri="{FF2B5EF4-FFF2-40B4-BE49-F238E27FC236}">
                <a16:creationId xmlns:a16="http://schemas.microsoft.com/office/drawing/2014/main" id="{7641F545-9925-CA85-0D8E-E59B417C21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495299"/>
              </p:ext>
            </p:extLst>
          </p:nvPr>
        </p:nvGraphicFramePr>
        <p:xfrm>
          <a:off x="7898276" y="3311012"/>
          <a:ext cx="3653258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1">
            <a:extLst>
              <a:ext uri="{FF2B5EF4-FFF2-40B4-BE49-F238E27FC236}">
                <a16:creationId xmlns:a16="http://schemas.microsoft.com/office/drawing/2014/main" id="{6EB99740-7B1E-F44C-17C2-DABE651A3D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466931"/>
              </p:ext>
            </p:extLst>
          </p:nvPr>
        </p:nvGraphicFramePr>
        <p:xfrm>
          <a:off x="262892" y="3311012"/>
          <a:ext cx="3555619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1">
            <a:extLst>
              <a:ext uri="{FF2B5EF4-FFF2-40B4-BE49-F238E27FC236}">
                <a16:creationId xmlns:a16="http://schemas.microsoft.com/office/drawing/2014/main" id="{2D6221C4-0FF9-22AA-B940-354932B01D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3833317"/>
              </p:ext>
            </p:extLst>
          </p:nvPr>
        </p:nvGraphicFramePr>
        <p:xfrm>
          <a:off x="4080584" y="2973112"/>
          <a:ext cx="3555619" cy="3653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25" name="Google Shape;19;p75">
            <a:extLst>
              <a:ext uri="{FF2B5EF4-FFF2-40B4-BE49-F238E27FC236}">
                <a16:creationId xmlns:a16="http://schemas.microsoft.com/office/drawing/2014/main" id="{77619787-A6EF-29E5-4620-678354EFF570}"/>
              </a:ext>
            </a:extLst>
          </p:cNvPr>
          <p:cNvGrpSpPr/>
          <p:nvPr/>
        </p:nvGrpSpPr>
        <p:grpSpPr>
          <a:xfrm>
            <a:off x="0" y="6402815"/>
            <a:ext cx="12186046" cy="426423"/>
            <a:chOff x="2976" y="0"/>
            <a:chExt cx="12186046" cy="426423"/>
          </a:xfrm>
        </p:grpSpPr>
        <p:sp>
          <p:nvSpPr>
            <p:cNvPr id="26" name="Google Shape;20;p75">
              <a:extLst>
                <a:ext uri="{FF2B5EF4-FFF2-40B4-BE49-F238E27FC236}">
                  <a16:creationId xmlns:a16="http://schemas.microsoft.com/office/drawing/2014/main" id="{4C4FE436-E461-E023-5B0E-A9D11BD2B912}"/>
                </a:ext>
              </a:extLst>
            </p:cNvPr>
            <p:cNvSpPr/>
            <p:nvPr/>
          </p:nvSpPr>
          <p:spPr>
            <a:xfrm>
              <a:off x="297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" name="Google Shape;21;p75">
              <a:extLst>
                <a:ext uri="{FF2B5EF4-FFF2-40B4-BE49-F238E27FC236}">
                  <a16:creationId xmlns:a16="http://schemas.microsoft.com/office/drawing/2014/main" id="{F05DEE12-E5F8-FF31-B77F-BD91E79295A1}"/>
                </a:ext>
              </a:extLst>
            </p:cNvPr>
            <p:cNvSpPr txBox="1"/>
            <p:nvPr/>
          </p:nvSpPr>
          <p:spPr>
            <a:xfrm>
              <a:off x="216188" y="0"/>
              <a:ext cx="2222717" cy="4264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000" tIns="30650" rIns="30650" bIns="30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Gill Sans"/>
                <a:buNone/>
              </a:pPr>
              <a:r>
                <a:rPr lang="en-US" sz="1800">
                  <a:solidFill>
                    <a:schemeClr val="tx1"/>
                  </a:solidFill>
                  <a:latin typeface="Gill Sans"/>
                  <a:ea typeface="Gill Sans"/>
                  <a:cs typeface="Gill Sans"/>
                  <a:sym typeface="Gill Sans"/>
                </a:rPr>
                <a:t>Mandat</a:t>
              </a:r>
              <a:endParaRPr sz="1800" b="0" i="0" u="none" strike="noStrike" cap="none">
                <a:solidFill>
                  <a:schemeClr val="tx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" name="Google Shape;26;p75">
              <a:extLst>
                <a:ext uri="{FF2B5EF4-FFF2-40B4-BE49-F238E27FC236}">
                  <a16:creationId xmlns:a16="http://schemas.microsoft.com/office/drawing/2014/main" id="{C59C62C6-CEB4-BBF7-9D1C-FFAD6AD2595B}"/>
                </a:ext>
              </a:extLst>
            </p:cNvPr>
            <p:cNvSpPr/>
            <p:nvPr/>
          </p:nvSpPr>
          <p:spPr>
            <a:xfrm>
              <a:off x="7155656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>
                  <a:latin typeface="Gill Sans"/>
                  <a:ea typeface="Gill Sans"/>
                  <a:cs typeface="Gill Sans"/>
                  <a:sym typeface="Gill Sans"/>
                </a:rPr>
                <a:t>   Tableau de bord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9" name="Google Shape;28;p75">
              <a:extLst>
                <a:ext uri="{FF2B5EF4-FFF2-40B4-BE49-F238E27FC236}">
                  <a16:creationId xmlns:a16="http://schemas.microsoft.com/office/drawing/2014/main" id="{FA168B63-2FCE-BEEE-20D3-A40CBCFAF43F}"/>
                </a:ext>
              </a:extLst>
            </p:cNvPr>
            <p:cNvSpPr/>
            <p:nvPr/>
          </p:nvSpPr>
          <p:spPr>
            <a:xfrm>
              <a:off x="9539882" y="0"/>
              <a:ext cx="2649140" cy="426423"/>
            </a:xfrm>
            <a:prstGeom prst="chevron">
              <a:avLst>
                <a:gd name="adj" fmla="val 50000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Gill Sans"/>
                <a:buNone/>
              </a:pPr>
              <a:r>
                <a:rPr lang="fr-CA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  Recommandations</a:t>
              </a: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" name="Google Shape;26;p75">
            <a:extLst>
              <a:ext uri="{FF2B5EF4-FFF2-40B4-BE49-F238E27FC236}">
                <a16:creationId xmlns:a16="http://schemas.microsoft.com/office/drawing/2014/main" id="{7A8E2F9C-7A91-071D-5020-3982DF30DC9B}"/>
              </a:ext>
            </a:extLst>
          </p:cNvPr>
          <p:cNvSpPr/>
          <p:nvPr/>
        </p:nvSpPr>
        <p:spPr>
          <a:xfrm>
            <a:off x="4768454" y="6402815"/>
            <a:ext cx="2649140" cy="426423"/>
          </a:xfrm>
          <a:prstGeom prst="chevron">
            <a:avLst>
              <a:gd name="adj" fmla="val 50000"/>
            </a:avLst>
          </a:prstGeom>
          <a:solidFill>
            <a:schemeClr val="tx1">
              <a:lumMod val="75000"/>
            </a:schemeClr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r>
              <a:rPr lang="fr-CA" sz="1800">
                <a:latin typeface="Gill Sans"/>
                <a:sym typeface="Gill Sans"/>
              </a:rPr>
              <a:t>            </a:t>
            </a:r>
            <a:r>
              <a:rPr lang="fr-CA" sz="1800">
                <a:solidFill>
                  <a:schemeClr val="bg1"/>
                </a:solidFill>
                <a:latin typeface="Gill Sans"/>
                <a:sym typeface="Gill Sans"/>
              </a:rPr>
              <a:t>Analyse</a:t>
            </a:r>
          </a:p>
        </p:txBody>
      </p:sp>
      <p:sp>
        <p:nvSpPr>
          <p:cNvPr id="31" name="Google Shape;26;p75">
            <a:extLst>
              <a:ext uri="{FF2B5EF4-FFF2-40B4-BE49-F238E27FC236}">
                <a16:creationId xmlns:a16="http://schemas.microsoft.com/office/drawing/2014/main" id="{7F67905B-4FD9-514E-23C5-7C0159E2840C}"/>
              </a:ext>
            </a:extLst>
          </p:cNvPr>
          <p:cNvSpPr/>
          <p:nvPr/>
        </p:nvSpPr>
        <p:spPr>
          <a:xfrm>
            <a:off x="2435929" y="6402814"/>
            <a:ext cx="2649140" cy="426423"/>
          </a:xfrm>
          <a:prstGeom prst="chevron">
            <a:avLst>
              <a:gd name="adj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lang="en-US" sz="180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 sz="1800" err="1">
                <a:latin typeface="Gill Sans"/>
                <a:sym typeface="Gill Sans"/>
              </a:rPr>
              <a:t>Stratégie</a:t>
            </a:r>
            <a:endParaRPr lang="en-US" sz="1800">
              <a:latin typeface="Gill Sans"/>
              <a:sym typeface="Gill Sans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7A356BEC-8C8C-991D-6A1F-D978500CF0E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392036" y="1082179"/>
            <a:ext cx="4506240" cy="27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278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4">
      <a:dk1>
        <a:srgbClr val="0000FF"/>
      </a:dk1>
      <a:lt1>
        <a:srgbClr val="FFFFFF"/>
      </a:lt1>
      <a:dk2>
        <a:srgbClr val="3D3D3D"/>
      </a:dk2>
      <a:lt2>
        <a:srgbClr val="EBEBEB"/>
      </a:lt2>
      <a:accent1>
        <a:srgbClr val="000000"/>
      </a:accent1>
      <a:accent2>
        <a:srgbClr val="0000FF"/>
      </a:accent2>
      <a:accent3>
        <a:srgbClr val="FFFFFF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429F6BF24079428DB5BD0EC7654CD9" ma:contentTypeVersion="3" ma:contentTypeDescription="Create a new document." ma:contentTypeScope="" ma:versionID="fdfea22584c51aee5aeed6ebcc9af17e">
  <xsd:schema xmlns:xsd="http://www.w3.org/2001/XMLSchema" xmlns:xs="http://www.w3.org/2001/XMLSchema" xmlns:p="http://schemas.microsoft.com/office/2006/metadata/properties" xmlns:ns2="a2d49f8d-d542-4967-b469-47fe947713b3" targetNamespace="http://schemas.microsoft.com/office/2006/metadata/properties" ma:root="true" ma:fieldsID="790752e493da9d381e260183798123d6" ns2:_="">
    <xsd:import namespace="a2d49f8d-d542-4967-b469-47fe947713b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d49f8d-d542-4967-b469-47fe947713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438296-E34B-4EC2-9711-73DAC2C1CBEC}">
  <ds:schemaRefs>
    <ds:schemaRef ds:uri="a2d49f8d-d542-4967-b469-47fe947713b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C4980F-B4D8-4BAF-BD76-DCE076D8CBFA}">
  <ds:schemaRefs>
    <ds:schemaRef ds:uri="a2d49f8d-d542-4967-b469-47fe947713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EFA825F-CAE4-4A6F-A085-4F24B6BAE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9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Dividend</vt:lpstr>
      <vt:lpstr>Custom Design</vt:lpstr>
      <vt:lpstr>1_Custom Design</vt:lpstr>
      <vt:lpstr>Slide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Charlene Marion</dc:creator>
  <cp:revision>11</cp:revision>
  <dcterms:created xsi:type="dcterms:W3CDTF">2019-01-27T20:10:09Z</dcterms:created>
  <dcterms:modified xsi:type="dcterms:W3CDTF">2025-09-02T06:02:32Z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0x01010091429F6BF24079428DB5BD0EC7654CD9</vt:lpwstr>
  </property>
</Properties>
</file>