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5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57347B-BA97-4513-BC4B-F732BC633ADD}" type="datetimeFigureOut">
              <a:rPr lang="en-SG" smtClean="0"/>
              <a:t>30/1/2020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81A8A4C-8AC5-4602-8803-A996FB139D60}" type="slidenum">
              <a:rPr lang="en-SG" smtClean="0"/>
              <a:t>‹#›</a:t>
            </a:fld>
            <a:endParaRPr lang="en-SG"/>
          </a:p>
        </p:txBody>
      </p:sp>
    </p:spTree>
    <p:extLst>
      <p:ext uri="{BB962C8B-B14F-4D97-AF65-F5344CB8AC3E}">
        <p14:creationId xmlns:p14="http://schemas.microsoft.com/office/powerpoint/2010/main" val="112702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57347B-BA97-4513-BC4B-F732BC633ADD}" type="datetimeFigureOut">
              <a:rPr lang="en-SG" smtClean="0"/>
              <a:t>30/1/2020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81A8A4C-8AC5-4602-8803-A996FB139D60}" type="slidenum">
              <a:rPr lang="en-SG" smtClean="0"/>
              <a:t>‹#›</a:t>
            </a:fld>
            <a:endParaRPr lang="en-SG"/>
          </a:p>
        </p:txBody>
      </p:sp>
    </p:spTree>
    <p:extLst>
      <p:ext uri="{BB962C8B-B14F-4D97-AF65-F5344CB8AC3E}">
        <p14:creationId xmlns:p14="http://schemas.microsoft.com/office/powerpoint/2010/main" val="1857066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57347B-BA97-4513-BC4B-F732BC633ADD}" type="datetimeFigureOut">
              <a:rPr lang="en-SG" smtClean="0"/>
              <a:t>30/1/2020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81A8A4C-8AC5-4602-8803-A996FB139D60}" type="slidenum">
              <a:rPr lang="en-SG" smtClean="0"/>
              <a:t>‹#›</a:t>
            </a:fld>
            <a:endParaRPr lang="en-SG"/>
          </a:p>
        </p:txBody>
      </p:sp>
    </p:spTree>
    <p:extLst>
      <p:ext uri="{BB962C8B-B14F-4D97-AF65-F5344CB8AC3E}">
        <p14:creationId xmlns:p14="http://schemas.microsoft.com/office/powerpoint/2010/main" val="1182402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57347B-BA97-4513-BC4B-F732BC633ADD}" type="datetimeFigureOut">
              <a:rPr lang="en-SG" smtClean="0"/>
              <a:t>30/1/2020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81A8A4C-8AC5-4602-8803-A996FB139D60}" type="slidenum">
              <a:rPr lang="en-SG" smtClean="0"/>
              <a:t>‹#›</a:t>
            </a:fld>
            <a:endParaRPr lang="en-SG"/>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61398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57347B-BA97-4513-BC4B-F732BC633ADD}" type="datetimeFigureOut">
              <a:rPr lang="en-SG" smtClean="0"/>
              <a:t>30/1/2020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81A8A4C-8AC5-4602-8803-A996FB139D60}" type="slidenum">
              <a:rPr lang="en-SG" smtClean="0"/>
              <a:t>‹#›</a:t>
            </a:fld>
            <a:endParaRPr lang="en-SG"/>
          </a:p>
        </p:txBody>
      </p:sp>
    </p:spTree>
    <p:extLst>
      <p:ext uri="{BB962C8B-B14F-4D97-AF65-F5344CB8AC3E}">
        <p14:creationId xmlns:p14="http://schemas.microsoft.com/office/powerpoint/2010/main" val="1396318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57347B-BA97-4513-BC4B-F732BC633ADD}" type="datetimeFigureOut">
              <a:rPr lang="en-SG" smtClean="0"/>
              <a:t>30/1/2020</a:t>
            </a:fld>
            <a:endParaRPr lang="en-SG"/>
          </a:p>
        </p:txBody>
      </p:sp>
      <p:sp>
        <p:nvSpPr>
          <p:cNvPr id="4"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81A8A4C-8AC5-4602-8803-A996FB139D60}" type="slidenum">
              <a:rPr lang="en-SG" smtClean="0"/>
              <a:t>‹#›</a:t>
            </a:fld>
            <a:endParaRPr lang="en-SG"/>
          </a:p>
        </p:txBody>
      </p:sp>
    </p:spTree>
    <p:extLst>
      <p:ext uri="{BB962C8B-B14F-4D97-AF65-F5344CB8AC3E}">
        <p14:creationId xmlns:p14="http://schemas.microsoft.com/office/powerpoint/2010/main" val="3838079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57347B-BA97-4513-BC4B-F732BC633ADD}" type="datetimeFigureOut">
              <a:rPr lang="en-SG" smtClean="0"/>
              <a:t>30/1/2020</a:t>
            </a:fld>
            <a:endParaRPr lang="en-SG"/>
          </a:p>
        </p:txBody>
      </p:sp>
      <p:sp>
        <p:nvSpPr>
          <p:cNvPr id="4"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81A8A4C-8AC5-4602-8803-A996FB139D60}" type="slidenum">
              <a:rPr lang="en-SG" smtClean="0"/>
              <a:t>‹#›</a:t>
            </a:fld>
            <a:endParaRPr lang="en-SG"/>
          </a:p>
        </p:txBody>
      </p:sp>
    </p:spTree>
    <p:extLst>
      <p:ext uri="{BB962C8B-B14F-4D97-AF65-F5344CB8AC3E}">
        <p14:creationId xmlns:p14="http://schemas.microsoft.com/office/powerpoint/2010/main" val="4271914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7347B-BA97-4513-BC4B-F732BC633ADD}" type="datetimeFigureOut">
              <a:rPr lang="en-SG" smtClean="0"/>
              <a:t>30/1/2020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81A8A4C-8AC5-4602-8803-A996FB139D60}" type="slidenum">
              <a:rPr lang="en-SG" smtClean="0"/>
              <a:t>‹#›</a:t>
            </a:fld>
            <a:endParaRPr lang="en-SG"/>
          </a:p>
        </p:txBody>
      </p:sp>
    </p:spTree>
    <p:extLst>
      <p:ext uri="{BB962C8B-B14F-4D97-AF65-F5344CB8AC3E}">
        <p14:creationId xmlns:p14="http://schemas.microsoft.com/office/powerpoint/2010/main" val="449261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7347B-BA97-4513-BC4B-F732BC633ADD}" type="datetimeFigureOut">
              <a:rPr lang="en-SG" smtClean="0"/>
              <a:t>30/1/2020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81A8A4C-8AC5-4602-8803-A996FB139D60}" type="slidenum">
              <a:rPr lang="en-SG" smtClean="0"/>
              <a:t>‹#›</a:t>
            </a:fld>
            <a:endParaRPr lang="en-SG"/>
          </a:p>
        </p:txBody>
      </p:sp>
    </p:spTree>
    <p:extLst>
      <p:ext uri="{BB962C8B-B14F-4D97-AF65-F5344CB8AC3E}">
        <p14:creationId xmlns:p14="http://schemas.microsoft.com/office/powerpoint/2010/main" val="312139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357347B-BA97-4513-BC4B-F732BC633ADD}" type="datetimeFigureOut">
              <a:rPr lang="en-SG" smtClean="0"/>
              <a:t>30/1/2020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81A8A4C-8AC5-4602-8803-A996FB139D60}" type="slidenum">
              <a:rPr lang="en-SG" smtClean="0"/>
              <a:t>‹#›</a:t>
            </a:fld>
            <a:endParaRPr lang="en-SG"/>
          </a:p>
        </p:txBody>
      </p:sp>
    </p:spTree>
    <p:extLst>
      <p:ext uri="{BB962C8B-B14F-4D97-AF65-F5344CB8AC3E}">
        <p14:creationId xmlns:p14="http://schemas.microsoft.com/office/powerpoint/2010/main" val="2753288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57347B-BA97-4513-BC4B-F732BC633ADD}" type="datetimeFigureOut">
              <a:rPr lang="en-SG" smtClean="0"/>
              <a:t>30/1/2020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81A8A4C-8AC5-4602-8803-A996FB139D60}" type="slidenum">
              <a:rPr lang="en-SG" smtClean="0"/>
              <a:t>‹#›</a:t>
            </a:fld>
            <a:endParaRPr lang="en-SG"/>
          </a:p>
        </p:txBody>
      </p:sp>
    </p:spTree>
    <p:extLst>
      <p:ext uri="{BB962C8B-B14F-4D97-AF65-F5344CB8AC3E}">
        <p14:creationId xmlns:p14="http://schemas.microsoft.com/office/powerpoint/2010/main" val="2746380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57347B-BA97-4513-BC4B-F732BC633ADD}" type="datetimeFigureOut">
              <a:rPr lang="en-SG" smtClean="0"/>
              <a:t>30/1/2020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81A8A4C-8AC5-4602-8803-A996FB139D60}" type="slidenum">
              <a:rPr lang="en-SG" smtClean="0"/>
              <a:t>‹#›</a:t>
            </a:fld>
            <a:endParaRPr lang="en-SG"/>
          </a:p>
        </p:txBody>
      </p:sp>
    </p:spTree>
    <p:extLst>
      <p:ext uri="{BB962C8B-B14F-4D97-AF65-F5344CB8AC3E}">
        <p14:creationId xmlns:p14="http://schemas.microsoft.com/office/powerpoint/2010/main" val="1342865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57347B-BA97-4513-BC4B-F732BC633ADD}" type="datetimeFigureOut">
              <a:rPr lang="en-SG" smtClean="0"/>
              <a:t>30/1/2020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81A8A4C-8AC5-4602-8803-A996FB139D60}" type="slidenum">
              <a:rPr lang="en-SG" smtClean="0"/>
              <a:t>‹#›</a:t>
            </a:fld>
            <a:endParaRPr lang="en-SG"/>
          </a:p>
        </p:txBody>
      </p:sp>
    </p:spTree>
    <p:extLst>
      <p:ext uri="{BB962C8B-B14F-4D97-AF65-F5344CB8AC3E}">
        <p14:creationId xmlns:p14="http://schemas.microsoft.com/office/powerpoint/2010/main" val="277237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357347B-BA97-4513-BC4B-F732BC633ADD}" type="datetimeFigureOut">
              <a:rPr lang="en-SG" smtClean="0"/>
              <a:t>30/1/2020</a:t>
            </a:fld>
            <a:endParaRPr lang="en-SG"/>
          </a:p>
        </p:txBody>
      </p:sp>
      <p:sp>
        <p:nvSpPr>
          <p:cNvPr id="5" name="Footer Placeholder 3"/>
          <p:cNvSpPr>
            <a:spLocks noGrp="1"/>
          </p:cNvSpPr>
          <p:nvPr>
            <p:ph type="ftr" sz="quarter" idx="11"/>
          </p:nvPr>
        </p:nvSpPr>
        <p:spPr/>
        <p:txBody>
          <a:bodyPr/>
          <a:lstStyle/>
          <a:p>
            <a:endParaRPr lang="en-SG"/>
          </a:p>
        </p:txBody>
      </p:sp>
      <p:sp>
        <p:nvSpPr>
          <p:cNvPr id="6" name="Slide Number Placeholder 4"/>
          <p:cNvSpPr>
            <a:spLocks noGrp="1"/>
          </p:cNvSpPr>
          <p:nvPr>
            <p:ph type="sldNum" sz="quarter" idx="12"/>
          </p:nvPr>
        </p:nvSpPr>
        <p:spPr/>
        <p:txBody>
          <a:bodyPr/>
          <a:lstStyle/>
          <a:p>
            <a:fld id="{A81A8A4C-8AC5-4602-8803-A996FB139D60}" type="slidenum">
              <a:rPr lang="en-SG" smtClean="0"/>
              <a:t>‹#›</a:t>
            </a:fld>
            <a:endParaRPr lang="en-SG"/>
          </a:p>
        </p:txBody>
      </p:sp>
    </p:spTree>
    <p:extLst>
      <p:ext uri="{BB962C8B-B14F-4D97-AF65-F5344CB8AC3E}">
        <p14:creationId xmlns:p14="http://schemas.microsoft.com/office/powerpoint/2010/main" val="4099024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357347B-BA97-4513-BC4B-F732BC633ADD}" type="datetimeFigureOut">
              <a:rPr lang="en-SG" smtClean="0"/>
              <a:t>30/1/2020</a:t>
            </a:fld>
            <a:endParaRPr lang="en-SG"/>
          </a:p>
        </p:txBody>
      </p:sp>
      <p:sp>
        <p:nvSpPr>
          <p:cNvPr id="5" name="Footer Placeholder 2"/>
          <p:cNvSpPr>
            <a:spLocks noGrp="1"/>
          </p:cNvSpPr>
          <p:nvPr>
            <p:ph type="ftr" sz="quarter" idx="11"/>
          </p:nvPr>
        </p:nvSpPr>
        <p:spPr/>
        <p:txBody>
          <a:bodyPr/>
          <a:lstStyle/>
          <a:p>
            <a:endParaRPr lang="en-SG"/>
          </a:p>
        </p:txBody>
      </p:sp>
      <p:sp>
        <p:nvSpPr>
          <p:cNvPr id="6" name="Slide Number Placeholder 3"/>
          <p:cNvSpPr>
            <a:spLocks noGrp="1"/>
          </p:cNvSpPr>
          <p:nvPr>
            <p:ph type="sldNum" sz="quarter" idx="12"/>
          </p:nvPr>
        </p:nvSpPr>
        <p:spPr/>
        <p:txBody>
          <a:bodyPr/>
          <a:lstStyle/>
          <a:p>
            <a:fld id="{A81A8A4C-8AC5-4602-8803-A996FB139D60}" type="slidenum">
              <a:rPr lang="en-SG" smtClean="0"/>
              <a:t>‹#›</a:t>
            </a:fld>
            <a:endParaRPr lang="en-SG"/>
          </a:p>
        </p:txBody>
      </p:sp>
    </p:spTree>
    <p:extLst>
      <p:ext uri="{BB962C8B-B14F-4D97-AF65-F5344CB8AC3E}">
        <p14:creationId xmlns:p14="http://schemas.microsoft.com/office/powerpoint/2010/main" val="2880012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357347B-BA97-4513-BC4B-F732BC633ADD}" type="datetimeFigureOut">
              <a:rPr lang="en-SG" smtClean="0"/>
              <a:t>30/1/2020</a:t>
            </a:fld>
            <a:endParaRPr lang="en-SG"/>
          </a:p>
        </p:txBody>
      </p:sp>
      <p:sp>
        <p:nvSpPr>
          <p:cNvPr id="5" name="Footer Placeholder 5"/>
          <p:cNvSpPr>
            <a:spLocks noGrp="1"/>
          </p:cNvSpPr>
          <p:nvPr>
            <p:ph type="ftr" sz="quarter" idx="11"/>
          </p:nvPr>
        </p:nvSpPr>
        <p:spPr/>
        <p:txBody>
          <a:bodyPr/>
          <a:lstStyle/>
          <a:p>
            <a:endParaRPr lang="en-SG"/>
          </a:p>
        </p:txBody>
      </p:sp>
      <p:sp>
        <p:nvSpPr>
          <p:cNvPr id="6" name="Slide Number Placeholder 6"/>
          <p:cNvSpPr>
            <a:spLocks noGrp="1"/>
          </p:cNvSpPr>
          <p:nvPr>
            <p:ph type="sldNum" sz="quarter" idx="12"/>
          </p:nvPr>
        </p:nvSpPr>
        <p:spPr/>
        <p:txBody>
          <a:bodyPr/>
          <a:lstStyle/>
          <a:p>
            <a:fld id="{A81A8A4C-8AC5-4602-8803-A996FB139D60}" type="slidenum">
              <a:rPr lang="en-SG" smtClean="0"/>
              <a:t>‹#›</a:t>
            </a:fld>
            <a:endParaRPr lang="en-SG"/>
          </a:p>
        </p:txBody>
      </p:sp>
    </p:spTree>
    <p:extLst>
      <p:ext uri="{BB962C8B-B14F-4D97-AF65-F5344CB8AC3E}">
        <p14:creationId xmlns:p14="http://schemas.microsoft.com/office/powerpoint/2010/main" val="2230219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57347B-BA97-4513-BC4B-F732BC633ADD}" type="datetimeFigureOut">
              <a:rPr lang="en-SG" smtClean="0"/>
              <a:t>30/1/2020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81A8A4C-8AC5-4602-8803-A996FB139D60}" type="slidenum">
              <a:rPr lang="en-SG" smtClean="0"/>
              <a:t>‹#›</a:t>
            </a:fld>
            <a:endParaRPr lang="en-SG"/>
          </a:p>
        </p:txBody>
      </p:sp>
    </p:spTree>
    <p:extLst>
      <p:ext uri="{BB962C8B-B14F-4D97-AF65-F5344CB8AC3E}">
        <p14:creationId xmlns:p14="http://schemas.microsoft.com/office/powerpoint/2010/main" val="329194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357347B-BA97-4513-BC4B-F732BC633ADD}" type="datetimeFigureOut">
              <a:rPr lang="en-SG" smtClean="0"/>
              <a:t>30/1/2020</a:t>
            </a:fld>
            <a:endParaRPr lang="en-SG"/>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SG"/>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81A8A4C-8AC5-4602-8803-A996FB139D60}" type="slidenum">
              <a:rPr lang="en-SG" smtClean="0"/>
              <a:t>‹#›</a:t>
            </a:fld>
            <a:endParaRPr lang="en-SG"/>
          </a:p>
        </p:txBody>
      </p:sp>
    </p:spTree>
    <p:extLst>
      <p:ext uri="{BB962C8B-B14F-4D97-AF65-F5344CB8AC3E}">
        <p14:creationId xmlns:p14="http://schemas.microsoft.com/office/powerpoint/2010/main" val="18676874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London_postal_distri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s.google.com/maps/documentation/javascript/geocoding" TargetMode="External"/><Relationship Id="rId2" Type="http://schemas.openxmlformats.org/officeDocument/2006/relationships/hyperlink" Target="https://en.wikipedia.org/wiki/W_postcode_area" TargetMode="External"/><Relationship Id="rId1" Type="http://schemas.openxmlformats.org/officeDocument/2006/relationships/slideLayout" Target="../slideLayouts/slideLayout2.xml"/><Relationship Id="rId4" Type="http://schemas.openxmlformats.org/officeDocument/2006/relationships/hyperlink" Target="http://localhost:8888/notebooks/Desktop/projects/CourseaCapstone/www.foursquare.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foursquar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743E8-13A8-4655-BDD1-2ECFB1F438E2}"/>
              </a:ext>
            </a:extLst>
          </p:cNvPr>
          <p:cNvSpPr>
            <a:spLocks noGrp="1"/>
          </p:cNvSpPr>
          <p:nvPr>
            <p:ph type="ctrTitle"/>
          </p:nvPr>
        </p:nvSpPr>
        <p:spPr/>
        <p:txBody>
          <a:bodyPr/>
          <a:lstStyle/>
          <a:p>
            <a:r>
              <a:rPr lang="en-SG" dirty="0"/>
              <a:t>Capstone Project	</a:t>
            </a:r>
          </a:p>
        </p:txBody>
      </p:sp>
      <p:sp>
        <p:nvSpPr>
          <p:cNvPr id="3" name="Subtitle 2">
            <a:extLst>
              <a:ext uri="{FF2B5EF4-FFF2-40B4-BE49-F238E27FC236}">
                <a16:creationId xmlns:a16="http://schemas.microsoft.com/office/drawing/2014/main" id="{22843BC7-D984-4A4C-BC9B-70182B2A73F2}"/>
              </a:ext>
            </a:extLst>
          </p:cNvPr>
          <p:cNvSpPr>
            <a:spLocks noGrp="1"/>
          </p:cNvSpPr>
          <p:nvPr>
            <p:ph type="subTitle" idx="1"/>
          </p:nvPr>
        </p:nvSpPr>
        <p:spPr/>
        <p:txBody>
          <a:bodyPr/>
          <a:lstStyle/>
          <a:p>
            <a:r>
              <a:rPr lang="en-SG" dirty="0"/>
              <a:t>The battle of the neighbourhood – Western London</a:t>
            </a:r>
          </a:p>
        </p:txBody>
      </p:sp>
    </p:spTree>
    <p:extLst>
      <p:ext uri="{BB962C8B-B14F-4D97-AF65-F5344CB8AC3E}">
        <p14:creationId xmlns:p14="http://schemas.microsoft.com/office/powerpoint/2010/main" val="2189426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48146CEE-09F7-49CB-A8CC-E8D8344ACD6F}"/>
              </a:ext>
            </a:extLst>
          </p:cNvPr>
          <p:cNvSpPr>
            <a:spLocks noGrp="1"/>
          </p:cNvSpPr>
          <p:nvPr>
            <p:ph type="title"/>
          </p:nvPr>
        </p:nvSpPr>
        <p:spPr>
          <a:xfrm>
            <a:off x="1103312" y="452718"/>
            <a:ext cx="8947522" cy="1400530"/>
          </a:xfrm>
        </p:spPr>
        <p:txBody>
          <a:bodyPr anchor="ctr">
            <a:normAutofit/>
          </a:bodyPr>
          <a:lstStyle/>
          <a:p>
            <a:r>
              <a:rPr lang="en-SG" dirty="0">
                <a:solidFill>
                  <a:srgbClr val="FFFFFF"/>
                </a:solidFill>
              </a:rPr>
              <a:t>Visualization of the 7 clusters (</a:t>
            </a:r>
            <a:r>
              <a:rPr lang="en-SG" dirty="0" err="1">
                <a:solidFill>
                  <a:srgbClr val="FFFFFF"/>
                </a:solidFill>
              </a:rPr>
              <a:t>cont</a:t>
            </a:r>
            <a:r>
              <a:rPr lang="en-SG" dirty="0">
                <a:solidFill>
                  <a:srgbClr val="FFFFFF"/>
                </a:solidFill>
              </a:rPr>
              <a:t>)</a:t>
            </a:r>
          </a:p>
        </p:txBody>
      </p:sp>
      <p:sp>
        <p:nvSpPr>
          <p:cNvPr id="7" name="Rectangle 3">
            <a:extLst>
              <a:ext uri="{FF2B5EF4-FFF2-40B4-BE49-F238E27FC236}">
                <a16:creationId xmlns:a16="http://schemas.microsoft.com/office/drawing/2014/main" id="{31B3721D-41D3-479B-9A26-33DAD9B4D51B}"/>
              </a:ext>
            </a:extLst>
          </p:cNvPr>
          <p:cNvSpPr>
            <a:spLocks noChangeArrowheads="1"/>
          </p:cNvSpPr>
          <p:nvPr/>
        </p:nvSpPr>
        <p:spPr bwMode="auto">
          <a:xfrm>
            <a:off x="2336800" y="67597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4" name="Rectangle 3">
            <a:extLst>
              <a:ext uri="{FF2B5EF4-FFF2-40B4-BE49-F238E27FC236}">
                <a16:creationId xmlns:a16="http://schemas.microsoft.com/office/drawing/2014/main" id="{6159AF8D-9624-4D2E-A631-5B762C63C3B6}"/>
              </a:ext>
            </a:extLst>
          </p:cNvPr>
          <p:cNvSpPr>
            <a:spLocks noChangeArrowheads="1"/>
          </p:cNvSpPr>
          <p:nvPr/>
        </p:nvSpPr>
        <p:spPr bwMode="auto">
          <a:xfrm>
            <a:off x="5448300" y="65802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6" name="Rectangle 3">
            <a:extLst>
              <a:ext uri="{FF2B5EF4-FFF2-40B4-BE49-F238E27FC236}">
                <a16:creationId xmlns:a16="http://schemas.microsoft.com/office/drawing/2014/main" id="{4EB2528F-3642-4CCC-9347-1C337229FB8B}"/>
              </a:ext>
            </a:extLst>
          </p:cNvPr>
          <p:cNvSpPr>
            <a:spLocks noChangeArrowheads="1"/>
          </p:cNvSpPr>
          <p:nvPr/>
        </p:nvSpPr>
        <p:spPr bwMode="auto">
          <a:xfrm>
            <a:off x="6162675" y="64820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9" name="Rectangle 3">
            <a:extLst>
              <a:ext uri="{FF2B5EF4-FFF2-40B4-BE49-F238E27FC236}">
                <a16:creationId xmlns:a16="http://schemas.microsoft.com/office/drawing/2014/main" id="{D27F5555-E0B7-4057-8C00-7B31E5B30F8B}"/>
              </a:ext>
            </a:extLst>
          </p:cNvPr>
          <p:cNvSpPr>
            <a:spLocks noChangeArrowheads="1"/>
          </p:cNvSpPr>
          <p:nvPr/>
        </p:nvSpPr>
        <p:spPr bwMode="auto">
          <a:xfrm>
            <a:off x="5657850" y="67598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11" name="Rectangle 3">
            <a:extLst>
              <a:ext uri="{FF2B5EF4-FFF2-40B4-BE49-F238E27FC236}">
                <a16:creationId xmlns:a16="http://schemas.microsoft.com/office/drawing/2014/main" id="{7A43BB5C-1A0C-4A31-B711-0D7E8B3A2F68}"/>
              </a:ext>
            </a:extLst>
          </p:cNvPr>
          <p:cNvSpPr>
            <a:spLocks noChangeArrowheads="1"/>
          </p:cNvSpPr>
          <p:nvPr/>
        </p:nvSpPr>
        <p:spPr bwMode="auto">
          <a:xfrm>
            <a:off x="6162674" y="66294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pic>
        <p:nvPicPr>
          <p:cNvPr id="17" name="Picture 16" descr="A screenshot of a cell phone&#10;&#10;Description automatically generated">
            <a:extLst>
              <a:ext uri="{FF2B5EF4-FFF2-40B4-BE49-F238E27FC236}">
                <a16:creationId xmlns:a16="http://schemas.microsoft.com/office/drawing/2014/main" id="{E82AA43D-0553-44C0-9C07-DEF8DCD9872E}"/>
              </a:ext>
            </a:extLst>
          </p:cNvPr>
          <p:cNvPicPr/>
          <p:nvPr/>
        </p:nvPicPr>
        <p:blipFill>
          <a:blip r:embed="rId2">
            <a:extLst>
              <a:ext uri="{28A0092B-C50C-407E-A947-70E740481C1C}">
                <a14:useLocalDpi xmlns:a14="http://schemas.microsoft.com/office/drawing/2010/main" val="0"/>
              </a:ext>
            </a:extLst>
          </a:blip>
          <a:stretch>
            <a:fillRect/>
          </a:stretch>
        </p:blipFill>
        <p:spPr>
          <a:xfrm>
            <a:off x="433488" y="2249218"/>
            <a:ext cx="4961153" cy="4675505"/>
          </a:xfrm>
          <a:prstGeom prst="rect">
            <a:avLst/>
          </a:prstGeom>
        </p:spPr>
      </p:pic>
      <p:sp>
        <p:nvSpPr>
          <p:cNvPr id="3" name="Rectangle 2">
            <a:extLst>
              <a:ext uri="{FF2B5EF4-FFF2-40B4-BE49-F238E27FC236}">
                <a16:creationId xmlns:a16="http://schemas.microsoft.com/office/drawing/2014/main" id="{62F51750-9DAD-44B5-B95C-4FBC0E6B28AD}"/>
              </a:ext>
            </a:extLst>
          </p:cNvPr>
          <p:cNvSpPr/>
          <p:nvPr/>
        </p:nvSpPr>
        <p:spPr>
          <a:xfrm>
            <a:off x="5615707" y="2389158"/>
            <a:ext cx="6142806" cy="4309898"/>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SG" sz="1400" dirty="0">
                <a:latin typeface="Calibri" panose="020F0502020204030204" pitchFamily="34" charset="0"/>
                <a:ea typeface="Calibri" panose="020F0502020204030204" pitchFamily="34" charset="0"/>
                <a:cs typeface="Times New Roman" panose="02020603050405020304" pitchFamily="18" charset="0"/>
              </a:rPr>
              <a:t>Cluster 0 consists of Hotel, Store/Shop and Restaurant</a:t>
            </a:r>
          </a:p>
          <a:p>
            <a:pPr marL="285750" indent="-285750">
              <a:lnSpc>
                <a:spcPct val="107000"/>
              </a:lnSpc>
              <a:spcAft>
                <a:spcPts val="800"/>
              </a:spcAft>
              <a:buFont typeface="Arial" panose="020B0604020202020204" pitchFamily="34" charset="0"/>
              <a:buChar char="•"/>
            </a:pPr>
            <a:r>
              <a:rPr lang="en-SG" sz="1400" dirty="0">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SG" sz="1400" dirty="0">
                <a:latin typeface="Calibri" panose="020F0502020204030204" pitchFamily="34" charset="0"/>
                <a:ea typeface="Calibri" panose="020F0502020204030204" pitchFamily="34" charset="0"/>
                <a:cs typeface="Times New Roman" panose="02020603050405020304" pitchFamily="18" charset="0"/>
              </a:rPr>
              <a:t>Cluster 1 consists of Bakery, Café, Bookstore, Pub and Restaurants.</a:t>
            </a:r>
          </a:p>
          <a:p>
            <a:pPr marL="285750" indent="-285750">
              <a:lnSpc>
                <a:spcPct val="107000"/>
              </a:lnSpc>
              <a:spcAft>
                <a:spcPts val="800"/>
              </a:spcAft>
              <a:buFont typeface="Arial" panose="020B0604020202020204" pitchFamily="34" charset="0"/>
              <a:buChar char="•"/>
            </a:pPr>
            <a:r>
              <a:rPr lang="en-SG" sz="1400" dirty="0">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SG" sz="1400" dirty="0">
                <a:latin typeface="Calibri" panose="020F0502020204030204" pitchFamily="34" charset="0"/>
                <a:ea typeface="Calibri" panose="020F0502020204030204" pitchFamily="34" charset="0"/>
                <a:cs typeface="Times New Roman" panose="02020603050405020304" pitchFamily="18" charset="0"/>
              </a:rPr>
              <a:t>Cluster 2 consists of Bar, Theatre, Gallery, Monument and Hotel.</a:t>
            </a:r>
          </a:p>
          <a:p>
            <a:pPr marL="285750" indent="-285750">
              <a:lnSpc>
                <a:spcPct val="107000"/>
              </a:lnSpc>
              <a:spcAft>
                <a:spcPts val="800"/>
              </a:spcAft>
              <a:buFont typeface="Arial" panose="020B0604020202020204" pitchFamily="34" charset="0"/>
              <a:buChar char="•"/>
            </a:pPr>
            <a:r>
              <a:rPr lang="en-SG" sz="1400" dirty="0">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SG" sz="1400" dirty="0">
                <a:latin typeface="Calibri" panose="020F0502020204030204" pitchFamily="34" charset="0"/>
                <a:ea typeface="Calibri" panose="020F0502020204030204" pitchFamily="34" charset="0"/>
                <a:cs typeface="Times New Roman" panose="02020603050405020304" pitchFamily="18" charset="0"/>
              </a:rPr>
              <a:t>Cluster 3 consists of Park, Stadium and Restaurant.</a:t>
            </a:r>
          </a:p>
          <a:p>
            <a:pPr marL="285750" indent="-285750">
              <a:lnSpc>
                <a:spcPct val="107000"/>
              </a:lnSpc>
              <a:spcAft>
                <a:spcPts val="800"/>
              </a:spcAft>
              <a:buFont typeface="Arial" panose="020B0604020202020204" pitchFamily="34" charset="0"/>
              <a:buChar char="•"/>
            </a:pPr>
            <a:r>
              <a:rPr lang="en-SG" sz="1400" dirty="0">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SG" sz="1400" dirty="0">
                <a:latin typeface="Calibri" panose="020F0502020204030204" pitchFamily="34" charset="0"/>
                <a:ea typeface="Calibri" panose="020F0502020204030204" pitchFamily="34" charset="0"/>
                <a:cs typeface="Times New Roman" panose="02020603050405020304" pitchFamily="18" charset="0"/>
              </a:rPr>
              <a:t>Cluster 4 consists of Café, Shop/Store, Pub and Train Station.</a:t>
            </a:r>
          </a:p>
          <a:p>
            <a:pPr marL="285750" indent="-285750">
              <a:lnSpc>
                <a:spcPct val="107000"/>
              </a:lnSpc>
              <a:spcAft>
                <a:spcPts val="800"/>
              </a:spcAft>
              <a:buFont typeface="Arial" panose="020B0604020202020204" pitchFamily="34" charset="0"/>
              <a:buChar char="•"/>
            </a:pPr>
            <a:r>
              <a:rPr lang="en-SG" sz="1400" dirty="0">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SG" sz="1400" dirty="0">
                <a:latin typeface="Calibri" panose="020F0502020204030204" pitchFamily="34" charset="0"/>
                <a:ea typeface="Calibri" panose="020F0502020204030204" pitchFamily="34" charset="0"/>
                <a:cs typeface="Times New Roman" panose="02020603050405020304" pitchFamily="18" charset="0"/>
              </a:rPr>
              <a:t>Cluster 5 consists of Restaurants, Hostel, and Garden.</a:t>
            </a:r>
          </a:p>
          <a:p>
            <a:pPr marL="285750" indent="-285750">
              <a:lnSpc>
                <a:spcPct val="107000"/>
              </a:lnSpc>
              <a:spcAft>
                <a:spcPts val="800"/>
              </a:spcAft>
              <a:buFont typeface="Arial" panose="020B0604020202020204" pitchFamily="34" charset="0"/>
              <a:buChar char="•"/>
            </a:pPr>
            <a:r>
              <a:rPr lang="en-SG" sz="1400" dirty="0">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SG" sz="1400" dirty="0">
                <a:latin typeface="Calibri" panose="020F0502020204030204" pitchFamily="34" charset="0"/>
                <a:ea typeface="Calibri" panose="020F0502020204030204" pitchFamily="34" charset="0"/>
                <a:cs typeface="Times New Roman" panose="02020603050405020304" pitchFamily="18" charset="0"/>
              </a:rPr>
              <a:t>Cluster 6 consists of Store, Park and Station.</a:t>
            </a:r>
            <a:endParaRPr lang="en-SG"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699902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48146CEE-09F7-49CB-A8CC-E8D8344ACD6F}"/>
              </a:ext>
            </a:extLst>
          </p:cNvPr>
          <p:cNvSpPr>
            <a:spLocks noGrp="1"/>
          </p:cNvSpPr>
          <p:nvPr>
            <p:ph type="title"/>
          </p:nvPr>
        </p:nvSpPr>
        <p:spPr>
          <a:xfrm>
            <a:off x="1103312" y="452718"/>
            <a:ext cx="8947522" cy="1400530"/>
          </a:xfrm>
        </p:spPr>
        <p:txBody>
          <a:bodyPr anchor="ctr">
            <a:normAutofit/>
          </a:bodyPr>
          <a:lstStyle/>
          <a:p>
            <a:r>
              <a:rPr lang="en-SG" dirty="0">
                <a:solidFill>
                  <a:srgbClr val="FFFFFF"/>
                </a:solidFill>
              </a:rPr>
              <a:t>Conclusion (</a:t>
            </a:r>
            <a:r>
              <a:rPr lang="en-SG" dirty="0" err="1">
                <a:solidFill>
                  <a:srgbClr val="FFFFFF"/>
                </a:solidFill>
              </a:rPr>
              <a:t>Cont</a:t>
            </a:r>
            <a:r>
              <a:rPr lang="en-SG" dirty="0">
                <a:solidFill>
                  <a:srgbClr val="FFFFFF"/>
                </a:solidFill>
              </a:rPr>
              <a:t>’)</a:t>
            </a:r>
          </a:p>
        </p:txBody>
      </p:sp>
      <p:sp>
        <p:nvSpPr>
          <p:cNvPr id="7" name="Rectangle 3">
            <a:extLst>
              <a:ext uri="{FF2B5EF4-FFF2-40B4-BE49-F238E27FC236}">
                <a16:creationId xmlns:a16="http://schemas.microsoft.com/office/drawing/2014/main" id="{31B3721D-41D3-479B-9A26-33DAD9B4D51B}"/>
              </a:ext>
            </a:extLst>
          </p:cNvPr>
          <p:cNvSpPr>
            <a:spLocks noChangeArrowheads="1"/>
          </p:cNvSpPr>
          <p:nvPr/>
        </p:nvSpPr>
        <p:spPr bwMode="auto">
          <a:xfrm>
            <a:off x="2336800" y="67597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4" name="Rectangle 3">
            <a:extLst>
              <a:ext uri="{FF2B5EF4-FFF2-40B4-BE49-F238E27FC236}">
                <a16:creationId xmlns:a16="http://schemas.microsoft.com/office/drawing/2014/main" id="{6159AF8D-9624-4D2E-A631-5B762C63C3B6}"/>
              </a:ext>
            </a:extLst>
          </p:cNvPr>
          <p:cNvSpPr>
            <a:spLocks noChangeArrowheads="1"/>
          </p:cNvSpPr>
          <p:nvPr/>
        </p:nvSpPr>
        <p:spPr bwMode="auto">
          <a:xfrm>
            <a:off x="5448300" y="65802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6" name="Rectangle 3">
            <a:extLst>
              <a:ext uri="{FF2B5EF4-FFF2-40B4-BE49-F238E27FC236}">
                <a16:creationId xmlns:a16="http://schemas.microsoft.com/office/drawing/2014/main" id="{4EB2528F-3642-4CCC-9347-1C337229FB8B}"/>
              </a:ext>
            </a:extLst>
          </p:cNvPr>
          <p:cNvSpPr>
            <a:spLocks noChangeArrowheads="1"/>
          </p:cNvSpPr>
          <p:nvPr/>
        </p:nvSpPr>
        <p:spPr bwMode="auto">
          <a:xfrm>
            <a:off x="6162675" y="64820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9" name="Rectangle 3">
            <a:extLst>
              <a:ext uri="{FF2B5EF4-FFF2-40B4-BE49-F238E27FC236}">
                <a16:creationId xmlns:a16="http://schemas.microsoft.com/office/drawing/2014/main" id="{D27F5555-E0B7-4057-8C00-7B31E5B30F8B}"/>
              </a:ext>
            </a:extLst>
          </p:cNvPr>
          <p:cNvSpPr>
            <a:spLocks noChangeArrowheads="1"/>
          </p:cNvSpPr>
          <p:nvPr/>
        </p:nvSpPr>
        <p:spPr bwMode="auto">
          <a:xfrm>
            <a:off x="5657850" y="67598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11" name="Rectangle 3">
            <a:extLst>
              <a:ext uri="{FF2B5EF4-FFF2-40B4-BE49-F238E27FC236}">
                <a16:creationId xmlns:a16="http://schemas.microsoft.com/office/drawing/2014/main" id="{7A43BB5C-1A0C-4A31-B711-0D7E8B3A2F68}"/>
              </a:ext>
            </a:extLst>
          </p:cNvPr>
          <p:cNvSpPr>
            <a:spLocks noChangeArrowheads="1"/>
          </p:cNvSpPr>
          <p:nvPr/>
        </p:nvSpPr>
        <p:spPr bwMode="auto">
          <a:xfrm>
            <a:off x="6162674" y="66294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5" name="Rectangle 4">
            <a:extLst>
              <a:ext uri="{FF2B5EF4-FFF2-40B4-BE49-F238E27FC236}">
                <a16:creationId xmlns:a16="http://schemas.microsoft.com/office/drawing/2014/main" id="{0FCB3EE7-0C12-4614-9B6C-F82E9752822C}"/>
              </a:ext>
            </a:extLst>
          </p:cNvPr>
          <p:cNvSpPr/>
          <p:nvPr/>
        </p:nvSpPr>
        <p:spPr>
          <a:xfrm>
            <a:off x="1773381" y="2571966"/>
            <a:ext cx="9744364" cy="336631"/>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SG" sz="1600" dirty="0">
                <a:latin typeface="Arial" panose="020B0604020202020204" pitchFamily="34" charset="0"/>
                <a:ea typeface="Calibri" panose="020F0502020204030204" pitchFamily="34" charset="0"/>
                <a:cs typeface="Arial" panose="020B0604020202020204" pitchFamily="34" charset="0"/>
              </a:rPr>
              <a:t>Automate Neighbourhood recommendation using the </a:t>
            </a:r>
            <a:r>
              <a:rPr lang="en-SG" sz="1600" dirty="0" err="1">
                <a:latin typeface="Arial" panose="020B0604020202020204" pitchFamily="34" charset="0"/>
                <a:ea typeface="Calibri" panose="020F0502020204030204" pitchFamily="34" charset="0"/>
                <a:cs typeface="Arial" panose="020B0604020202020204" pitchFamily="34" charset="0"/>
              </a:rPr>
              <a:t>Kmeans</a:t>
            </a:r>
            <a:r>
              <a:rPr lang="en-SG" sz="1600" dirty="0">
                <a:latin typeface="Arial" panose="020B0604020202020204" pitchFamily="34" charset="0"/>
                <a:ea typeface="Calibri" panose="020F0502020204030204" pitchFamily="34" charset="0"/>
                <a:cs typeface="Arial" panose="020B0604020202020204" pitchFamily="34" charset="0"/>
              </a:rPr>
              <a:t> model</a:t>
            </a:r>
          </a:p>
        </p:txBody>
      </p:sp>
      <p:sp>
        <p:nvSpPr>
          <p:cNvPr id="13" name="Rectangle 2">
            <a:extLst>
              <a:ext uri="{FF2B5EF4-FFF2-40B4-BE49-F238E27FC236}">
                <a16:creationId xmlns:a16="http://schemas.microsoft.com/office/drawing/2014/main" id="{1EDF7113-1567-4FA9-BDCD-EAF5E725A775}"/>
              </a:ext>
            </a:extLst>
          </p:cNvPr>
          <p:cNvSpPr>
            <a:spLocks noChangeArrowheads="1"/>
          </p:cNvSpPr>
          <p:nvPr/>
        </p:nvSpPr>
        <p:spPr bwMode="auto">
          <a:xfrm>
            <a:off x="1773381" y="33867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Here is another where selection is made randomly using a generator.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5" name="Picture 15">
            <a:extLst>
              <a:ext uri="{FF2B5EF4-FFF2-40B4-BE49-F238E27FC236}">
                <a16:creationId xmlns:a16="http://schemas.microsoft.com/office/drawing/2014/main" id="{DA2BDA1C-89CC-4957-8818-CC92F6BF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25" y="3052684"/>
            <a:ext cx="5737225" cy="29337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3">
            <a:extLst>
              <a:ext uri="{FF2B5EF4-FFF2-40B4-BE49-F238E27FC236}">
                <a16:creationId xmlns:a16="http://schemas.microsoft.com/office/drawing/2014/main" id="{67BF6F39-E004-4281-886A-CCC67B144002}"/>
              </a:ext>
            </a:extLst>
          </p:cNvPr>
          <p:cNvSpPr>
            <a:spLocks noChangeArrowheads="1"/>
          </p:cNvSpPr>
          <p:nvPr/>
        </p:nvSpPr>
        <p:spPr bwMode="auto">
          <a:xfrm>
            <a:off x="5448300" y="61441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pic>
        <p:nvPicPr>
          <p:cNvPr id="18" name="Picture 17">
            <a:extLst>
              <a:ext uri="{FF2B5EF4-FFF2-40B4-BE49-F238E27FC236}">
                <a16:creationId xmlns:a16="http://schemas.microsoft.com/office/drawing/2014/main" id="{81562B67-9ADA-4DC7-BFBB-40AD01D55BE9}"/>
              </a:ext>
            </a:extLst>
          </p:cNvPr>
          <p:cNvPicPr/>
          <p:nvPr/>
        </p:nvPicPr>
        <p:blipFill>
          <a:blip r:embed="rId3"/>
          <a:stretch>
            <a:fillRect/>
          </a:stretch>
        </p:blipFill>
        <p:spPr>
          <a:xfrm>
            <a:off x="662536" y="5073216"/>
            <a:ext cx="5731510" cy="1417320"/>
          </a:xfrm>
          <a:prstGeom prst="rect">
            <a:avLst/>
          </a:prstGeom>
        </p:spPr>
      </p:pic>
    </p:spTree>
    <p:extLst>
      <p:ext uri="{BB962C8B-B14F-4D97-AF65-F5344CB8AC3E}">
        <p14:creationId xmlns:p14="http://schemas.microsoft.com/office/powerpoint/2010/main" val="179194338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743E8-13A8-4655-BDD1-2ECFB1F438E2}"/>
              </a:ext>
            </a:extLst>
          </p:cNvPr>
          <p:cNvSpPr>
            <a:spLocks noGrp="1"/>
          </p:cNvSpPr>
          <p:nvPr>
            <p:ph type="ctrTitle"/>
          </p:nvPr>
        </p:nvSpPr>
        <p:spPr/>
        <p:txBody>
          <a:bodyPr/>
          <a:lstStyle/>
          <a:p>
            <a:r>
              <a:rPr lang="en-SG" sz="6000" dirty="0"/>
              <a:t>Q &amp; A</a:t>
            </a:r>
          </a:p>
        </p:txBody>
      </p:sp>
    </p:spTree>
    <p:extLst>
      <p:ext uri="{BB962C8B-B14F-4D97-AF65-F5344CB8AC3E}">
        <p14:creationId xmlns:p14="http://schemas.microsoft.com/office/powerpoint/2010/main" val="576252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743E8-13A8-4655-BDD1-2ECFB1F438E2}"/>
              </a:ext>
            </a:extLst>
          </p:cNvPr>
          <p:cNvSpPr>
            <a:spLocks noGrp="1"/>
          </p:cNvSpPr>
          <p:nvPr>
            <p:ph type="ctrTitle"/>
          </p:nvPr>
        </p:nvSpPr>
        <p:spPr/>
        <p:txBody>
          <a:bodyPr/>
          <a:lstStyle/>
          <a:p>
            <a:r>
              <a:rPr lang="en-SG" sz="6000"/>
              <a:t>Thank you</a:t>
            </a:r>
            <a:endParaRPr lang="en-SG" sz="6000" dirty="0"/>
          </a:p>
        </p:txBody>
      </p:sp>
    </p:spTree>
    <p:extLst>
      <p:ext uri="{BB962C8B-B14F-4D97-AF65-F5344CB8AC3E}">
        <p14:creationId xmlns:p14="http://schemas.microsoft.com/office/powerpoint/2010/main" val="388054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48146CEE-09F7-49CB-A8CC-E8D8344ACD6F}"/>
              </a:ext>
            </a:extLst>
          </p:cNvPr>
          <p:cNvSpPr>
            <a:spLocks noGrp="1"/>
          </p:cNvSpPr>
          <p:nvPr>
            <p:ph type="title"/>
          </p:nvPr>
        </p:nvSpPr>
        <p:spPr>
          <a:xfrm>
            <a:off x="1103312" y="452718"/>
            <a:ext cx="8947522" cy="1400530"/>
          </a:xfrm>
        </p:spPr>
        <p:txBody>
          <a:bodyPr anchor="ctr">
            <a:normAutofit/>
          </a:bodyPr>
          <a:lstStyle/>
          <a:p>
            <a:r>
              <a:rPr lang="en-SG" dirty="0">
                <a:solidFill>
                  <a:srgbClr val="FFFFFF"/>
                </a:solidFill>
              </a:rPr>
              <a:t>Project Overview</a:t>
            </a:r>
          </a:p>
        </p:txBody>
      </p:sp>
      <p:sp>
        <p:nvSpPr>
          <p:cNvPr id="3" name="Content Placeholder 2">
            <a:extLst>
              <a:ext uri="{FF2B5EF4-FFF2-40B4-BE49-F238E27FC236}">
                <a16:creationId xmlns:a16="http://schemas.microsoft.com/office/drawing/2014/main" id="{153CFCF3-72F6-404F-9D78-F60A30E91995}"/>
              </a:ext>
            </a:extLst>
          </p:cNvPr>
          <p:cNvSpPr>
            <a:spLocks noGrp="1"/>
          </p:cNvSpPr>
          <p:nvPr>
            <p:ph idx="1"/>
          </p:nvPr>
        </p:nvSpPr>
        <p:spPr>
          <a:xfrm>
            <a:off x="1103312" y="2763520"/>
            <a:ext cx="8946541" cy="3484879"/>
          </a:xfrm>
        </p:spPr>
        <p:txBody>
          <a:bodyPr>
            <a:normAutofit fontScale="85000" lnSpcReduction="20000"/>
          </a:bodyPr>
          <a:lstStyle/>
          <a:p>
            <a:pPr>
              <a:buClrTx/>
              <a:buFont typeface="Wingdings" panose="05000000000000000000" pitchFamily="2" charset="2"/>
              <a:buChar char="§"/>
            </a:pPr>
            <a:r>
              <a:rPr lang="en-SG" dirty="0">
                <a:latin typeface="Arial" panose="020B0604020202020204" pitchFamily="34" charset="0"/>
                <a:cs typeface="Arial" panose="020B0604020202020204" pitchFamily="34" charset="0"/>
              </a:rPr>
              <a:t>I visited London recently and found that the accommodations are very expensive as compared to the other European countries. When I was choosing an Airbnb apartment, I had difficulty choosing which area to stay. With this project, I hope to be able to help other tourists, like myself, choose a neighbourhood to stay in based on selected preferences. For example, Chinese restaurants, theatres, museums, etc. As there are too many </a:t>
            </a:r>
            <a:r>
              <a:rPr lang="en-SG" u="sng" dirty="0" err="1">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neighborhoods</a:t>
            </a:r>
            <a:r>
              <a:rPr lang="en-SG" u="sng"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 in London</a:t>
            </a:r>
            <a:r>
              <a:rPr lang="en-SG" dirty="0">
                <a:latin typeface="Arial" panose="020B0604020202020204" pitchFamily="34" charset="0"/>
                <a:cs typeface="Arial" panose="020B0604020202020204" pitchFamily="34" charset="0"/>
              </a:rPr>
              <a:t>, I will just focus on Western Districts.</a:t>
            </a:r>
            <a:br>
              <a:rPr lang="en-SG" dirty="0">
                <a:latin typeface="Arial" panose="020B0604020202020204" pitchFamily="34" charset="0"/>
                <a:cs typeface="Arial" panose="020B0604020202020204" pitchFamily="34" charset="0"/>
              </a:rPr>
            </a:br>
            <a:endParaRPr lang="en-SG" dirty="0">
              <a:latin typeface="Arial" panose="020B0604020202020204" pitchFamily="34" charset="0"/>
              <a:cs typeface="Arial" panose="020B0604020202020204" pitchFamily="34" charset="0"/>
            </a:endParaRPr>
          </a:p>
          <a:p>
            <a:pPr>
              <a:buClrTx/>
              <a:buFont typeface="Wingdings" panose="05000000000000000000" pitchFamily="2" charset="2"/>
              <a:buChar char="§"/>
            </a:pPr>
            <a:r>
              <a:rPr lang="en-SG" dirty="0">
                <a:latin typeface="Arial" panose="020B0604020202020204" pitchFamily="34" charset="0"/>
                <a:cs typeface="Arial" panose="020B0604020202020204" pitchFamily="34" charset="0"/>
              </a:rPr>
              <a:t>The targeted customers for my project will be tourists who are new to London, tourists who are trying to identify a new neighbourhood to stay, or simply for tourists who are looking for a new neighbourhood to visit.</a:t>
            </a:r>
            <a:br>
              <a:rPr lang="en-SG" dirty="0">
                <a:latin typeface="Arial" panose="020B0604020202020204" pitchFamily="34" charset="0"/>
                <a:cs typeface="Arial" panose="020B0604020202020204" pitchFamily="34" charset="0"/>
              </a:rPr>
            </a:br>
            <a:endParaRPr lang="en-SG" dirty="0">
              <a:latin typeface="Arial" panose="020B0604020202020204" pitchFamily="34" charset="0"/>
              <a:cs typeface="Arial" panose="020B0604020202020204" pitchFamily="34" charset="0"/>
            </a:endParaRPr>
          </a:p>
          <a:p>
            <a:pPr>
              <a:buClrTx/>
              <a:buFont typeface="Wingdings" panose="05000000000000000000" pitchFamily="2" charset="2"/>
              <a:buChar char="§"/>
            </a:pPr>
            <a:r>
              <a:rPr lang="en-SG" dirty="0">
                <a:latin typeface="Arial" panose="020B0604020202020204" pitchFamily="34" charset="0"/>
                <a:cs typeface="Arial" panose="020B0604020202020204" pitchFamily="34" charset="0"/>
              </a:rPr>
              <a:t>Using the solution, the customers select a list of venues based on their preferences. Using the venues selected, the customers will be recommended neighbourhood(s) to visit.</a:t>
            </a:r>
          </a:p>
          <a:p>
            <a:endParaRPr lang="en-SG" dirty="0"/>
          </a:p>
        </p:txBody>
      </p:sp>
    </p:spTree>
    <p:extLst>
      <p:ext uri="{BB962C8B-B14F-4D97-AF65-F5344CB8AC3E}">
        <p14:creationId xmlns:p14="http://schemas.microsoft.com/office/powerpoint/2010/main" val="65376488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48146CEE-09F7-49CB-A8CC-E8D8344ACD6F}"/>
              </a:ext>
            </a:extLst>
          </p:cNvPr>
          <p:cNvSpPr>
            <a:spLocks noGrp="1"/>
          </p:cNvSpPr>
          <p:nvPr>
            <p:ph type="title"/>
          </p:nvPr>
        </p:nvSpPr>
        <p:spPr>
          <a:xfrm>
            <a:off x="1103312" y="452718"/>
            <a:ext cx="8947522" cy="1400530"/>
          </a:xfrm>
        </p:spPr>
        <p:txBody>
          <a:bodyPr anchor="ctr">
            <a:normAutofit/>
          </a:bodyPr>
          <a:lstStyle/>
          <a:p>
            <a:r>
              <a:rPr lang="en-SG" dirty="0">
                <a:solidFill>
                  <a:srgbClr val="FFFFFF"/>
                </a:solidFill>
              </a:rPr>
              <a:t>Data Used</a:t>
            </a:r>
          </a:p>
        </p:txBody>
      </p:sp>
      <p:sp>
        <p:nvSpPr>
          <p:cNvPr id="3" name="Content Placeholder 2">
            <a:extLst>
              <a:ext uri="{FF2B5EF4-FFF2-40B4-BE49-F238E27FC236}">
                <a16:creationId xmlns:a16="http://schemas.microsoft.com/office/drawing/2014/main" id="{153CFCF3-72F6-404F-9D78-F60A30E91995}"/>
              </a:ext>
            </a:extLst>
          </p:cNvPr>
          <p:cNvSpPr>
            <a:spLocks noGrp="1"/>
          </p:cNvSpPr>
          <p:nvPr>
            <p:ph idx="1"/>
          </p:nvPr>
        </p:nvSpPr>
        <p:spPr>
          <a:xfrm>
            <a:off x="1103312" y="2763520"/>
            <a:ext cx="8946541" cy="3484879"/>
          </a:xfrm>
        </p:spPr>
        <p:txBody>
          <a:bodyPr>
            <a:normAutofit/>
          </a:bodyPr>
          <a:lstStyle/>
          <a:p>
            <a:pPr>
              <a:buClrTx/>
              <a:buFont typeface="Wingdings" panose="05000000000000000000" pitchFamily="2" charset="2"/>
              <a:buChar char="§"/>
            </a:pPr>
            <a:r>
              <a:rPr lang="en-SG" sz="1800" dirty="0">
                <a:latin typeface="Arial" panose="020B0604020202020204" pitchFamily="34" charset="0"/>
                <a:cs typeface="Arial" panose="020B0604020202020204" pitchFamily="34" charset="0"/>
              </a:rPr>
              <a:t>The following data sources are used for the project:</a:t>
            </a:r>
          </a:p>
          <a:p>
            <a:pPr lvl="1">
              <a:buClrTx/>
              <a:buFont typeface="Arial" panose="020B0604020202020204" pitchFamily="34" charset="0"/>
              <a:buChar char="•"/>
            </a:pPr>
            <a:r>
              <a:rPr lang="en-SG" sz="16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Wiki List of postal codes of Western London</a:t>
            </a:r>
            <a:r>
              <a:rPr lang="en-SG" sz="1600" dirty="0">
                <a:latin typeface="Arial" panose="020B0604020202020204" pitchFamily="34" charset="0"/>
                <a:cs typeface="Arial" panose="020B0604020202020204" pitchFamily="34" charset="0"/>
              </a:rPr>
              <a:t>. From this Wiki page, I will be able to extract the list of Postal code and </a:t>
            </a:r>
            <a:r>
              <a:rPr lang="en-SG" sz="1600" dirty="0" err="1">
                <a:latin typeface="Arial" panose="020B0604020202020204" pitchFamily="34" charset="0"/>
                <a:cs typeface="Arial" panose="020B0604020202020204" pitchFamily="34" charset="0"/>
              </a:rPr>
              <a:t>Neighborhood</a:t>
            </a:r>
            <a:r>
              <a:rPr lang="en-SG" sz="1600" dirty="0">
                <a:latin typeface="Arial" panose="020B0604020202020204" pitchFamily="34" charset="0"/>
                <a:cs typeface="Arial" panose="020B0604020202020204" pitchFamily="34" charset="0"/>
              </a:rPr>
              <a:t> in Western London.</a:t>
            </a:r>
          </a:p>
          <a:p>
            <a:pPr lvl="1">
              <a:buClrTx/>
              <a:buFont typeface="Arial" panose="020B0604020202020204" pitchFamily="34" charset="0"/>
              <a:buChar char="•"/>
            </a:pPr>
            <a:r>
              <a:rPr lang="en-SG" sz="16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Google Map Platform</a:t>
            </a:r>
            <a:r>
              <a:rPr lang="en-SG" sz="1600" dirty="0">
                <a:latin typeface="Arial" panose="020B0604020202020204" pitchFamily="34" charset="0"/>
                <a:cs typeface="Arial" panose="020B0604020202020204" pitchFamily="34" charset="0"/>
              </a:rPr>
              <a:t>. Using the Google Map API, I will be able to retrieve Latitude and </a:t>
            </a:r>
            <a:r>
              <a:rPr lang="en-SG" sz="1600" dirty="0" err="1">
                <a:latin typeface="Arial" panose="020B0604020202020204" pitchFamily="34" charset="0"/>
                <a:cs typeface="Arial" panose="020B0604020202020204" pitchFamily="34" charset="0"/>
              </a:rPr>
              <a:t>Longtitude</a:t>
            </a:r>
            <a:r>
              <a:rPr lang="en-SG" sz="1600" dirty="0">
                <a:latin typeface="Arial" panose="020B0604020202020204" pitchFamily="34" charset="0"/>
                <a:cs typeface="Arial" panose="020B0604020202020204" pitchFamily="34" charset="0"/>
              </a:rPr>
              <a:t> Data based on Postal Code.</a:t>
            </a:r>
          </a:p>
          <a:p>
            <a:pPr lvl="1">
              <a:buClrTx/>
              <a:buFont typeface="Arial" panose="020B0604020202020204" pitchFamily="34" charset="0"/>
              <a:buChar char="•"/>
            </a:pPr>
            <a:r>
              <a:rPr lang="en-SG" sz="1600"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Foursquare</a:t>
            </a:r>
            <a:r>
              <a:rPr lang="en-SG" sz="1600" dirty="0">
                <a:latin typeface="Arial" panose="020B0604020202020204" pitchFamily="34" charset="0"/>
                <a:cs typeface="Arial" panose="020B0604020202020204" pitchFamily="34" charset="0"/>
              </a:rPr>
              <a:t>. Finally, using the Lat and Long value, I will be able to retrieve popular venues within a </a:t>
            </a:r>
            <a:r>
              <a:rPr lang="en-SG" sz="1600" dirty="0" err="1">
                <a:latin typeface="Arial" panose="020B0604020202020204" pitchFamily="34" charset="0"/>
                <a:cs typeface="Arial" panose="020B0604020202020204" pitchFamily="34" charset="0"/>
              </a:rPr>
              <a:t>neighborhood</a:t>
            </a:r>
            <a:r>
              <a:rPr lang="en-SG" sz="1600" dirty="0">
                <a:latin typeface="Arial" panose="020B0604020202020204" pitchFamily="34" charset="0"/>
                <a:cs typeface="Arial" panose="020B0604020202020204" pitchFamily="34" charset="0"/>
              </a:rPr>
              <a:t>.</a:t>
            </a:r>
          </a:p>
          <a:p>
            <a:pPr>
              <a:buClrTx/>
              <a:buFont typeface="Wingdings" panose="05000000000000000000" pitchFamily="2" charset="2"/>
              <a:buChar char="§"/>
            </a:pPr>
            <a:br>
              <a:rPr lang="en-SG" sz="1800" dirty="0">
                <a:latin typeface="Arial" panose="020B0604020202020204" pitchFamily="34" charset="0"/>
                <a:cs typeface="Arial" panose="020B0604020202020204" pitchFamily="34" charset="0"/>
              </a:rPr>
            </a:br>
            <a:r>
              <a:rPr lang="en-SG" sz="1800" dirty="0">
                <a:latin typeface="Arial" panose="020B0604020202020204" pitchFamily="34" charset="0"/>
                <a:cs typeface="Arial" panose="020B0604020202020204" pitchFamily="34" charset="0"/>
              </a:rPr>
              <a:t>These data will be merged to form a Analytic dataset that will contain top 160 venues for each neighbourhood. This dataset will be the basis for running </a:t>
            </a:r>
            <a:r>
              <a:rPr lang="en-SG" sz="1800" dirty="0" err="1">
                <a:latin typeface="Arial" panose="020B0604020202020204" pitchFamily="34" charset="0"/>
                <a:cs typeface="Arial" panose="020B0604020202020204" pitchFamily="34" charset="0"/>
              </a:rPr>
              <a:t>Kmeans</a:t>
            </a:r>
            <a:r>
              <a:rPr lang="en-SG" sz="1800" dirty="0">
                <a:latin typeface="Arial" panose="020B0604020202020204" pitchFamily="34" charset="0"/>
                <a:cs typeface="Arial" panose="020B0604020202020204" pitchFamily="34" charset="0"/>
              </a:rPr>
              <a:t>.</a:t>
            </a:r>
          </a:p>
          <a:p>
            <a:endParaRPr lang="en-SG" dirty="0"/>
          </a:p>
        </p:txBody>
      </p:sp>
    </p:spTree>
    <p:extLst>
      <p:ext uri="{BB962C8B-B14F-4D97-AF65-F5344CB8AC3E}">
        <p14:creationId xmlns:p14="http://schemas.microsoft.com/office/powerpoint/2010/main" val="400111514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48146CEE-09F7-49CB-A8CC-E8D8344ACD6F}"/>
              </a:ext>
            </a:extLst>
          </p:cNvPr>
          <p:cNvSpPr>
            <a:spLocks noGrp="1"/>
          </p:cNvSpPr>
          <p:nvPr>
            <p:ph type="title"/>
          </p:nvPr>
        </p:nvSpPr>
        <p:spPr>
          <a:xfrm>
            <a:off x="1103312" y="452718"/>
            <a:ext cx="8947522" cy="1400530"/>
          </a:xfrm>
        </p:spPr>
        <p:txBody>
          <a:bodyPr anchor="ctr">
            <a:normAutofit/>
          </a:bodyPr>
          <a:lstStyle/>
          <a:p>
            <a:r>
              <a:rPr lang="en-SG" dirty="0">
                <a:solidFill>
                  <a:srgbClr val="FFFFFF"/>
                </a:solidFill>
              </a:rPr>
              <a:t>Data Used - Wiki</a:t>
            </a:r>
          </a:p>
        </p:txBody>
      </p:sp>
      <p:sp>
        <p:nvSpPr>
          <p:cNvPr id="6" name="Rectangle 2">
            <a:extLst>
              <a:ext uri="{FF2B5EF4-FFF2-40B4-BE49-F238E27FC236}">
                <a16:creationId xmlns:a16="http://schemas.microsoft.com/office/drawing/2014/main" id="{86402C8E-4C8A-428D-80E1-E9AD09AD66FC}"/>
              </a:ext>
            </a:extLst>
          </p:cNvPr>
          <p:cNvSpPr>
            <a:spLocks noChangeArrowheads="1"/>
          </p:cNvSpPr>
          <p:nvPr/>
        </p:nvSpPr>
        <p:spPr bwMode="auto">
          <a:xfrm>
            <a:off x="2047875" y="232944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Scrapped Data from Wiki</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C2AE989D-1CE3-4EA5-9728-AC9FF1AA7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7425" y="2335051"/>
            <a:ext cx="6616700" cy="44735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31B3721D-41D3-479B-9A26-33DAD9B4D51B}"/>
              </a:ext>
            </a:extLst>
          </p:cNvPr>
          <p:cNvSpPr>
            <a:spLocks noChangeArrowheads="1"/>
          </p:cNvSpPr>
          <p:nvPr/>
        </p:nvSpPr>
        <p:spPr bwMode="auto">
          <a:xfrm>
            <a:off x="2336800" y="67597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Tree>
    <p:extLst>
      <p:ext uri="{BB962C8B-B14F-4D97-AF65-F5344CB8AC3E}">
        <p14:creationId xmlns:p14="http://schemas.microsoft.com/office/powerpoint/2010/main" val="42755937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48146CEE-09F7-49CB-A8CC-E8D8344ACD6F}"/>
              </a:ext>
            </a:extLst>
          </p:cNvPr>
          <p:cNvSpPr>
            <a:spLocks noGrp="1"/>
          </p:cNvSpPr>
          <p:nvPr>
            <p:ph type="title"/>
          </p:nvPr>
        </p:nvSpPr>
        <p:spPr>
          <a:xfrm>
            <a:off x="1103312" y="452718"/>
            <a:ext cx="8947522" cy="1400530"/>
          </a:xfrm>
        </p:spPr>
        <p:txBody>
          <a:bodyPr anchor="ctr">
            <a:normAutofit/>
          </a:bodyPr>
          <a:lstStyle/>
          <a:p>
            <a:r>
              <a:rPr lang="en-SG" dirty="0">
                <a:solidFill>
                  <a:srgbClr val="FFFFFF"/>
                </a:solidFill>
              </a:rPr>
              <a:t>Data Used – Google Map</a:t>
            </a:r>
          </a:p>
        </p:txBody>
      </p:sp>
      <p:sp>
        <p:nvSpPr>
          <p:cNvPr id="7" name="Rectangle 3">
            <a:extLst>
              <a:ext uri="{FF2B5EF4-FFF2-40B4-BE49-F238E27FC236}">
                <a16:creationId xmlns:a16="http://schemas.microsoft.com/office/drawing/2014/main" id="{31B3721D-41D3-479B-9A26-33DAD9B4D51B}"/>
              </a:ext>
            </a:extLst>
          </p:cNvPr>
          <p:cNvSpPr>
            <a:spLocks noChangeArrowheads="1"/>
          </p:cNvSpPr>
          <p:nvPr/>
        </p:nvSpPr>
        <p:spPr bwMode="auto">
          <a:xfrm>
            <a:off x="2336800" y="67597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CF4A82EC-9432-4F03-9C25-B6DB3954E73F}"/>
              </a:ext>
            </a:extLst>
          </p:cNvPr>
          <p:cNvSpPr>
            <a:spLocks noChangeArrowheads="1"/>
          </p:cNvSpPr>
          <p:nvPr/>
        </p:nvSpPr>
        <p:spPr bwMode="auto">
          <a:xfrm>
            <a:off x="2336800" y="48054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Latitude and Longitude retrieved based on Postal Code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49" name="Picture 3">
            <a:extLst>
              <a:ext uri="{FF2B5EF4-FFF2-40B4-BE49-F238E27FC236}">
                <a16:creationId xmlns:a16="http://schemas.microsoft.com/office/drawing/2014/main" id="{0013AB28-DF67-4F11-B0B4-E21456D50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8300" y="4805444"/>
            <a:ext cx="5341938" cy="17748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159AF8D-9624-4D2E-A631-5B762C63C3B6}"/>
              </a:ext>
            </a:extLst>
          </p:cNvPr>
          <p:cNvSpPr>
            <a:spLocks noChangeArrowheads="1"/>
          </p:cNvSpPr>
          <p:nvPr/>
        </p:nvSpPr>
        <p:spPr bwMode="auto">
          <a:xfrm>
            <a:off x="5448300" y="65802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13" name="Content Placeholder 2">
            <a:extLst>
              <a:ext uri="{FF2B5EF4-FFF2-40B4-BE49-F238E27FC236}">
                <a16:creationId xmlns:a16="http://schemas.microsoft.com/office/drawing/2014/main" id="{0802B2D8-26A1-41BE-BA0B-601FE70E84E8}"/>
              </a:ext>
            </a:extLst>
          </p:cNvPr>
          <p:cNvSpPr>
            <a:spLocks noGrp="1"/>
          </p:cNvSpPr>
          <p:nvPr>
            <p:ph idx="1"/>
          </p:nvPr>
        </p:nvSpPr>
        <p:spPr>
          <a:xfrm>
            <a:off x="1103312" y="2763520"/>
            <a:ext cx="8946541" cy="3484879"/>
          </a:xfrm>
        </p:spPr>
        <p:txBody>
          <a:bodyPr>
            <a:normAutofit/>
          </a:bodyPr>
          <a:lstStyle/>
          <a:p>
            <a:pPr>
              <a:lnSpc>
                <a:spcPct val="80000"/>
              </a:lnSpc>
              <a:buClrTx/>
              <a:buFont typeface="Wingdings" panose="05000000000000000000" pitchFamily="2" charset="2"/>
              <a:buChar char="§"/>
            </a:pPr>
            <a:r>
              <a:rPr lang="en-SG" sz="1700" dirty="0">
                <a:latin typeface="Arial" panose="020B0604020202020204" pitchFamily="34" charset="0"/>
                <a:cs typeface="Arial" panose="020B0604020202020204" pitchFamily="34" charset="0"/>
              </a:rPr>
              <a:t>The Latitude and Longitude information are provided by Google Map Platform. To retrieve the information, this API is used,</a:t>
            </a:r>
          </a:p>
          <a:p>
            <a:pPr marL="0" indent="0">
              <a:lnSpc>
                <a:spcPct val="80000"/>
              </a:lnSpc>
              <a:buClrTx/>
              <a:buNone/>
            </a:pPr>
            <a:r>
              <a:rPr lang="en-SG" sz="1700" dirty="0">
                <a:latin typeface="Arial" panose="020B0604020202020204" pitchFamily="34" charset="0"/>
                <a:cs typeface="Arial" panose="020B0604020202020204" pitchFamily="34" charset="0"/>
              </a:rPr>
              <a:t>		</a:t>
            </a:r>
          </a:p>
          <a:p>
            <a:pPr marL="0" indent="0">
              <a:lnSpc>
                <a:spcPct val="80000"/>
              </a:lnSpc>
              <a:buClrTx/>
              <a:buNone/>
            </a:pPr>
            <a:r>
              <a:rPr lang="en-SG" sz="1700" dirty="0">
                <a:latin typeface="Arial" panose="020B0604020202020204" pitchFamily="34" charset="0"/>
                <a:cs typeface="Arial" panose="020B0604020202020204" pitchFamily="34" charset="0"/>
              </a:rPr>
              <a:t>		g = </a:t>
            </a:r>
            <a:r>
              <a:rPr lang="en-SG" sz="1700" dirty="0" err="1">
                <a:latin typeface="Arial" panose="020B0604020202020204" pitchFamily="34" charset="0"/>
                <a:cs typeface="Arial" panose="020B0604020202020204" pitchFamily="34" charset="0"/>
              </a:rPr>
              <a:t>geocoder.arcgis</a:t>
            </a:r>
            <a:r>
              <a:rPr lang="en-SG" sz="1700" dirty="0">
                <a:latin typeface="Arial" panose="020B0604020202020204" pitchFamily="34" charset="0"/>
                <a:cs typeface="Arial" panose="020B0604020202020204" pitchFamily="34" charset="0"/>
              </a:rPr>
              <a:t>('{}, United </a:t>
            </a:r>
            <a:r>
              <a:rPr lang="en-SG" sz="1700" dirty="0" err="1">
                <a:latin typeface="Arial" panose="020B0604020202020204" pitchFamily="34" charset="0"/>
                <a:cs typeface="Arial" panose="020B0604020202020204" pitchFamily="34" charset="0"/>
              </a:rPr>
              <a:t>Kingom</a:t>
            </a:r>
            <a:r>
              <a:rPr lang="en-SG" sz="1700" dirty="0">
                <a:latin typeface="Arial" panose="020B0604020202020204" pitchFamily="34" charset="0"/>
                <a:cs typeface="Arial" panose="020B0604020202020204" pitchFamily="34" charset="0"/>
              </a:rPr>
              <a:t>, </a:t>
            </a:r>
            <a:r>
              <a:rPr lang="en-SG" sz="1700" dirty="0" err="1">
                <a:latin typeface="Arial" panose="020B0604020202020204" pitchFamily="34" charset="0"/>
                <a:cs typeface="Arial" panose="020B0604020202020204" pitchFamily="34" charset="0"/>
              </a:rPr>
              <a:t>London'.format</a:t>
            </a:r>
            <a:r>
              <a:rPr lang="en-SG" sz="1700" dirty="0">
                <a:latin typeface="Arial" panose="020B0604020202020204" pitchFamily="34" charset="0"/>
                <a:cs typeface="Arial" panose="020B0604020202020204" pitchFamily="34" charset="0"/>
              </a:rPr>
              <a:t>(</a:t>
            </a:r>
            <a:r>
              <a:rPr lang="en-SG" sz="1700" dirty="0" err="1">
                <a:latin typeface="Arial" panose="020B0604020202020204" pitchFamily="34" charset="0"/>
                <a:cs typeface="Arial" panose="020B0604020202020204" pitchFamily="34" charset="0"/>
              </a:rPr>
              <a:t>postal_code</a:t>
            </a:r>
            <a:r>
              <a:rPr lang="en-SG" sz="17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91516056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48146CEE-09F7-49CB-A8CC-E8D8344ACD6F}"/>
              </a:ext>
            </a:extLst>
          </p:cNvPr>
          <p:cNvSpPr>
            <a:spLocks noGrp="1"/>
          </p:cNvSpPr>
          <p:nvPr>
            <p:ph type="title"/>
          </p:nvPr>
        </p:nvSpPr>
        <p:spPr>
          <a:xfrm>
            <a:off x="1103312" y="452718"/>
            <a:ext cx="8947522" cy="1400530"/>
          </a:xfrm>
        </p:spPr>
        <p:txBody>
          <a:bodyPr anchor="ctr">
            <a:normAutofit/>
          </a:bodyPr>
          <a:lstStyle/>
          <a:p>
            <a:r>
              <a:rPr lang="en-SG" dirty="0">
                <a:solidFill>
                  <a:srgbClr val="FFFFFF"/>
                </a:solidFill>
              </a:rPr>
              <a:t>Data Used – Foursquare API</a:t>
            </a:r>
          </a:p>
        </p:txBody>
      </p:sp>
      <p:sp>
        <p:nvSpPr>
          <p:cNvPr id="7" name="Rectangle 3">
            <a:extLst>
              <a:ext uri="{FF2B5EF4-FFF2-40B4-BE49-F238E27FC236}">
                <a16:creationId xmlns:a16="http://schemas.microsoft.com/office/drawing/2014/main" id="{31B3721D-41D3-479B-9A26-33DAD9B4D51B}"/>
              </a:ext>
            </a:extLst>
          </p:cNvPr>
          <p:cNvSpPr>
            <a:spLocks noChangeArrowheads="1"/>
          </p:cNvSpPr>
          <p:nvPr/>
        </p:nvSpPr>
        <p:spPr bwMode="auto">
          <a:xfrm>
            <a:off x="2336800" y="67597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4" name="Rectangle 3">
            <a:extLst>
              <a:ext uri="{FF2B5EF4-FFF2-40B4-BE49-F238E27FC236}">
                <a16:creationId xmlns:a16="http://schemas.microsoft.com/office/drawing/2014/main" id="{6159AF8D-9624-4D2E-A631-5B762C63C3B6}"/>
              </a:ext>
            </a:extLst>
          </p:cNvPr>
          <p:cNvSpPr>
            <a:spLocks noChangeArrowheads="1"/>
          </p:cNvSpPr>
          <p:nvPr/>
        </p:nvSpPr>
        <p:spPr bwMode="auto">
          <a:xfrm>
            <a:off x="5448300" y="65802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13" name="Content Placeholder 2">
            <a:extLst>
              <a:ext uri="{FF2B5EF4-FFF2-40B4-BE49-F238E27FC236}">
                <a16:creationId xmlns:a16="http://schemas.microsoft.com/office/drawing/2014/main" id="{0802B2D8-26A1-41BE-BA0B-601FE70E84E8}"/>
              </a:ext>
            </a:extLst>
          </p:cNvPr>
          <p:cNvSpPr>
            <a:spLocks noGrp="1"/>
          </p:cNvSpPr>
          <p:nvPr>
            <p:ph idx="1"/>
          </p:nvPr>
        </p:nvSpPr>
        <p:spPr>
          <a:xfrm>
            <a:off x="1103312" y="2763520"/>
            <a:ext cx="8946541" cy="3484879"/>
          </a:xfrm>
        </p:spPr>
        <p:txBody>
          <a:bodyPr>
            <a:normAutofit/>
          </a:bodyPr>
          <a:lstStyle/>
          <a:p>
            <a:pPr>
              <a:lnSpc>
                <a:spcPct val="80000"/>
              </a:lnSpc>
              <a:buClrTx/>
              <a:buFont typeface="Wingdings" panose="05000000000000000000" pitchFamily="2" charset="2"/>
              <a:buChar char="§"/>
            </a:pPr>
            <a:r>
              <a:rPr lang="en-SG" sz="1700" dirty="0">
                <a:latin typeface="Arial" panose="020B0604020202020204" pitchFamily="34" charset="0"/>
                <a:cs typeface="Arial" panose="020B0604020202020204" pitchFamily="34" charset="0"/>
              </a:rPr>
              <a:t>Venue information required for this project is provided by Foursquare API. To make use of the API, an account must be registered in </a:t>
            </a:r>
            <a:r>
              <a:rPr lang="en-SG" sz="17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www.foursquare.com</a:t>
            </a:r>
            <a:r>
              <a:rPr lang="en-SG" sz="1700" dirty="0">
                <a:latin typeface="Arial" panose="020B0604020202020204" pitchFamily="34" charset="0"/>
                <a:cs typeface="Arial" panose="020B0604020202020204" pitchFamily="34" charset="0"/>
              </a:rPr>
              <a:t>.</a:t>
            </a:r>
          </a:p>
          <a:p>
            <a:pPr>
              <a:lnSpc>
                <a:spcPct val="80000"/>
              </a:lnSpc>
              <a:buClrTx/>
              <a:buFont typeface="Wingdings" panose="05000000000000000000" pitchFamily="2" charset="2"/>
              <a:buChar char="§"/>
            </a:pPr>
            <a:r>
              <a:rPr lang="en-SG" sz="1700" dirty="0">
                <a:latin typeface="Arial" panose="020B0604020202020204" pitchFamily="34" charset="0"/>
                <a:cs typeface="Arial" panose="020B0604020202020204" pitchFamily="34" charset="0"/>
              </a:rPr>
              <a:t>For the purpose of this project, the radius of search has been set to 5oo meters and the venues returned is limited to 100.</a:t>
            </a:r>
          </a:p>
        </p:txBody>
      </p:sp>
      <p:sp>
        <p:nvSpPr>
          <p:cNvPr id="5" name="Rectangle 2">
            <a:extLst>
              <a:ext uri="{FF2B5EF4-FFF2-40B4-BE49-F238E27FC236}">
                <a16:creationId xmlns:a16="http://schemas.microsoft.com/office/drawing/2014/main" id="{D1BE78A2-CF4B-4A4A-8B1F-59B0F332DB42}"/>
              </a:ext>
            </a:extLst>
          </p:cNvPr>
          <p:cNvSpPr>
            <a:spLocks noChangeArrowheads="1"/>
          </p:cNvSpPr>
          <p:nvPr/>
        </p:nvSpPr>
        <p:spPr bwMode="auto">
          <a:xfrm>
            <a:off x="314325" y="4960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Venue Category from Foursquare API</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4">
            <a:extLst>
              <a:ext uri="{FF2B5EF4-FFF2-40B4-BE49-F238E27FC236}">
                <a16:creationId xmlns:a16="http://schemas.microsoft.com/office/drawing/2014/main" id="{177DFD3C-BE95-41B0-8405-90ED9711C0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549" y="4896724"/>
            <a:ext cx="9452352" cy="17576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4EB2528F-3642-4CCC-9347-1C337229FB8B}"/>
              </a:ext>
            </a:extLst>
          </p:cNvPr>
          <p:cNvSpPr>
            <a:spLocks noChangeArrowheads="1"/>
          </p:cNvSpPr>
          <p:nvPr/>
        </p:nvSpPr>
        <p:spPr bwMode="auto">
          <a:xfrm>
            <a:off x="6162675" y="64820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Tree>
    <p:extLst>
      <p:ext uri="{BB962C8B-B14F-4D97-AF65-F5344CB8AC3E}">
        <p14:creationId xmlns:p14="http://schemas.microsoft.com/office/powerpoint/2010/main" val="375465310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48146CEE-09F7-49CB-A8CC-E8D8344ACD6F}"/>
              </a:ext>
            </a:extLst>
          </p:cNvPr>
          <p:cNvSpPr>
            <a:spLocks noGrp="1"/>
          </p:cNvSpPr>
          <p:nvPr>
            <p:ph type="title"/>
          </p:nvPr>
        </p:nvSpPr>
        <p:spPr>
          <a:xfrm>
            <a:off x="1103312" y="452718"/>
            <a:ext cx="8947522" cy="1400530"/>
          </a:xfrm>
        </p:spPr>
        <p:txBody>
          <a:bodyPr anchor="ctr">
            <a:normAutofit/>
          </a:bodyPr>
          <a:lstStyle/>
          <a:p>
            <a:r>
              <a:rPr lang="en-SG" dirty="0">
                <a:solidFill>
                  <a:srgbClr val="FFFFFF"/>
                </a:solidFill>
              </a:rPr>
              <a:t>Prepared Data for Clustering</a:t>
            </a:r>
          </a:p>
        </p:txBody>
      </p:sp>
      <p:sp>
        <p:nvSpPr>
          <p:cNvPr id="7" name="Rectangle 3">
            <a:extLst>
              <a:ext uri="{FF2B5EF4-FFF2-40B4-BE49-F238E27FC236}">
                <a16:creationId xmlns:a16="http://schemas.microsoft.com/office/drawing/2014/main" id="{31B3721D-41D3-479B-9A26-33DAD9B4D51B}"/>
              </a:ext>
            </a:extLst>
          </p:cNvPr>
          <p:cNvSpPr>
            <a:spLocks noChangeArrowheads="1"/>
          </p:cNvSpPr>
          <p:nvPr/>
        </p:nvSpPr>
        <p:spPr bwMode="auto">
          <a:xfrm>
            <a:off x="2336800" y="67597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4" name="Rectangle 3">
            <a:extLst>
              <a:ext uri="{FF2B5EF4-FFF2-40B4-BE49-F238E27FC236}">
                <a16:creationId xmlns:a16="http://schemas.microsoft.com/office/drawing/2014/main" id="{6159AF8D-9624-4D2E-A631-5B762C63C3B6}"/>
              </a:ext>
            </a:extLst>
          </p:cNvPr>
          <p:cNvSpPr>
            <a:spLocks noChangeArrowheads="1"/>
          </p:cNvSpPr>
          <p:nvPr/>
        </p:nvSpPr>
        <p:spPr bwMode="auto">
          <a:xfrm>
            <a:off x="5448300" y="65802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13" name="Content Placeholder 2">
            <a:extLst>
              <a:ext uri="{FF2B5EF4-FFF2-40B4-BE49-F238E27FC236}">
                <a16:creationId xmlns:a16="http://schemas.microsoft.com/office/drawing/2014/main" id="{0802B2D8-26A1-41BE-BA0B-601FE70E84E8}"/>
              </a:ext>
            </a:extLst>
          </p:cNvPr>
          <p:cNvSpPr>
            <a:spLocks noGrp="1"/>
          </p:cNvSpPr>
          <p:nvPr>
            <p:ph idx="1"/>
          </p:nvPr>
        </p:nvSpPr>
        <p:spPr>
          <a:xfrm>
            <a:off x="1103312" y="2763520"/>
            <a:ext cx="8946541" cy="3484879"/>
          </a:xfrm>
        </p:spPr>
        <p:txBody>
          <a:bodyPr>
            <a:normAutofit/>
          </a:bodyPr>
          <a:lstStyle/>
          <a:p>
            <a:pPr>
              <a:lnSpc>
                <a:spcPct val="80000"/>
              </a:lnSpc>
              <a:buClrTx/>
              <a:buFont typeface="Wingdings" panose="05000000000000000000" pitchFamily="2" charset="2"/>
              <a:buChar char="§"/>
            </a:pPr>
            <a:r>
              <a:rPr lang="en-SG" sz="1700" dirty="0">
                <a:latin typeface="Arial" panose="020B0604020202020204" pitchFamily="34" charset="0"/>
                <a:cs typeface="Arial" panose="020B0604020202020204" pitchFamily="34" charset="0"/>
              </a:rPr>
              <a:t>This is the format of the data required for clustering:</a:t>
            </a:r>
          </a:p>
          <a:p>
            <a:pPr lvl="1">
              <a:lnSpc>
                <a:spcPct val="80000"/>
              </a:lnSpc>
              <a:buClrTx/>
              <a:buFont typeface="Wingdings" panose="05000000000000000000" pitchFamily="2" charset="2"/>
              <a:buChar char="§"/>
            </a:pPr>
            <a:r>
              <a:rPr lang="en-SG" sz="1500" dirty="0">
                <a:latin typeface="Arial" panose="020B0604020202020204" pitchFamily="34" charset="0"/>
                <a:cs typeface="Arial" panose="020B0604020202020204" pitchFamily="34" charset="0"/>
              </a:rPr>
              <a:t>Venue Categories are merged into a single row based </a:t>
            </a:r>
            <a:r>
              <a:rPr lang="en-SG" sz="1500" dirty="0" err="1">
                <a:latin typeface="Arial" panose="020B0604020202020204" pitchFamily="34" charset="0"/>
                <a:cs typeface="Arial" panose="020B0604020202020204" pitchFamily="34" charset="0"/>
              </a:rPr>
              <a:t>Neighborhood</a:t>
            </a:r>
            <a:r>
              <a:rPr lang="en-SG" sz="1500" dirty="0">
                <a:latin typeface="Arial" panose="020B0604020202020204" pitchFamily="34" charset="0"/>
                <a:cs typeface="Arial" panose="020B0604020202020204" pitchFamily="34" charset="0"/>
              </a:rPr>
              <a:t> instead of multiple rows. In total, there are 160 venue categories.</a:t>
            </a:r>
          </a:p>
          <a:p>
            <a:pPr lvl="1">
              <a:lnSpc>
                <a:spcPct val="80000"/>
              </a:lnSpc>
              <a:buClrTx/>
              <a:buFont typeface="Wingdings" panose="05000000000000000000" pitchFamily="2" charset="2"/>
              <a:buChar char="§"/>
            </a:pPr>
            <a:r>
              <a:rPr lang="en-SG" sz="1500" dirty="0">
                <a:latin typeface="Arial" panose="020B0604020202020204" pitchFamily="34" charset="0"/>
                <a:cs typeface="Arial" panose="020B0604020202020204" pitchFamily="34" charset="0"/>
              </a:rPr>
              <a:t>Mean of frequency of venue is calculated for each venue categories.</a:t>
            </a:r>
          </a:p>
          <a:p>
            <a:pPr lvl="1">
              <a:lnSpc>
                <a:spcPct val="80000"/>
              </a:lnSpc>
              <a:buClrTx/>
              <a:buFont typeface="Wingdings" panose="05000000000000000000" pitchFamily="2" charset="2"/>
              <a:buChar char="§"/>
            </a:pPr>
            <a:r>
              <a:rPr lang="en-SG" sz="1500" dirty="0">
                <a:latin typeface="Arial" panose="020B0604020202020204" pitchFamily="34" charset="0"/>
                <a:cs typeface="Arial" panose="020B0604020202020204" pitchFamily="34" charset="0"/>
              </a:rPr>
              <a:t>Finally, the </a:t>
            </a:r>
            <a:r>
              <a:rPr lang="en-SG" sz="1500" dirty="0" err="1">
                <a:latin typeface="Arial" panose="020B0604020202020204" pitchFamily="34" charset="0"/>
                <a:cs typeface="Arial" panose="020B0604020202020204" pitchFamily="34" charset="0"/>
              </a:rPr>
              <a:t>Neighborhood</a:t>
            </a:r>
            <a:r>
              <a:rPr lang="en-SG" sz="1500" dirty="0">
                <a:latin typeface="Arial" panose="020B0604020202020204" pitchFamily="34" charset="0"/>
                <a:cs typeface="Arial" panose="020B0604020202020204" pitchFamily="34" charset="0"/>
              </a:rPr>
              <a:t> column is removed.</a:t>
            </a:r>
          </a:p>
        </p:txBody>
      </p:sp>
      <p:sp>
        <p:nvSpPr>
          <p:cNvPr id="6" name="Rectangle 3">
            <a:extLst>
              <a:ext uri="{FF2B5EF4-FFF2-40B4-BE49-F238E27FC236}">
                <a16:creationId xmlns:a16="http://schemas.microsoft.com/office/drawing/2014/main" id="{4EB2528F-3642-4CCC-9347-1C337229FB8B}"/>
              </a:ext>
            </a:extLst>
          </p:cNvPr>
          <p:cNvSpPr>
            <a:spLocks noChangeArrowheads="1"/>
          </p:cNvSpPr>
          <p:nvPr/>
        </p:nvSpPr>
        <p:spPr bwMode="auto">
          <a:xfrm>
            <a:off x="6162675" y="64820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6804E813-1ADD-4A87-8303-F0EE4247BFCB}"/>
              </a:ext>
            </a:extLst>
          </p:cNvPr>
          <p:cNvSpPr>
            <a:spLocks noChangeArrowheads="1"/>
          </p:cNvSpPr>
          <p:nvPr/>
        </p:nvSpPr>
        <p:spPr bwMode="auto">
          <a:xfrm>
            <a:off x="5027612" y="44049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Clustering Data</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5">
            <a:extLst>
              <a:ext uri="{FF2B5EF4-FFF2-40B4-BE49-F238E27FC236}">
                <a16:creationId xmlns:a16="http://schemas.microsoft.com/office/drawing/2014/main" id="{6339D939-F8E2-49BA-8249-0B3A611F3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675" y="4250821"/>
            <a:ext cx="5232400" cy="250906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D27F5555-E0B7-4057-8C00-7B31E5B30F8B}"/>
              </a:ext>
            </a:extLst>
          </p:cNvPr>
          <p:cNvSpPr>
            <a:spLocks noChangeArrowheads="1"/>
          </p:cNvSpPr>
          <p:nvPr/>
        </p:nvSpPr>
        <p:spPr bwMode="auto">
          <a:xfrm>
            <a:off x="5657850" y="67598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Tree>
    <p:extLst>
      <p:ext uri="{BB962C8B-B14F-4D97-AF65-F5344CB8AC3E}">
        <p14:creationId xmlns:p14="http://schemas.microsoft.com/office/powerpoint/2010/main" val="197520569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48146CEE-09F7-49CB-A8CC-E8D8344ACD6F}"/>
              </a:ext>
            </a:extLst>
          </p:cNvPr>
          <p:cNvSpPr>
            <a:spLocks noGrp="1"/>
          </p:cNvSpPr>
          <p:nvPr>
            <p:ph type="title"/>
          </p:nvPr>
        </p:nvSpPr>
        <p:spPr>
          <a:xfrm>
            <a:off x="1103312" y="452718"/>
            <a:ext cx="8947522" cy="1400530"/>
          </a:xfrm>
        </p:spPr>
        <p:txBody>
          <a:bodyPr anchor="ctr">
            <a:normAutofit/>
          </a:bodyPr>
          <a:lstStyle/>
          <a:p>
            <a:r>
              <a:rPr lang="en-SG" dirty="0" err="1">
                <a:solidFill>
                  <a:srgbClr val="FFFFFF"/>
                </a:solidFill>
              </a:rPr>
              <a:t>Kmeans</a:t>
            </a:r>
            <a:r>
              <a:rPr lang="en-SG" dirty="0">
                <a:solidFill>
                  <a:srgbClr val="FFFFFF"/>
                </a:solidFill>
              </a:rPr>
              <a:t> and Silhouette</a:t>
            </a:r>
          </a:p>
        </p:txBody>
      </p:sp>
      <p:sp>
        <p:nvSpPr>
          <p:cNvPr id="7" name="Rectangle 3">
            <a:extLst>
              <a:ext uri="{FF2B5EF4-FFF2-40B4-BE49-F238E27FC236}">
                <a16:creationId xmlns:a16="http://schemas.microsoft.com/office/drawing/2014/main" id="{31B3721D-41D3-479B-9A26-33DAD9B4D51B}"/>
              </a:ext>
            </a:extLst>
          </p:cNvPr>
          <p:cNvSpPr>
            <a:spLocks noChangeArrowheads="1"/>
          </p:cNvSpPr>
          <p:nvPr/>
        </p:nvSpPr>
        <p:spPr bwMode="auto">
          <a:xfrm>
            <a:off x="2336800" y="67597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4" name="Rectangle 3">
            <a:extLst>
              <a:ext uri="{FF2B5EF4-FFF2-40B4-BE49-F238E27FC236}">
                <a16:creationId xmlns:a16="http://schemas.microsoft.com/office/drawing/2014/main" id="{6159AF8D-9624-4D2E-A631-5B762C63C3B6}"/>
              </a:ext>
            </a:extLst>
          </p:cNvPr>
          <p:cNvSpPr>
            <a:spLocks noChangeArrowheads="1"/>
          </p:cNvSpPr>
          <p:nvPr/>
        </p:nvSpPr>
        <p:spPr bwMode="auto">
          <a:xfrm>
            <a:off x="5448300" y="65802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13" name="Content Placeholder 2">
            <a:extLst>
              <a:ext uri="{FF2B5EF4-FFF2-40B4-BE49-F238E27FC236}">
                <a16:creationId xmlns:a16="http://schemas.microsoft.com/office/drawing/2014/main" id="{0802B2D8-26A1-41BE-BA0B-601FE70E84E8}"/>
              </a:ext>
            </a:extLst>
          </p:cNvPr>
          <p:cNvSpPr>
            <a:spLocks noGrp="1"/>
          </p:cNvSpPr>
          <p:nvPr>
            <p:ph idx="1"/>
          </p:nvPr>
        </p:nvSpPr>
        <p:spPr>
          <a:xfrm>
            <a:off x="1103312" y="2763520"/>
            <a:ext cx="8946541" cy="3484879"/>
          </a:xfrm>
        </p:spPr>
        <p:txBody>
          <a:bodyPr>
            <a:normAutofit/>
          </a:bodyPr>
          <a:lstStyle/>
          <a:p>
            <a:pPr>
              <a:lnSpc>
                <a:spcPct val="80000"/>
              </a:lnSpc>
              <a:buClrTx/>
              <a:buFont typeface="Wingdings" panose="05000000000000000000" pitchFamily="2" charset="2"/>
              <a:buChar char="§"/>
            </a:pPr>
            <a:r>
              <a:rPr lang="en-SG" sz="1700" dirty="0" err="1">
                <a:latin typeface="Arial" panose="020B0604020202020204" pitchFamily="34" charset="0"/>
                <a:cs typeface="Arial" panose="020B0604020202020204" pitchFamily="34" charset="0"/>
              </a:rPr>
              <a:t>Kmeans</a:t>
            </a:r>
            <a:r>
              <a:rPr lang="en-SG" sz="1700" dirty="0">
                <a:latin typeface="Arial" panose="020B0604020202020204" pitchFamily="34" charset="0"/>
                <a:cs typeface="Arial" panose="020B0604020202020204" pitchFamily="34" charset="0"/>
              </a:rPr>
              <a:t> clustering algorithm is used for this project. The parameter required for this algorithm is the number of clusters. To identify the optimal cluster, the model is executed several times with different values of n and the silhouette is used to evaluate the model.</a:t>
            </a:r>
          </a:p>
          <a:p>
            <a:pPr>
              <a:lnSpc>
                <a:spcPct val="80000"/>
              </a:lnSpc>
              <a:buClrTx/>
              <a:buFont typeface="Wingdings" panose="05000000000000000000" pitchFamily="2" charset="2"/>
              <a:buChar char="§"/>
            </a:pPr>
            <a:r>
              <a:rPr lang="en-SG" sz="1700" dirty="0">
                <a:latin typeface="Arial" panose="020B0604020202020204" pitchFamily="34" charset="0"/>
                <a:cs typeface="Arial" panose="020B0604020202020204" pitchFamily="34" charset="0"/>
              </a:rPr>
              <a:t>The optimal cluster is n is 7 and the corresponding silhouette is 0.436</a:t>
            </a:r>
            <a:r>
              <a:rPr lang="en-SG" dirty="0"/>
              <a:t>.</a:t>
            </a:r>
          </a:p>
        </p:txBody>
      </p:sp>
      <p:sp>
        <p:nvSpPr>
          <p:cNvPr id="6" name="Rectangle 3">
            <a:extLst>
              <a:ext uri="{FF2B5EF4-FFF2-40B4-BE49-F238E27FC236}">
                <a16:creationId xmlns:a16="http://schemas.microsoft.com/office/drawing/2014/main" id="{4EB2528F-3642-4CCC-9347-1C337229FB8B}"/>
              </a:ext>
            </a:extLst>
          </p:cNvPr>
          <p:cNvSpPr>
            <a:spLocks noChangeArrowheads="1"/>
          </p:cNvSpPr>
          <p:nvPr/>
        </p:nvSpPr>
        <p:spPr bwMode="auto">
          <a:xfrm>
            <a:off x="6162675" y="64820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9" name="Rectangle 3">
            <a:extLst>
              <a:ext uri="{FF2B5EF4-FFF2-40B4-BE49-F238E27FC236}">
                <a16:creationId xmlns:a16="http://schemas.microsoft.com/office/drawing/2014/main" id="{D27F5555-E0B7-4057-8C00-7B31E5B30F8B}"/>
              </a:ext>
            </a:extLst>
          </p:cNvPr>
          <p:cNvSpPr>
            <a:spLocks noChangeArrowheads="1"/>
          </p:cNvSpPr>
          <p:nvPr/>
        </p:nvSpPr>
        <p:spPr bwMode="auto">
          <a:xfrm>
            <a:off x="5657850" y="67598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5" name="Rectangle 2">
            <a:extLst>
              <a:ext uri="{FF2B5EF4-FFF2-40B4-BE49-F238E27FC236}">
                <a16:creationId xmlns:a16="http://schemas.microsoft.com/office/drawing/2014/main" id="{2CEDB1F0-51C6-48F3-B196-8018C91B6A00}"/>
              </a:ext>
            </a:extLst>
          </p:cNvPr>
          <p:cNvSpPr>
            <a:spLocks noChangeArrowheads="1"/>
          </p:cNvSpPr>
          <p:nvPr/>
        </p:nvSpPr>
        <p:spPr bwMode="auto">
          <a:xfrm>
            <a:off x="2095499" y="465756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Identifying the optimal number of cluster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1" name="Picture 6">
            <a:extLst>
              <a:ext uri="{FF2B5EF4-FFF2-40B4-BE49-F238E27FC236}">
                <a16:creationId xmlns:a16="http://schemas.microsoft.com/office/drawing/2014/main" id="{D242CECC-6952-43F5-B2AD-D438A1E26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58" y="4371985"/>
            <a:ext cx="7641392" cy="213366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a:extLst>
              <a:ext uri="{FF2B5EF4-FFF2-40B4-BE49-F238E27FC236}">
                <a16:creationId xmlns:a16="http://schemas.microsoft.com/office/drawing/2014/main" id="{7A43BB5C-1A0C-4A31-B711-0D7E8B3A2F68}"/>
              </a:ext>
            </a:extLst>
          </p:cNvPr>
          <p:cNvSpPr>
            <a:spLocks noChangeArrowheads="1"/>
          </p:cNvSpPr>
          <p:nvPr/>
        </p:nvSpPr>
        <p:spPr bwMode="auto">
          <a:xfrm>
            <a:off x="6162674" y="66294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Tree>
    <p:extLst>
      <p:ext uri="{BB962C8B-B14F-4D97-AF65-F5344CB8AC3E}">
        <p14:creationId xmlns:p14="http://schemas.microsoft.com/office/powerpoint/2010/main" val="149750922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48146CEE-09F7-49CB-A8CC-E8D8344ACD6F}"/>
              </a:ext>
            </a:extLst>
          </p:cNvPr>
          <p:cNvSpPr>
            <a:spLocks noGrp="1"/>
          </p:cNvSpPr>
          <p:nvPr>
            <p:ph type="title"/>
          </p:nvPr>
        </p:nvSpPr>
        <p:spPr>
          <a:xfrm>
            <a:off x="1103312" y="452718"/>
            <a:ext cx="8947522" cy="1400530"/>
          </a:xfrm>
        </p:spPr>
        <p:txBody>
          <a:bodyPr anchor="ctr">
            <a:normAutofit/>
          </a:bodyPr>
          <a:lstStyle/>
          <a:p>
            <a:r>
              <a:rPr lang="en-SG" dirty="0">
                <a:solidFill>
                  <a:srgbClr val="FFFFFF"/>
                </a:solidFill>
              </a:rPr>
              <a:t>Visualization of the 7 clusters</a:t>
            </a:r>
          </a:p>
        </p:txBody>
      </p:sp>
      <p:sp>
        <p:nvSpPr>
          <p:cNvPr id="7" name="Rectangle 3">
            <a:extLst>
              <a:ext uri="{FF2B5EF4-FFF2-40B4-BE49-F238E27FC236}">
                <a16:creationId xmlns:a16="http://schemas.microsoft.com/office/drawing/2014/main" id="{31B3721D-41D3-479B-9A26-33DAD9B4D51B}"/>
              </a:ext>
            </a:extLst>
          </p:cNvPr>
          <p:cNvSpPr>
            <a:spLocks noChangeArrowheads="1"/>
          </p:cNvSpPr>
          <p:nvPr/>
        </p:nvSpPr>
        <p:spPr bwMode="auto">
          <a:xfrm>
            <a:off x="2336800" y="67597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4" name="Rectangle 3">
            <a:extLst>
              <a:ext uri="{FF2B5EF4-FFF2-40B4-BE49-F238E27FC236}">
                <a16:creationId xmlns:a16="http://schemas.microsoft.com/office/drawing/2014/main" id="{6159AF8D-9624-4D2E-A631-5B762C63C3B6}"/>
              </a:ext>
            </a:extLst>
          </p:cNvPr>
          <p:cNvSpPr>
            <a:spLocks noChangeArrowheads="1"/>
          </p:cNvSpPr>
          <p:nvPr/>
        </p:nvSpPr>
        <p:spPr bwMode="auto">
          <a:xfrm>
            <a:off x="5448300" y="65802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6" name="Rectangle 3">
            <a:extLst>
              <a:ext uri="{FF2B5EF4-FFF2-40B4-BE49-F238E27FC236}">
                <a16:creationId xmlns:a16="http://schemas.microsoft.com/office/drawing/2014/main" id="{4EB2528F-3642-4CCC-9347-1C337229FB8B}"/>
              </a:ext>
            </a:extLst>
          </p:cNvPr>
          <p:cNvSpPr>
            <a:spLocks noChangeArrowheads="1"/>
          </p:cNvSpPr>
          <p:nvPr/>
        </p:nvSpPr>
        <p:spPr bwMode="auto">
          <a:xfrm>
            <a:off x="6162675" y="64820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9" name="Rectangle 3">
            <a:extLst>
              <a:ext uri="{FF2B5EF4-FFF2-40B4-BE49-F238E27FC236}">
                <a16:creationId xmlns:a16="http://schemas.microsoft.com/office/drawing/2014/main" id="{D27F5555-E0B7-4057-8C00-7B31E5B30F8B}"/>
              </a:ext>
            </a:extLst>
          </p:cNvPr>
          <p:cNvSpPr>
            <a:spLocks noChangeArrowheads="1"/>
          </p:cNvSpPr>
          <p:nvPr/>
        </p:nvSpPr>
        <p:spPr bwMode="auto">
          <a:xfrm>
            <a:off x="5657850" y="67598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11" name="Rectangle 3">
            <a:extLst>
              <a:ext uri="{FF2B5EF4-FFF2-40B4-BE49-F238E27FC236}">
                <a16:creationId xmlns:a16="http://schemas.microsoft.com/office/drawing/2014/main" id="{7A43BB5C-1A0C-4A31-B711-0D7E8B3A2F68}"/>
              </a:ext>
            </a:extLst>
          </p:cNvPr>
          <p:cNvSpPr>
            <a:spLocks noChangeArrowheads="1"/>
          </p:cNvSpPr>
          <p:nvPr/>
        </p:nvSpPr>
        <p:spPr bwMode="auto">
          <a:xfrm>
            <a:off x="6162674" y="66294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pic>
        <p:nvPicPr>
          <p:cNvPr id="16" name="Picture 15">
            <a:extLst>
              <a:ext uri="{FF2B5EF4-FFF2-40B4-BE49-F238E27FC236}">
                <a16:creationId xmlns:a16="http://schemas.microsoft.com/office/drawing/2014/main" id="{51D8A089-C6A3-4CCF-87C7-4CB4C0552F17}"/>
              </a:ext>
            </a:extLst>
          </p:cNvPr>
          <p:cNvPicPr/>
          <p:nvPr/>
        </p:nvPicPr>
        <p:blipFill>
          <a:blip r:embed="rId2"/>
          <a:stretch>
            <a:fillRect/>
          </a:stretch>
        </p:blipFill>
        <p:spPr>
          <a:xfrm>
            <a:off x="99696" y="2537113"/>
            <a:ext cx="7644130" cy="4008555"/>
          </a:xfrm>
          <a:prstGeom prst="rect">
            <a:avLst/>
          </a:prstGeom>
        </p:spPr>
      </p:pic>
      <p:sp>
        <p:nvSpPr>
          <p:cNvPr id="15" name="Rectangle 14">
            <a:extLst>
              <a:ext uri="{FF2B5EF4-FFF2-40B4-BE49-F238E27FC236}">
                <a16:creationId xmlns:a16="http://schemas.microsoft.com/office/drawing/2014/main" id="{D6A43E88-98C7-42AA-9393-455CD39F138C}"/>
              </a:ext>
            </a:extLst>
          </p:cNvPr>
          <p:cNvSpPr/>
          <p:nvPr/>
        </p:nvSpPr>
        <p:spPr>
          <a:xfrm>
            <a:off x="7843521" y="2216200"/>
            <a:ext cx="4294821" cy="4411208"/>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SG" sz="1400" dirty="0">
                <a:latin typeface="Calibri" panose="020F0502020204030204" pitchFamily="34" charset="0"/>
                <a:ea typeface="Calibri" panose="020F0502020204030204" pitchFamily="34" charset="0"/>
                <a:cs typeface="Times New Roman" panose="02020603050405020304" pitchFamily="18" charset="0"/>
              </a:rPr>
              <a:t>From the map, there are 5 neighbourhoods in cluster 1, the largest cluster. The neighbourhoods have the following venues: Pub, Italian Restaurant, Bookstore, Café, Bakery, Coffee Shop, Supermarket, Yoga Studio, Creperie, Restaurant.</a:t>
            </a:r>
          </a:p>
          <a:p>
            <a:pPr marL="285750" indent="-285750">
              <a:lnSpc>
                <a:spcPct val="107000"/>
              </a:lnSpc>
              <a:spcAft>
                <a:spcPts val="800"/>
              </a:spcAft>
              <a:buFont typeface="Arial" panose="020B0604020202020204" pitchFamily="34" charset="0"/>
              <a:buChar char="•"/>
            </a:pPr>
            <a:r>
              <a:rPr lang="en-SG" sz="1400" dirty="0">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SG" sz="1400" dirty="0">
                <a:latin typeface="Calibri" panose="020F0502020204030204" pitchFamily="34" charset="0"/>
                <a:ea typeface="Calibri" panose="020F0502020204030204" pitchFamily="34" charset="0"/>
                <a:cs typeface="Times New Roman" panose="02020603050405020304" pitchFamily="18" charset="0"/>
              </a:rPr>
              <a:t>The second largest cluster is 2, with 3 neighbourhoods. The neighbourhoods have the following venues: Hotel, Wine Bar, Plaza, Theatre, Outdoor Sculpture, Art Gallery, Monument / Landmark, Mexican Restaurant, Garden, Cocktail Bar.</a:t>
            </a:r>
          </a:p>
          <a:p>
            <a:pPr marL="285750" indent="-285750">
              <a:lnSpc>
                <a:spcPct val="107000"/>
              </a:lnSpc>
              <a:spcAft>
                <a:spcPts val="800"/>
              </a:spcAft>
              <a:buFont typeface="Arial" panose="020B0604020202020204" pitchFamily="34" charset="0"/>
              <a:buChar char="•"/>
            </a:pPr>
            <a:r>
              <a:rPr lang="en-SG" sz="1400" dirty="0">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SG" sz="1400" dirty="0">
                <a:latin typeface="Calibri" panose="020F0502020204030204" pitchFamily="34" charset="0"/>
                <a:ea typeface="Calibri" panose="020F0502020204030204" pitchFamily="34" charset="0"/>
                <a:cs typeface="Times New Roman" panose="02020603050405020304" pitchFamily="18" charset="0"/>
              </a:rPr>
              <a:t>Finally, the third largest cluster is 5, with 2 neighbourhoods. The neighbourhoods have the following venues: Hotel, Café, Coffee Shop, Pub, Italian Restaurant, Restaurant, Garden, Fast Food Restaurant, Lebanese Restaurant, Hostel.</a:t>
            </a:r>
          </a:p>
        </p:txBody>
      </p:sp>
    </p:spTree>
    <p:extLst>
      <p:ext uri="{BB962C8B-B14F-4D97-AF65-F5344CB8AC3E}">
        <p14:creationId xmlns:p14="http://schemas.microsoft.com/office/powerpoint/2010/main" val="272974434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30</TotalTime>
  <Words>537</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Wingdings</vt:lpstr>
      <vt:lpstr>Wingdings 3</vt:lpstr>
      <vt:lpstr>Ion</vt:lpstr>
      <vt:lpstr>Capstone Project </vt:lpstr>
      <vt:lpstr>Project Overview</vt:lpstr>
      <vt:lpstr>Data Used</vt:lpstr>
      <vt:lpstr>Data Used - Wiki</vt:lpstr>
      <vt:lpstr>Data Used – Google Map</vt:lpstr>
      <vt:lpstr>Data Used – Foursquare API</vt:lpstr>
      <vt:lpstr>Prepared Data for Clustering</vt:lpstr>
      <vt:lpstr>Kmeans and Silhouette</vt:lpstr>
      <vt:lpstr>Visualization of the 7 clusters</vt:lpstr>
      <vt:lpstr>Visualization of the 7 clusters (cont)</vt:lpstr>
      <vt:lpstr>Conclusion (Cont’)</vt:lpstr>
      <vt:lpstr>Q &amp; 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TIONG GHEE TAN</dc:creator>
  <cp:lastModifiedBy>TIONG GHEE TAN</cp:lastModifiedBy>
  <cp:revision>26</cp:revision>
  <dcterms:created xsi:type="dcterms:W3CDTF">2020-01-30T05:42:07Z</dcterms:created>
  <dcterms:modified xsi:type="dcterms:W3CDTF">2020-01-30T06:12:10Z</dcterms:modified>
</cp:coreProperties>
</file>