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2" r:id="rId4"/>
    <p:sldId id="264" r:id="rId5"/>
    <p:sldId id="265" r:id="rId6"/>
    <p:sldId id="266" r:id="rId7"/>
    <p:sldId id="261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8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1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4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1D768A-83BC-F24E-9D60-A0374A58F3CA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743E794-97BB-B248-A329-D43178D2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8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44F2-E3DF-E84B-AD60-C8C1B8798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F0371-97F9-AF40-9CE1-8CF21557C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 Project</a:t>
            </a:r>
          </a:p>
        </p:txBody>
      </p:sp>
    </p:spTree>
    <p:extLst>
      <p:ext uri="{BB962C8B-B14F-4D97-AF65-F5344CB8AC3E}">
        <p14:creationId xmlns:p14="http://schemas.microsoft.com/office/powerpoint/2010/main" val="211884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BE26-B856-C747-9582-917DBEB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Classification matrix with x13 model for analysis and holdout sample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F2A1B8-4819-8E44-A102-2D2FF483B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2824162"/>
            <a:ext cx="6896100" cy="2730500"/>
          </a:xfrm>
        </p:spPr>
      </p:pic>
    </p:spTree>
    <p:extLst>
      <p:ext uri="{BB962C8B-B14F-4D97-AF65-F5344CB8AC3E}">
        <p14:creationId xmlns:p14="http://schemas.microsoft.com/office/powerpoint/2010/main" val="125066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BE26-B856-C747-9582-917DBEB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model, -2ll, </a:t>
            </a:r>
            <a:r>
              <a:rPr lang="en-US" dirty="0" err="1"/>
              <a:t>wald</a:t>
            </a:r>
            <a:r>
              <a:rPr lang="en-US" dirty="0"/>
              <a:t> test, and odds ratio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FA5805-178C-C247-8DA0-D4CBE968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328334"/>
            <a:ext cx="7731125" cy="1722157"/>
          </a:xfrm>
        </p:spPr>
      </p:pic>
    </p:spTree>
    <p:extLst>
      <p:ext uri="{BB962C8B-B14F-4D97-AF65-F5344CB8AC3E}">
        <p14:creationId xmlns:p14="http://schemas.microsoft.com/office/powerpoint/2010/main" val="200688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BE26-B856-C747-9582-917DBEB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matrix with final model for analysis and holdout sample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D8A7D-CE4A-B945-80EE-6EA984903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836862"/>
            <a:ext cx="7353300" cy="2705100"/>
          </a:xfrm>
        </p:spPr>
      </p:pic>
    </p:spTree>
    <p:extLst>
      <p:ext uri="{BB962C8B-B14F-4D97-AF65-F5344CB8AC3E}">
        <p14:creationId xmlns:p14="http://schemas.microsoft.com/office/powerpoint/2010/main" val="289955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FC9E-F707-C646-895B-6870A376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652"/>
            <a:ext cx="7729728" cy="665988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base model</a:t>
            </a:r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D99B5F00-D46C-0D45-9BE1-5E3361F827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98494" y="1035723"/>
            <a:ext cx="5795010" cy="37614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D900B-F3C3-FC45-806F-928FF4EC6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876" y="5471161"/>
            <a:ext cx="4270247" cy="1123188"/>
          </a:xfrm>
        </p:spPr>
        <p:txBody>
          <a:bodyPr/>
          <a:lstStyle/>
          <a:p>
            <a:r>
              <a:rPr lang="en-US" dirty="0"/>
              <a:t>Initial base model for analysis sample</a:t>
            </a:r>
          </a:p>
          <a:p>
            <a:r>
              <a:rPr lang="en-US" dirty="0"/>
              <a:t>-2LL is 77.6936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00C91F-705C-0C44-A197-6F8BDB45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94" y="4802838"/>
            <a:ext cx="3004605" cy="3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5B8-4F5B-FB4A-BC0C-290C2230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506"/>
            <a:ext cx="7729728" cy="696468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E040-F602-B346-A3D5-1739AECCF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6429" y="3112164"/>
            <a:ext cx="4559300" cy="2800956"/>
          </a:xfrm>
        </p:spPr>
        <p:txBody>
          <a:bodyPr/>
          <a:lstStyle/>
          <a:p>
            <a:r>
              <a:rPr lang="en-US" dirty="0"/>
              <a:t>-2LL dropped significantly to 58.90741</a:t>
            </a:r>
          </a:p>
          <a:p>
            <a:r>
              <a:rPr lang="en-US" dirty="0"/>
              <a:t>Overall p-value with Wald statistic &lt; 0.05</a:t>
            </a:r>
          </a:p>
          <a:p>
            <a:r>
              <a:rPr lang="en-US" dirty="0"/>
              <a:t>P-value for x13 within model &lt; 0.05 </a:t>
            </a:r>
          </a:p>
          <a:p>
            <a:r>
              <a:rPr lang="en-US" dirty="0"/>
              <a:t>Confidence intervals for x13 does not contain 0</a:t>
            </a:r>
          </a:p>
          <a:p>
            <a:pPr lvl="1"/>
            <a:r>
              <a:rPr lang="en-US" dirty="0"/>
              <a:t>Odds ratio is statistically significant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D7A53-4583-394A-9791-7615D48081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250" y="1304762"/>
            <a:ext cx="6842495" cy="696468"/>
          </a:xfrm>
        </p:spPr>
      </p:pic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7350870C-C1FF-A44F-9BA8-7EA5C3E8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001230"/>
            <a:ext cx="5830323" cy="3911890"/>
          </a:xfrm>
          <a:prstGeom prst="rect">
            <a:avLst/>
          </a:prstGeom>
        </p:spPr>
      </p:pic>
      <p:pic>
        <p:nvPicPr>
          <p:cNvPr id="10" name="Picture 9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B5C6789-8E53-7344-8178-C091FB390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29" y="2188018"/>
            <a:ext cx="4559300" cy="69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717C54-E558-8945-B39B-6315CA7CF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850" y="1696430"/>
            <a:ext cx="2654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F4337-CBCA-E64E-AEA2-1F659D9E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130167"/>
            <a:ext cx="4270248" cy="409073"/>
          </a:xfrm>
        </p:spPr>
        <p:txBody>
          <a:bodyPr/>
          <a:lstStyle/>
          <a:p>
            <a:r>
              <a:rPr lang="en-US" dirty="0"/>
              <a:t>Analysis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6CDF-78A1-0647-90DA-37EC246E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2692444"/>
            <a:ext cx="4270248" cy="2596776"/>
          </a:xfrm>
        </p:spPr>
        <p:txBody>
          <a:bodyPr/>
          <a:lstStyle/>
          <a:p>
            <a:r>
              <a:rPr lang="en-US" dirty="0"/>
              <a:t>Cut off score is 0.5</a:t>
            </a:r>
          </a:p>
          <a:p>
            <a:r>
              <a:rPr lang="en-US" dirty="0"/>
              <a:t>13/16 or 81.25% predicted correctly for ”USA/North America” region</a:t>
            </a:r>
          </a:p>
          <a:p>
            <a:r>
              <a:rPr lang="en-US" dirty="0"/>
              <a:t>36/44 or 81.81% predicted correctly for “Outside North America” region</a:t>
            </a:r>
          </a:p>
          <a:p>
            <a:r>
              <a:rPr lang="en-US" dirty="0"/>
              <a:t>49/60 or 81.667% predicted correctly overall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322FB-F4B4-9D4B-9833-F72EE118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692444"/>
            <a:ext cx="4253484" cy="2596776"/>
          </a:xfrm>
        </p:spPr>
        <p:txBody>
          <a:bodyPr/>
          <a:lstStyle/>
          <a:p>
            <a:r>
              <a:rPr lang="en-US" dirty="0"/>
              <a:t>Cut off score is 0.5</a:t>
            </a:r>
          </a:p>
          <a:p>
            <a:r>
              <a:rPr lang="en-US" dirty="0"/>
              <a:t>10/13 or 76.92% predicted correctly for ”USA/North America” region</a:t>
            </a:r>
          </a:p>
          <a:p>
            <a:r>
              <a:rPr lang="en-US" dirty="0"/>
              <a:t>19/27 or 70.37% predicted correctly for “Outside North America” region</a:t>
            </a:r>
          </a:p>
          <a:p>
            <a:r>
              <a:rPr lang="en-US" dirty="0"/>
              <a:t>29/40 or 72.5% predicted correctly overall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5D4B-C0AF-C044-BD9F-3358E8928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117975"/>
            <a:ext cx="4270248" cy="409074"/>
          </a:xfrm>
        </p:spPr>
        <p:txBody>
          <a:bodyPr/>
          <a:lstStyle/>
          <a:p>
            <a:r>
              <a:rPr lang="en-US" dirty="0"/>
              <a:t>Holdout sample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EC5AE-1F3D-8A48-92E6-9C9DCB76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468" y="260605"/>
            <a:ext cx="8513064" cy="7040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matrix for adding x13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7CE4E1C-7F5A-1545-9621-DB3E3EA1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18" y="1603070"/>
            <a:ext cx="3262884" cy="901802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078C3CE-78C9-8945-BADA-98C8AF61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22" y="1601952"/>
            <a:ext cx="3156204" cy="90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5B8-4F5B-FB4A-BC0C-290C2230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506"/>
            <a:ext cx="7729728" cy="696468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E040-F602-B346-A3D5-1739AECCF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6429" y="3255488"/>
            <a:ext cx="4559300" cy="2800956"/>
          </a:xfrm>
        </p:spPr>
        <p:txBody>
          <a:bodyPr/>
          <a:lstStyle/>
          <a:p>
            <a:r>
              <a:rPr lang="en-US" dirty="0"/>
              <a:t>-2LL dropped again to 46.0866</a:t>
            </a:r>
          </a:p>
          <a:p>
            <a:r>
              <a:rPr lang="en-US" dirty="0"/>
              <a:t>Overall p-value with Wald statistic still            &lt; 0.05</a:t>
            </a:r>
          </a:p>
          <a:p>
            <a:r>
              <a:rPr lang="en-US" dirty="0"/>
              <a:t>P-value for both independent variables within model still &lt; 0.05 </a:t>
            </a:r>
          </a:p>
          <a:p>
            <a:r>
              <a:rPr lang="en-US" dirty="0"/>
              <a:t>Confidence intervals for both independent variables does not contain 0</a:t>
            </a:r>
          </a:p>
          <a:p>
            <a:pPr lvl="1"/>
            <a:r>
              <a:rPr lang="en-US" dirty="0"/>
              <a:t>Odds ratio is statistically significant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F378E-2A15-4148-92B0-D317D493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19" y="1519646"/>
            <a:ext cx="3921287" cy="4427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8F1A44A-D8FD-E846-B68A-59ABFAD1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274541"/>
            <a:ext cx="6171179" cy="843191"/>
          </a:xfrm>
          <a:prstGeom prst="rect">
            <a:avLst/>
          </a:prstGeom>
        </p:spPr>
      </p:pic>
      <p:pic>
        <p:nvPicPr>
          <p:cNvPr id="15" name="Picture 14" descr="A screenshot of text&#10;&#10;Description automatically generated">
            <a:extLst>
              <a:ext uri="{FF2B5EF4-FFF2-40B4-BE49-F238E27FC236}">
                <a16:creationId xmlns:a16="http://schemas.microsoft.com/office/drawing/2014/main" id="{0012F77B-6136-A749-B5E4-EE29AC67C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2080710"/>
            <a:ext cx="5343389" cy="4309185"/>
          </a:xfrm>
          <a:prstGeom prst="rect">
            <a:avLst/>
          </a:prstGeom>
        </p:spPr>
      </p:pic>
      <p:pic>
        <p:nvPicPr>
          <p:cNvPr id="17" name="Picture 1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8BBD4944-6BF2-4646-A50E-F5E8B951F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429" y="2170448"/>
            <a:ext cx="4889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F4337-CBCA-E64E-AEA2-1F659D9E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1130167"/>
            <a:ext cx="4270248" cy="409073"/>
          </a:xfrm>
        </p:spPr>
        <p:txBody>
          <a:bodyPr/>
          <a:lstStyle/>
          <a:p>
            <a:r>
              <a:rPr lang="en-US" dirty="0"/>
              <a:t>Analysis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6CDF-78A1-0647-90DA-37EC246E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2664548"/>
            <a:ext cx="4270248" cy="2596776"/>
          </a:xfrm>
        </p:spPr>
        <p:txBody>
          <a:bodyPr/>
          <a:lstStyle/>
          <a:p>
            <a:r>
              <a:rPr lang="en-US" dirty="0"/>
              <a:t>Cut off score is 0.5</a:t>
            </a:r>
          </a:p>
          <a:p>
            <a:r>
              <a:rPr lang="en-US" dirty="0"/>
              <a:t>18/26 or 69.23% predicted correctly for ”USA/North America” region</a:t>
            </a:r>
          </a:p>
          <a:p>
            <a:r>
              <a:rPr lang="en-US" dirty="0"/>
              <a:t>31/34 or 91.18% predicted correctly for “Outside North America” region</a:t>
            </a:r>
          </a:p>
          <a:p>
            <a:r>
              <a:rPr lang="en-US" dirty="0"/>
              <a:t>49/60 or 81.667% predicted correctly overall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322FB-F4B4-9D4B-9833-F72EE118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12764" y="2664548"/>
            <a:ext cx="4253484" cy="2596776"/>
          </a:xfrm>
        </p:spPr>
        <p:txBody>
          <a:bodyPr/>
          <a:lstStyle/>
          <a:p>
            <a:r>
              <a:rPr lang="en-US" dirty="0"/>
              <a:t>Cut off score is 0.5</a:t>
            </a:r>
          </a:p>
          <a:p>
            <a:r>
              <a:rPr lang="en-US" dirty="0"/>
              <a:t>16/18 or 88.89% predicted correctly for ”USA/North America” region</a:t>
            </a:r>
          </a:p>
          <a:p>
            <a:r>
              <a:rPr lang="en-US" dirty="0"/>
              <a:t>20/22 or 90.91% predicted correctly for “Outside North America” region</a:t>
            </a:r>
          </a:p>
          <a:p>
            <a:r>
              <a:rPr lang="en-US" dirty="0"/>
              <a:t>36/40 or 90% predicted correctly overall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5D4B-C0AF-C044-BD9F-3358E8928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117975"/>
            <a:ext cx="4270248" cy="409074"/>
          </a:xfrm>
        </p:spPr>
        <p:txBody>
          <a:bodyPr/>
          <a:lstStyle/>
          <a:p>
            <a:r>
              <a:rPr lang="en-US" dirty="0"/>
              <a:t>Holdout sample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4EC5AE-1F3D-8A48-92E6-9C9DCB76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468" y="260605"/>
            <a:ext cx="8513064" cy="704087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matrix for final model</a:t>
            </a: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05B2557D-8485-8643-99AF-014833C4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1" y="1527048"/>
            <a:ext cx="3325017" cy="904037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1795936E-64A8-3340-89AC-66C5C519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26" y="1497836"/>
            <a:ext cx="3092196" cy="90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5BF-CB7A-5245-903C-BE48D4EEC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Appendix: R code</a:t>
            </a:r>
          </a:p>
        </p:txBody>
      </p:sp>
    </p:spTree>
    <p:extLst>
      <p:ext uri="{BB962C8B-B14F-4D97-AF65-F5344CB8AC3E}">
        <p14:creationId xmlns:p14="http://schemas.microsoft.com/office/powerpoint/2010/main" val="102554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BE26-B856-C747-9582-917DBEB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 and -2ll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16D90D-73A8-234F-80D3-BD0A3ACA7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800" y="3694112"/>
            <a:ext cx="6502400" cy="990600"/>
          </a:xfrm>
        </p:spPr>
      </p:pic>
    </p:spTree>
    <p:extLst>
      <p:ext uri="{BB962C8B-B14F-4D97-AF65-F5344CB8AC3E}">
        <p14:creationId xmlns:p14="http://schemas.microsoft.com/office/powerpoint/2010/main" val="324372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BE26-B856-C747-9582-917DBEBB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x13, -2ll, </a:t>
            </a:r>
            <a:r>
              <a:rPr lang="en-US" dirty="0" err="1"/>
              <a:t>wald</a:t>
            </a:r>
            <a:r>
              <a:rPr lang="en-US" dirty="0"/>
              <a:t> test, and odds ratio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71BC-BF36-ED49-BABB-0915EF1C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3287712"/>
            <a:ext cx="7112000" cy="1803400"/>
          </a:xfrm>
        </p:spPr>
      </p:pic>
    </p:spTree>
    <p:extLst>
      <p:ext uri="{BB962C8B-B14F-4D97-AF65-F5344CB8AC3E}">
        <p14:creationId xmlns:p14="http://schemas.microsoft.com/office/powerpoint/2010/main" val="25175001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{5668F32E-A86E-FF4F-8238-AE7F28C58D35}tf10001120</Template>
  <TotalTime>1588</TotalTime>
  <Words>322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Logistic Regression</vt:lpstr>
      <vt:lpstr>Estimating base model</vt:lpstr>
      <vt:lpstr>Adding x13</vt:lpstr>
      <vt:lpstr>Classification matrix for adding x13</vt:lpstr>
      <vt:lpstr>Final model</vt:lpstr>
      <vt:lpstr>Classification matrix for final model</vt:lpstr>
      <vt:lpstr>Appendix: R code</vt:lpstr>
      <vt:lpstr>Null model and -2ll</vt:lpstr>
      <vt:lpstr>Model with x13, -2ll, wald test, and odds ratio</vt:lpstr>
      <vt:lpstr>Classification matrix with x13 model for analysis and holdout sample</vt:lpstr>
      <vt:lpstr>Final model, -2ll, wald test, and odds ratio</vt:lpstr>
      <vt:lpstr>Classification matrix with final model for analysis and holdout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Kelvin Tiongson</dc:creator>
  <cp:lastModifiedBy>Kelvin Tiongson</cp:lastModifiedBy>
  <cp:revision>33</cp:revision>
  <dcterms:created xsi:type="dcterms:W3CDTF">2020-08-15T16:32:42Z</dcterms:created>
  <dcterms:modified xsi:type="dcterms:W3CDTF">2020-08-16T19:03:05Z</dcterms:modified>
</cp:coreProperties>
</file>