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53"/>
  </p:normalViewPr>
  <p:slideViewPr>
    <p:cSldViewPr snapToGrid="0" snapToObjects="1">
      <p:cViewPr varScale="1">
        <p:scale>
          <a:sx n="113" d="100"/>
          <a:sy n="11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A4CE-04BC-574B-9879-1A533D3395DC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B8C1B90-954A-6B41-B78D-3FD17A7CF84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63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A4CE-04BC-574B-9879-1A533D3395DC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1B90-954A-6B41-B78D-3FD17A7CF84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53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A4CE-04BC-574B-9879-1A533D3395DC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1B90-954A-6B41-B78D-3FD17A7CF84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82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A4CE-04BC-574B-9879-1A533D3395DC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1B90-954A-6B41-B78D-3FD17A7CF84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24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A4CE-04BC-574B-9879-1A533D3395DC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1B90-954A-6B41-B78D-3FD17A7CF84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23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A4CE-04BC-574B-9879-1A533D3395DC}" type="datetimeFigureOut">
              <a:rPr lang="en-US" smtClean="0"/>
              <a:t>8/9/20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1B90-954A-6B41-B78D-3FD17A7CF84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73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A4CE-04BC-574B-9879-1A533D3395DC}" type="datetimeFigureOut">
              <a:rPr lang="en-US" smtClean="0"/>
              <a:t>8/9/20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1B90-954A-6B41-B78D-3FD17A7CF84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99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A4CE-04BC-574B-9879-1A533D3395DC}" type="datetimeFigureOut">
              <a:rPr lang="en-US" smtClean="0"/>
              <a:t>8/9/20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1B90-954A-6B41-B78D-3FD17A7CF84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62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A4CE-04BC-574B-9879-1A533D3395DC}" type="datetimeFigureOut">
              <a:rPr lang="en-US" smtClean="0"/>
              <a:t>8/9/20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1B90-954A-6B41-B78D-3FD17A7CF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1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A4CE-04BC-574B-9879-1A533D3395DC}" type="datetimeFigureOut">
              <a:rPr lang="en-US" smtClean="0"/>
              <a:t>8/9/20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1B90-954A-6B41-B78D-3FD17A7CF84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9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FC9A4CE-04BC-574B-9879-1A533D3395DC}" type="datetimeFigureOut">
              <a:rPr lang="en-US" smtClean="0"/>
              <a:t>8/9/20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1B90-954A-6B41-B78D-3FD17A7CF84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92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9A4CE-04BC-574B-9879-1A533D3395DC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B8C1B90-954A-6B41-B78D-3FD17A7CF84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29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11C5-3127-284A-8D71-F37EAA752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802298"/>
            <a:ext cx="8637072" cy="2541431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 Discriminant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2D585-2E4C-1548-85C9-C739E80C2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14272"/>
            <a:ext cx="8637072" cy="994553"/>
          </a:xfrm>
        </p:spPr>
        <p:txBody>
          <a:bodyPr/>
          <a:lstStyle/>
          <a:p>
            <a:r>
              <a:rPr lang="en-US" dirty="0"/>
              <a:t>Week 5 project</a:t>
            </a:r>
          </a:p>
        </p:txBody>
      </p:sp>
    </p:spTree>
    <p:extLst>
      <p:ext uri="{BB962C8B-B14F-4D97-AF65-F5344CB8AC3E}">
        <p14:creationId xmlns:p14="http://schemas.microsoft.com/office/powerpoint/2010/main" val="382409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C397-116D-194F-B2AA-314B279FB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288" y="1176364"/>
            <a:ext cx="9605635" cy="1059305"/>
          </a:xfrm>
        </p:spPr>
        <p:txBody>
          <a:bodyPr/>
          <a:lstStyle/>
          <a:p>
            <a:r>
              <a:rPr lang="en-US"/>
              <a:t>Adding x11 to discriminant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D7DB5-6657-B345-9958-1D29B5C008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Discriminant function on estimation sample (60 records </a:t>
            </a:r>
            <a:r>
              <a:rPr lang="en-US"/>
              <a:t>randomly chosen)</a:t>
            </a:r>
            <a:endParaRPr lang="en-US" dirty="0"/>
          </a:p>
          <a:p>
            <a:r>
              <a:rPr lang="en-US" dirty="0"/>
              <a:t>Overall test of model is statistically significant for Wilks’ Lambda with p-value &lt;= 0.05</a:t>
            </a:r>
          </a:p>
          <a:p>
            <a:pPr lvl="1"/>
            <a:r>
              <a:rPr lang="en-US" dirty="0"/>
              <a:t>Also statistically significant with p-value for other measures: </a:t>
            </a:r>
          </a:p>
          <a:p>
            <a:pPr lvl="2"/>
            <a:r>
              <a:rPr lang="en-US" dirty="0"/>
              <a:t>Pillai</a:t>
            </a:r>
          </a:p>
          <a:p>
            <a:pPr lvl="2"/>
            <a:r>
              <a:rPr lang="en-US" dirty="0" err="1"/>
              <a:t>Hotelling</a:t>
            </a:r>
            <a:r>
              <a:rPr lang="en-US" dirty="0"/>
              <a:t>-Lawley</a:t>
            </a:r>
          </a:p>
          <a:p>
            <a:pPr lvl="2"/>
            <a:r>
              <a:rPr lang="en-US" dirty="0"/>
              <a:t>Roy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B3C868-76ED-4B42-86D8-B46DA4C297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99739" y="2017713"/>
            <a:ext cx="4472547" cy="3441700"/>
          </a:xfrm>
        </p:spPr>
      </p:pic>
    </p:spTree>
    <p:extLst>
      <p:ext uri="{BB962C8B-B14F-4D97-AF65-F5344CB8AC3E}">
        <p14:creationId xmlns:p14="http://schemas.microsoft.com/office/powerpoint/2010/main" val="101635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C397-116D-194F-B2AA-314B279FB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288" y="1176364"/>
            <a:ext cx="9605635" cy="1059305"/>
          </a:xfrm>
        </p:spPr>
        <p:txBody>
          <a:bodyPr/>
          <a:lstStyle/>
          <a:p>
            <a:r>
              <a:rPr lang="en-US" dirty="0"/>
              <a:t>Summary statistics of overall Model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7B77E5-FE2A-FD4F-9071-2493E9522D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68108" y="2011363"/>
            <a:ext cx="4604408" cy="344805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070C2-08EF-DE40-BCA7-3B695685A9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Prior probabilities of 0.35 for USA/North America and 0.65 of Outside North America</a:t>
            </a:r>
          </a:p>
          <a:p>
            <a:r>
              <a:rPr lang="en-US" dirty="0"/>
              <a:t>Coefficients of  Discriminant function variables</a:t>
            </a:r>
          </a:p>
          <a:p>
            <a:pPr lvl="1"/>
            <a:r>
              <a:rPr lang="en-US" dirty="0"/>
              <a:t>X13 = 0.2987</a:t>
            </a:r>
          </a:p>
          <a:p>
            <a:pPr lvl="1"/>
            <a:r>
              <a:rPr lang="en-US" dirty="0"/>
              <a:t>X17 = 0.6253</a:t>
            </a:r>
          </a:p>
          <a:p>
            <a:pPr lvl="1"/>
            <a:r>
              <a:rPr lang="en-US" dirty="0"/>
              <a:t>X11 = -0.4936</a:t>
            </a:r>
          </a:p>
        </p:txBody>
      </p:sp>
    </p:spTree>
    <p:extLst>
      <p:ext uri="{BB962C8B-B14F-4D97-AF65-F5344CB8AC3E}">
        <p14:creationId xmlns:p14="http://schemas.microsoft.com/office/powerpoint/2010/main" val="91432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FD4E-143A-3142-8731-2D77129B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1271588"/>
            <a:ext cx="9605635" cy="592606"/>
          </a:xfrm>
        </p:spPr>
        <p:txBody>
          <a:bodyPr/>
          <a:lstStyle/>
          <a:p>
            <a:r>
              <a:rPr lang="en-US" dirty="0"/>
              <a:t>Classification matrix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0F5F6-3592-9244-835F-BC8F772E9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94319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Estimation Sample</a:t>
            </a:r>
          </a:p>
          <a:p>
            <a:pPr lvl="1"/>
            <a:r>
              <a:rPr lang="en-US" dirty="0"/>
              <a:t>17/23 correctly classified for USA/North America = 73.91%</a:t>
            </a:r>
          </a:p>
          <a:p>
            <a:pPr lvl="1"/>
            <a:r>
              <a:rPr lang="en-US" dirty="0"/>
              <a:t>33/37 correctly classified for Outside North America = 89.19%</a:t>
            </a:r>
          </a:p>
          <a:p>
            <a:pPr lvl="1"/>
            <a:r>
              <a:rPr lang="en-US" dirty="0"/>
              <a:t>50/60 total correctly classified = 83.33%</a:t>
            </a:r>
          </a:p>
          <a:p>
            <a:r>
              <a:rPr lang="en-US" dirty="0"/>
              <a:t>Holdout sample</a:t>
            </a:r>
          </a:p>
          <a:p>
            <a:pPr lvl="1"/>
            <a:r>
              <a:rPr lang="en-US" dirty="0"/>
              <a:t>16/20 correctly classified for USA/North America = 80%</a:t>
            </a:r>
          </a:p>
          <a:p>
            <a:pPr lvl="1"/>
            <a:r>
              <a:rPr lang="en-US" dirty="0"/>
              <a:t>18/20 correctly classified for Outside North America = 90%</a:t>
            </a:r>
          </a:p>
          <a:p>
            <a:pPr lvl="1"/>
            <a:r>
              <a:rPr lang="en-US" dirty="0"/>
              <a:t>34/40 total </a:t>
            </a:r>
            <a:r>
              <a:rPr lang="en-US"/>
              <a:t>correctly classified = 85%</a:t>
            </a:r>
            <a:endParaRPr lang="en-US" dirty="0"/>
          </a:p>
        </p:txBody>
      </p:sp>
      <p:pic>
        <p:nvPicPr>
          <p:cNvPr id="10" name="Content Placeholder 9" descr="A picture containing bird&#10;&#10;Description automatically generated">
            <a:extLst>
              <a:ext uri="{FF2B5EF4-FFF2-40B4-BE49-F238E27FC236}">
                <a16:creationId xmlns:a16="http://schemas.microsoft.com/office/drawing/2014/main" id="{93022DD2-4146-0149-BDC1-8332F5F481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0513" y="2017343"/>
            <a:ext cx="5931302" cy="2411782"/>
          </a:xfrm>
        </p:spPr>
      </p:pic>
    </p:spTree>
    <p:extLst>
      <p:ext uri="{BB962C8B-B14F-4D97-AF65-F5344CB8AC3E}">
        <p14:creationId xmlns:p14="http://schemas.microsoft.com/office/powerpoint/2010/main" val="199391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93BA9-8C0B-9A48-8D20-BED702E40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1243013"/>
            <a:ext cx="9605635" cy="621181"/>
          </a:xfrm>
        </p:spPr>
        <p:txBody>
          <a:bodyPr/>
          <a:lstStyle/>
          <a:p>
            <a:r>
              <a:rPr lang="en-US" dirty="0"/>
              <a:t>Group prediction of analysis sample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5554075-13AD-A246-8516-F2AE30F9F82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41721470"/>
              </p:ext>
            </p:extLst>
          </p:nvPr>
        </p:nvGraphicFramePr>
        <p:xfrm>
          <a:off x="237067" y="2017331"/>
          <a:ext cx="6176705" cy="442224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526321">
                  <a:extLst>
                    <a:ext uri="{9D8B030D-6E8A-4147-A177-3AD203B41FA5}">
                      <a16:colId xmlns:a16="http://schemas.microsoft.com/office/drawing/2014/main" val="3208823380"/>
                    </a:ext>
                  </a:extLst>
                </a:gridCol>
                <a:gridCol w="526321">
                  <a:extLst>
                    <a:ext uri="{9D8B030D-6E8A-4147-A177-3AD203B41FA5}">
                      <a16:colId xmlns:a16="http://schemas.microsoft.com/office/drawing/2014/main" val="2753619575"/>
                    </a:ext>
                  </a:extLst>
                </a:gridCol>
                <a:gridCol w="913499">
                  <a:extLst>
                    <a:ext uri="{9D8B030D-6E8A-4147-A177-3AD203B41FA5}">
                      <a16:colId xmlns:a16="http://schemas.microsoft.com/office/drawing/2014/main" val="15414355"/>
                    </a:ext>
                  </a:extLst>
                </a:gridCol>
                <a:gridCol w="871151">
                  <a:extLst>
                    <a:ext uri="{9D8B030D-6E8A-4147-A177-3AD203B41FA5}">
                      <a16:colId xmlns:a16="http://schemas.microsoft.com/office/drawing/2014/main" val="3968265222"/>
                    </a:ext>
                  </a:extLst>
                </a:gridCol>
                <a:gridCol w="526321">
                  <a:extLst>
                    <a:ext uri="{9D8B030D-6E8A-4147-A177-3AD203B41FA5}">
                      <a16:colId xmlns:a16="http://schemas.microsoft.com/office/drawing/2014/main" val="1109193166"/>
                    </a:ext>
                  </a:extLst>
                </a:gridCol>
                <a:gridCol w="526321">
                  <a:extLst>
                    <a:ext uri="{9D8B030D-6E8A-4147-A177-3AD203B41FA5}">
                      <a16:colId xmlns:a16="http://schemas.microsoft.com/office/drawing/2014/main" val="1862294361"/>
                    </a:ext>
                  </a:extLst>
                </a:gridCol>
                <a:gridCol w="526321">
                  <a:extLst>
                    <a:ext uri="{9D8B030D-6E8A-4147-A177-3AD203B41FA5}">
                      <a16:colId xmlns:a16="http://schemas.microsoft.com/office/drawing/2014/main" val="4199203020"/>
                    </a:ext>
                  </a:extLst>
                </a:gridCol>
                <a:gridCol w="889299">
                  <a:extLst>
                    <a:ext uri="{9D8B030D-6E8A-4147-A177-3AD203B41FA5}">
                      <a16:colId xmlns:a16="http://schemas.microsoft.com/office/drawing/2014/main" val="3512783684"/>
                    </a:ext>
                  </a:extLst>
                </a:gridCol>
                <a:gridCol w="871151">
                  <a:extLst>
                    <a:ext uri="{9D8B030D-6E8A-4147-A177-3AD203B41FA5}">
                      <a16:colId xmlns:a16="http://schemas.microsoft.com/office/drawing/2014/main" val="2712940730"/>
                    </a:ext>
                  </a:extLst>
                </a:gridCol>
              </a:tblGrid>
              <a:tr h="168374">
                <a:tc>
                  <a:txBody>
                    <a:bodyPr/>
                    <a:lstStyle/>
                    <a:p>
                      <a:pPr algn="l" fontAlgn="b"/>
                      <a:endParaRPr lang="en-US" sz="8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id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descr_z_score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predicted_group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descr_z_score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predicted_group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extLst>
                  <a:ext uri="{0D108BD9-81ED-4DB2-BD59-A6C34878D82A}">
                    <a16:rowId xmlns:a16="http://schemas.microsoft.com/office/drawing/2014/main" val="211399095"/>
                  </a:ext>
                </a:extLst>
              </a:tr>
              <a:tr h="99226"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extLst>
                  <a:ext uri="{0D108BD9-81ED-4DB2-BD59-A6C34878D82A}">
                    <a16:rowId xmlns:a16="http://schemas.microsoft.com/office/drawing/2014/main" val="712118606"/>
                  </a:ext>
                </a:extLst>
              </a:tr>
              <a:tr h="9922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0.5320974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1.1086114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extLst>
                  <a:ext uri="{0D108BD9-81ED-4DB2-BD59-A6C34878D82A}">
                    <a16:rowId xmlns:a16="http://schemas.microsoft.com/office/drawing/2014/main" val="3452474707"/>
                  </a:ext>
                </a:extLst>
              </a:tr>
              <a:tr h="9922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-1.8971575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-1.7744122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extLst>
                  <a:ext uri="{0D108BD9-81ED-4DB2-BD59-A6C34878D82A}">
                    <a16:rowId xmlns:a16="http://schemas.microsoft.com/office/drawing/2014/main" val="3798283129"/>
                  </a:ext>
                </a:extLst>
              </a:tr>
              <a:tr h="9922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-2.0769198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-1.2987684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extLst>
                  <a:ext uri="{0D108BD9-81ED-4DB2-BD59-A6C34878D82A}">
                    <a16:rowId xmlns:a16="http://schemas.microsoft.com/office/drawing/2014/main" val="1158124806"/>
                  </a:ext>
                </a:extLst>
              </a:tr>
              <a:tr h="9922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0.6030452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-2.2174031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extLst>
                  <a:ext uri="{0D108BD9-81ED-4DB2-BD59-A6C34878D82A}">
                    <a16:rowId xmlns:a16="http://schemas.microsoft.com/office/drawing/2014/main" val="3170966221"/>
                  </a:ext>
                </a:extLst>
              </a:tr>
              <a:tr h="9922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-1.0113448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0.5384225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extLst>
                  <a:ext uri="{0D108BD9-81ED-4DB2-BD59-A6C34878D82A}">
                    <a16:rowId xmlns:a16="http://schemas.microsoft.com/office/drawing/2014/main" val="399087913"/>
                  </a:ext>
                </a:extLst>
              </a:tr>
              <a:tr h="9922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1.9540316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-0.543309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extLst>
                  <a:ext uri="{0D108BD9-81ED-4DB2-BD59-A6C34878D82A}">
                    <a16:rowId xmlns:a16="http://schemas.microsoft.com/office/drawing/2014/main" val="3814038798"/>
                  </a:ext>
                </a:extLst>
              </a:tr>
              <a:tr h="9922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1.4106055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-0.7989751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extLst>
                  <a:ext uri="{0D108BD9-81ED-4DB2-BD59-A6C34878D82A}">
                    <a16:rowId xmlns:a16="http://schemas.microsoft.com/office/drawing/2014/main" val="170447140"/>
                  </a:ext>
                </a:extLst>
              </a:tr>
              <a:tr h="9922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1.0528771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-0.1875894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extLst>
                  <a:ext uri="{0D108BD9-81ED-4DB2-BD59-A6C34878D82A}">
                    <a16:rowId xmlns:a16="http://schemas.microsoft.com/office/drawing/2014/main" val="1750643569"/>
                  </a:ext>
                </a:extLst>
              </a:tr>
              <a:tr h="9922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-1.2811997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0.5958645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extLst>
                  <a:ext uri="{0D108BD9-81ED-4DB2-BD59-A6C34878D82A}">
                    <a16:rowId xmlns:a16="http://schemas.microsoft.com/office/drawing/2014/main" val="351277564"/>
                  </a:ext>
                </a:extLst>
              </a:tr>
              <a:tr h="979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1.3189269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1.3535884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extLst>
                  <a:ext uri="{0D108BD9-81ED-4DB2-BD59-A6C34878D82A}">
                    <a16:rowId xmlns:a16="http://schemas.microsoft.com/office/drawing/2014/main" val="2508092112"/>
                  </a:ext>
                </a:extLst>
              </a:tr>
              <a:tr h="9922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0.8794853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2.0532727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extLst>
                  <a:ext uri="{0D108BD9-81ED-4DB2-BD59-A6C34878D82A}">
                    <a16:rowId xmlns:a16="http://schemas.microsoft.com/office/drawing/2014/main" val="308917146"/>
                  </a:ext>
                </a:extLst>
              </a:tr>
              <a:tr h="9922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0.7444693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-1.5675098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extLst>
                  <a:ext uri="{0D108BD9-81ED-4DB2-BD59-A6C34878D82A}">
                    <a16:rowId xmlns:a16="http://schemas.microsoft.com/office/drawing/2014/main" val="227000903"/>
                  </a:ext>
                </a:extLst>
              </a:tr>
              <a:tr h="9922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1.3870558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-1.0293817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extLst>
                  <a:ext uri="{0D108BD9-81ED-4DB2-BD59-A6C34878D82A}">
                    <a16:rowId xmlns:a16="http://schemas.microsoft.com/office/drawing/2014/main" val="2092120921"/>
                  </a:ext>
                </a:extLst>
              </a:tr>
              <a:tr h="9922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0.8181951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1.2971303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extLst>
                  <a:ext uri="{0D108BD9-81ED-4DB2-BD59-A6C34878D82A}">
                    <a16:rowId xmlns:a16="http://schemas.microsoft.com/office/drawing/2014/main" val="2680201676"/>
                  </a:ext>
                </a:extLst>
              </a:tr>
              <a:tr h="9922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2.0532727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-0.1250164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extLst>
                  <a:ext uri="{0D108BD9-81ED-4DB2-BD59-A6C34878D82A}">
                    <a16:rowId xmlns:a16="http://schemas.microsoft.com/office/drawing/2014/main" val="2804614826"/>
                  </a:ext>
                </a:extLst>
              </a:tr>
              <a:tr h="9922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-2.211078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-0.4690696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extLst>
                  <a:ext uri="{0D108BD9-81ED-4DB2-BD59-A6C34878D82A}">
                    <a16:rowId xmlns:a16="http://schemas.microsoft.com/office/drawing/2014/main" val="4206939673"/>
                  </a:ext>
                </a:extLst>
              </a:tr>
              <a:tr h="9922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-2.211078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-1.0293817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extLst>
                  <a:ext uri="{0D108BD9-81ED-4DB2-BD59-A6C34878D82A}">
                    <a16:rowId xmlns:a16="http://schemas.microsoft.com/office/drawing/2014/main" val="2223546932"/>
                  </a:ext>
                </a:extLst>
              </a:tr>
              <a:tr h="9922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1.396627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-1.2811997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extLst>
                  <a:ext uri="{0D108BD9-81ED-4DB2-BD59-A6C34878D82A}">
                    <a16:rowId xmlns:a16="http://schemas.microsoft.com/office/drawing/2014/main" val="2786772476"/>
                  </a:ext>
                </a:extLst>
              </a:tr>
              <a:tr h="9922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-2.187017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1.3535884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extLst>
                  <a:ext uri="{0D108BD9-81ED-4DB2-BD59-A6C34878D82A}">
                    <a16:rowId xmlns:a16="http://schemas.microsoft.com/office/drawing/2014/main" val="2078378789"/>
                  </a:ext>
                </a:extLst>
              </a:tr>
              <a:tr h="9922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-0.6268207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1.1083081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extLst>
                  <a:ext uri="{0D108BD9-81ED-4DB2-BD59-A6C34878D82A}">
                    <a16:rowId xmlns:a16="http://schemas.microsoft.com/office/drawing/2014/main" val="2259054528"/>
                  </a:ext>
                </a:extLst>
              </a:tr>
              <a:tr h="9922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2.1857232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-0.1617299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extLst>
                  <a:ext uri="{0D108BD9-81ED-4DB2-BD59-A6C34878D82A}">
                    <a16:rowId xmlns:a16="http://schemas.microsoft.com/office/drawing/2014/main" val="1602972680"/>
                  </a:ext>
                </a:extLst>
              </a:tr>
              <a:tr h="9922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0.2630549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0.9882544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extLst>
                  <a:ext uri="{0D108BD9-81ED-4DB2-BD59-A6C34878D82A}">
                    <a16:rowId xmlns:a16="http://schemas.microsoft.com/office/drawing/2014/main" val="149311209"/>
                  </a:ext>
                </a:extLst>
              </a:tr>
              <a:tr h="9922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-1.7943715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-1.3226999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extLst>
                  <a:ext uri="{0D108BD9-81ED-4DB2-BD59-A6C34878D82A}">
                    <a16:rowId xmlns:a16="http://schemas.microsoft.com/office/drawing/2014/main" val="2414632660"/>
                  </a:ext>
                </a:extLst>
              </a:tr>
              <a:tr h="9922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-1.0113448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1.5602329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extLst>
                  <a:ext uri="{0D108BD9-81ED-4DB2-BD59-A6C34878D82A}">
                    <a16:rowId xmlns:a16="http://schemas.microsoft.com/office/drawing/2014/main" val="4123192761"/>
                  </a:ext>
                </a:extLst>
              </a:tr>
              <a:tr h="9922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-0.1250164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-2.0338812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extLst>
                  <a:ext uri="{0D108BD9-81ED-4DB2-BD59-A6C34878D82A}">
                    <a16:rowId xmlns:a16="http://schemas.microsoft.com/office/drawing/2014/main" val="4132984238"/>
                  </a:ext>
                </a:extLst>
              </a:tr>
              <a:tr h="9922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0.7073309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1.2110531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extLst>
                  <a:ext uri="{0D108BD9-81ED-4DB2-BD59-A6C34878D82A}">
                    <a16:rowId xmlns:a16="http://schemas.microsoft.com/office/drawing/2014/main" val="3144786718"/>
                  </a:ext>
                </a:extLst>
              </a:tr>
              <a:tr h="9922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-1.2987684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0.53821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extLst>
                  <a:ext uri="{0D108BD9-81ED-4DB2-BD59-A6C34878D82A}">
                    <a16:rowId xmlns:a16="http://schemas.microsoft.com/office/drawing/2014/main" val="1178819018"/>
                  </a:ext>
                </a:extLst>
              </a:tr>
              <a:tr h="9922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1.9310409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1.9315954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extLst>
                  <a:ext uri="{0D108BD9-81ED-4DB2-BD59-A6C34878D82A}">
                    <a16:rowId xmlns:a16="http://schemas.microsoft.com/office/drawing/2014/main" val="1393937575"/>
                  </a:ext>
                </a:extLst>
              </a:tr>
              <a:tr h="9922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-0.1875894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extLst>
                  <a:ext uri="{0D108BD9-81ED-4DB2-BD59-A6C34878D82A}">
                    <a16:rowId xmlns:a16="http://schemas.microsoft.com/office/drawing/2014/main" val="102156987"/>
                  </a:ext>
                </a:extLst>
              </a:tr>
              <a:tr h="9922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-1.1146443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extLst>
                  <a:ext uri="{0D108BD9-81ED-4DB2-BD59-A6C34878D82A}">
                    <a16:rowId xmlns:a16="http://schemas.microsoft.com/office/drawing/2014/main" val="680601545"/>
                  </a:ext>
                </a:extLst>
              </a:tr>
              <a:tr h="9922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-2.187017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extLst>
                  <a:ext uri="{0D108BD9-81ED-4DB2-BD59-A6C34878D82A}">
                    <a16:rowId xmlns:a16="http://schemas.microsoft.com/office/drawing/2014/main" val="2441385512"/>
                  </a:ext>
                </a:extLst>
              </a:tr>
              <a:tr h="9922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2.1857232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0" marR="4560" marT="4560" marB="0" anchor="b"/>
                </a:tc>
                <a:extLst>
                  <a:ext uri="{0D108BD9-81ED-4DB2-BD59-A6C34878D82A}">
                    <a16:rowId xmlns:a16="http://schemas.microsoft.com/office/drawing/2014/main" val="1451056079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F906A-3F1E-F64E-9846-B634FC0AF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4705" y="1940762"/>
            <a:ext cx="4645152" cy="3441520"/>
          </a:xfrm>
        </p:spPr>
        <p:txBody>
          <a:bodyPr/>
          <a:lstStyle/>
          <a:p>
            <a:r>
              <a:rPr lang="en-US" dirty="0"/>
              <a:t>Group predictions per individual case</a:t>
            </a:r>
          </a:p>
          <a:p>
            <a:r>
              <a:rPr lang="en-US" dirty="0"/>
              <a:t>Id is record id</a:t>
            </a:r>
          </a:p>
          <a:p>
            <a:r>
              <a:rPr lang="en-US" dirty="0"/>
              <a:t>X4 is actual group </a:t>
            </a:r>
          </a:p>
          <a:p>
            <a:r>
              <a:rPr lang="en-US" dirty="0" err="1"/>
              <a:t>Descr_z_score</a:t>
            </a:r>
            <a:r>
              <a:rPr lang="en-US" dirty="0"/>
              <a:t> is the discriminant Z score</a:t>
            </a:r>
          </a:p>
          <a:p>
            <a:r>
              <a:rPr lang="en-US" dirty="0" err="1"/>
              <a:t>Predicted_group</a:t>
            </a:r>
            <a:r>
              <a:rPr lang="en-US" dirty="0"/>
              <a:t> is the predicted group of the record</a:t>
            </a:r>
          </a:p>
        </p:txBody>
      </p:sp>
    </p:spTree>
    <p:extLst>
      <p:ext uri="{BB962C8B-B14F-4D97-AF65-F5344CB8AC3E}">
        <p14:creationId xmlns:p14="http://schemas.microsoft.com/office/powerpoint/2010/main" val="3235117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93BA9-8C0B-9A48-8D20-BED702E40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1243013"/>
            <a:ext cx="9605635" cy="621181"/>
          </a:xfrm>
        </p:spPr>
        <p:txBody>
          <a:bodyPr/>
          <a:lstStyle/>
          <a:p>
            <a:r>
              <a:rPr lang="en-US" dirty="0"/>
              <a:t>Group prediction of holdout sample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F906A-3F1E-F64E-9846-B634FC0AF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4705" y="1940762"/>
            <a:ext cx="4645152" cy="3441520"/>
          </a:xfrm>
        </p:spPr>
        <p:txBody>
          <a:bodyPr/>
          <a:lstStyle/>
          <a:p>
            <a:r>
              <a:rPr lang="en-US" dirty="0"/>
              <a:t>Group predictions per individual case</a:t>
            </a:r>
          </a:p>
          <a:p>
            <a:r>
              <a:rPr lang="en-US" dirty="0"/>
              <a:t>Id is record id</a:t>
            </a:r>
          </a:p>
          <a:p>
            <a:r>
              <a:rPr lang="en-US" dirty="0"/>
              <a:t>X4 is actual group </a:t>
            </a:r>
          </a:p>
          <a:p>
            <a:r>
              <a:rPr lang="en-US" dirty="0" err="1"/>
              <a:t>Descr_z_score</a:t>
            </a:r>
            <a:r>
              <a:rPr lang="en-US" dirty="0"/>
              <a:t> is the discriminant Z score</a:t>
            </a:r>
          </a:p>
          <a:p>
            <a:r>
              <a:rPr lang="en-US" dirty="0" err="1"/>
              <a:t>Predicted_group</a:t>
            </a:r>
            <a:r>
              <a:rPr lang="en-US" dirty="0"/>
              <a:t> is the predicted group of the record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4A2C8A9-EF8F-644D-80FC-639ECDBA6AE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49961965"/>
              </p:ext>
            </p:extLst>
          </p:nvPr>
        </p:nvGraphicFramePr>
        <p:xfrm>
          <a:off x="259644" y="1940762"/>
          <a:ext cx="6152445" cy="406492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19673">
                  <a:extLst>
                    <a:ext uri="{9D8B030D-6E8A-4147-A177-3AD203B41FA5}">
                      <a16:colId xmlns:a16="http://schemas.microsoft.com/office/drawing/2014/main" val="1503661847"/>
                    </a:ext>
                  </a:extLst>
                </a:gridCol>
                <a:gridCol w="519673">
                  <a:extLst>
                    <a:ext uri="{9D8B030D-6E8A-4147-A177-3AD203B41FA5}">
                      <a16:colId xmlns:a16="http://schemas.microsoft.com/office/drawing/2014/main" val="4130934353"/>
                    </a:ext>
                  </a:extLst>
                </a:gridCol>
                <a:gridCol w="830281">
                  <a:extLst>
                    <a:ext uri="{9D8B030D-6E8A-4147-A177-3AD203B41FA5}">
                      <a16:colId xmlns:a16="http://schemas.microsoft.com/office/drawing/2014/main" val="3215493441"/>
                    </a:ext>
                  </a:extLst>
                </a:gridCol>
                <a:gridCol w="955718">
                  <a:extLst>
                    <a:ext uri="{9D8B030D-6E8A-4147-A177-3AD203B41FA5}">
                      <a16:colId xmlns:a16="http://schemas.microsoft.com/office/drawing/2014/main" val="3310306519"/>
                    </a:ext>
                  </a:extLst>
                </a:gridCol>
                <a:gridCol w="519673">
                  <a:extLst>
                    <a:ext uri="{9D8B030D-6E8A-4147-A177-3AD203B41FA5}">
                      <a16:colId xmlns:a16="http://schemas.microsoft.com/office/drawing/2014/main" val="3602943336"/>
                    </a:ext>
                  </a:extLst>
                </a:gridCol>
                <a:gridCol w="519673">
                  <a:extLst>
                    <a:ext uri="{9D8B030D-6E8A-4147-A177-3AD203B41FA5}">
                      <a16:colId xmlns:a16="http://schemas.microsoft.com/office/drawing/2014/main" val="2182613081"/>
                    </a:ext>
                  </a:extLst>
                </a:gridCol>
                <a:gridCol w="519673">
                  <a:extLst>
                    <a:ext uri="{9D8B030D-6E8A-4147-A177-3AD203B41FA5}">
                      <a16:colId xmlns:a16="http://schemas.microsoft.com/office/drawing/2014/main" val="1983498707"/>
                    </a:ext>
                  </a:extLst>
                </a:gridCol>
                <a:gridCol w="836256">
                  <a:extLst>
                    <a:ext uri="{9D8B030D-6E8A-4147-A177-3AD203B41FA5}">
                      <a16:colId xmlns:a16="http://schemas.microsoft.com/office/drawing/2014/main" val="1586611773"/>
                    </a:ext>
                  </a:extLst>
                </a:gridCol>
                <a:gridCol w="931825">
                  <a:extLst>
                    <a:ext uri="{9D8B030D-6E8A-4147-A177-3AD203B41FA5}">
                      <a16:colId xmlns:a16="http://schemas.microsoft.com/office/drawing/2014/main" val="1364078104"/>
                    </a:ext>
                  </a:extLst>
                </a:gridCol>
              </a:tblGrid>
              <a:tr h="162597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endParaRPr lang="en-US" sz="8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endParaRPr lang="en-US" sz="8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descr_z_score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endParaRPr lang="en-US" sz="8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predicted_group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9" marR="4519" marT="4519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endParaRPr lang="en-US" sz="8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endParaRPr lang="en-US" sz="8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descr_z_score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endParaRPr lang="en-US" sz="8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predicted_group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extLst>
                  <a:ext uri="{0D108BD9-81ED-4DB2-BD59-A6C34878D82A}">
                    <a16:rowId xmlns:a16="http://schemas.microsoft.com/office/drawing/2014/main" val="3458595455"/>
                  </a:ext>
                </a:extLst>
              </a:tr>
              <a:tr h="1625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9" marR="4519" marT="4519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36999"/>
                  </a:ext>
                </a:extLst>
              </a:tr>
              <a:tr h="162597"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9" marR="4519" marT="4519" marB="0" anchor="b"/>
                </a:tc>
                <a:extLst>
                  <a:ext uri="{0D108BD9-81ED-4DB2-BD59-A6C34878D82A}">
                    <a16:rowId xmlns:a16="http://schemas.microsoft.com/office/drawing/2014/main" val="1945140072"/>
                  </a:ext>
                </a:extLst>
              </a:tr>
              <a:tr h="162597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1.0860412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-1.6452963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extLst>
                  <a:ext uri="{0D108BD9-81ED-4DB2-BD59-A6C34878D82A}">
                    <a16:rowId xmlns:a16="http://schemas.microsoft.com/office/drawing/2014/main" val="1739585906"/>
                  </a:ext>
                </a:extLst>
              </a:tr>
              <a:tr h="162597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1.8801775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-1.8971575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extLst>
                  <a:ext uri="{0D108BD9-81ED-4DB2-BD59-A6C34878D82A}">
                    <a16:rowId xmlns:a16="http://schemas.microsoft.com/office/drawing/2014/main" val="3634605597"/>
                  </a:ext>
                </a:extLst>
              </a:tr>
              <a:tr h="162597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-0.5913445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-1.2171337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extLst>
                  <a:ext uri="{0D108BD9-81ED-4DB2-BD59-A6C34878D82A}">
                    <a16:rowId xmlns:a16="http://schemas.microsoft.com/office/drawing/2014/main" val="2239512920"/>
                  </a:ext>
                </a:extLst>
              </a:tr>
              <a:tr h="162597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-2.6691984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-0.4554786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extLst>
                  <a:ext uri="{0D108BD9-81ED-4DB2-BD59-A6C34878D82A}">
                    <a16:rowId xmlns:a16="http://schemas.microsoft.com/office/drawing/2014/main" val="4073815623"/>
                  </a:ext>
                </a:extLst>
              </a:tr>
              <a:tr h="162597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-2.2174031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1.9310409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extLst>
                  <a:ext uri="{0D108BD9-81ED-4DB2-BD59-A6C34878D82A}">
                    <a16:rowId xmlns:a16="http://schemas.microsoft.com/office/drawing/2014/main" val="1066878088"/>
                  </a:ext>
                </a:extLst>
              </a:tr>
              <a:tr h="162597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0.7073309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0.7444693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extLst>
                  <a:ext uri="{0D108BD9-81ED-4DB2-BD59-A6C34878D82A}">
                    <a16:rowId xmlns:a16="http://schemas.microsoft.com/office/drawing/2014/main" val="264930296"/>
                  </a:ext>
                </a:extLst>
              </a:tr>
              <a:tr h="162597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1.4379148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1.4379148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extLst>
                  <a:ext uri="{0D108BD9-81ED-4DB2-BD59-A6C34878D82A}">
                    <a16:rowId xmlns:a16="http://schemas.microsoft.com/office/drawing/2014/main" val="362989941"/>
                  </a:ext>
                </a:extLst>
              </a:tr>
              <a:tr h="162597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1.1812215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-2.2599305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extLst>
                  <a:ext uri="{0D108BD9-81ED-4DB2-BD59-A6C34878D82A}">
                    <a16:rowId xmlns:a16="http://schemas.microsoft.com/office/drawing/2014/main" val="1187112776"/>
                  </a:ext>
                </a:extLst>
              </a:tr>
              <a:tr h="162597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-3.1464691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0.7212639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extLst>
                  <a:ext uri="{0D108BD9-81ED-4DB2-BD59-A6C34878D82A}">
                    <a16:rowId xmlns:a16="http://schemas.microsoft.com/office/drawing/2014/main" val="1661937529"/>
                  </a:ext>
                </a:extLst>
              </a:tr>
              <a:tr h="162597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-2.6417198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0.5320974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extLst>
                  <a:ext uri="{0D108BD9-81ED-4DB2-BD59-A6C34878D82A}">
                    <a16:rowId xmlns:a16="http://schemas.microsoft.com/office/drawing/2014/main" val="3446450853"/>
                  </a:ext>
                </a:extLst>
              </a:tr>
              <a:tr h="162597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-1.2202105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-2.0338812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extLst>
                  <a:ext uri="{0D108BD9-81ED-4DB2-BD59-A6C34878D82A}">
                    <a16:rowId xmlns:a16="http://schemas.microsoft.com/office/drawing/2014/main" val="1134890997"/>
                  </a:ext>
                </a:extLst>
              </a:tr>
              <a:tr h="162597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1.3012342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-1.2759016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extLst>
                  <a:ext uri="{0D108BD9-81ED-4DB2-BD59-A6C34878D82A}">
                    <a16:rowId xmlns:a16="http://schemas.microsoft.com/office/drawing/2014/main" val="892613504"/>
                  </a:ext>
                </a:extLst>
              </a:tr>
              <a:tr h="162597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0.7751997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1.1219832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extLst>
                  <a:ext uri="{0D108BD9-81ED-4DB2-BD59-A6C34878D82A}">
                    <a16:rowId xmlns:a16="http://schemas.microsoft.com/office/drawing/2014/main" val="3421285882"/>
                  </a:ext>
                </a:extLst>
              </a:tr>
              <a:tr h="162597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-0.8938521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-1.6224727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extLst>
                  <a:ext uri="{0D108BD9-81ED-4DB2-BD59-A6C34878D82A}">
                    <a16:rowId xmlns:a16="http://schemas.microsoft.com/office/drawing/2014/main" val="1827530901"/>
                  </a:ext>
                </a:extLst>
              </a:tr>
              <a:tr h="162597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2.314839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-1.6224727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extLst>
                  <a:ext uri="{0D108BD9-81ED-4DB2-BD59-A6C34878D82A}">
                    <a16:rowId xmlns:a16="http://schemas.microsoft.com/office/drawing/2014/main" val="955179196"/>
                  </a:ext>
                </a:extLst>
              </a:tr>
              <a:tr h="162597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1.3189269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-2.6691984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extLst>
                  <a:ext uri="{0D108BD9-81ED-4DB2-BD59-A6C34878D82A}">
                    <a16:rowId xmlns:a16="http://schemas.microsoft.com/office/drawing/2014/main" val="3446413902"/>
                  </a:ext>
                </a:extLst>
              </a:tr>
              <a:tr h="162597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1.8050019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-1.2171337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extLst>
                  <a:ext uri="{0D108BD9-81ED-4DB2-BD59-A6C34878D82A}">
                    <a16:rowId xmlns:a16="http://schemas.microsoft.com/office/drawing/2014/main" val="2560748659"/>
                  </a:ext>
                </a:extLst>
              </a:tr>
              <a:tr h="162597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-0.4404753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-0.9786921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extLst>
                  <a:ext uri="{0D108BD9-81ED-4DB2-BD59-A6C34878D82A}">
                    <a16:rowId xmlns:a16="http://schemas.microsoft.com/office/drawing/2014/main" val="328965666"/>
                  </a:ext>
                </a:extLst>
              </a:tr>
              <a:tr h="162597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0.7667362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-1.7943715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extLst>
                  <a:ext uri="{0D108BD9-81ED-4DB2-BD59-A6C34878D82A}">
                    <a16:rowId xmlns:a16="http://schemas.microsoft.com/office/drawing/2014/main" val="785747426"/>
                  </a:ext>
                </a:extLst>
              </a:tr>
              <a:tr h="162597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-1.8908323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9" marR="4519" marT="4519" marB="0" anchor="b"/>
                </a:tc>
                <a:extLst>
                  <a:ext uri="{0D108BD9-81ED-4DB2-BD59-A6C34878D82A}">
                    <a16:rowId xmlns:a16="http://schemas.microsoft.com/office/drawing/2014/main" val="1032911058"/>
                  </a:ext>
                </a:extLst>
              </a:tr>
              <a:tr h="162597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-1.5675098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9" marR="4519" marT="4519" marB="0" anchor="b"/>
                </a:tc>
                <a:extLst>
                  <a:ext uri="{0D108BD9-81ED-4DB2-BD59-A6C34878D82A}">
                    <a16:rowId xmlns:a16="http://schemas.microsoft.com/office/drawing/2014/main" val="1079422297"/>
                  </a:ext>
                </a:extLst>
              </a:tr>
              <a:tr h="16259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9" marR="4519" marT="45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9" marR="4519" marT="4519" marB="0" anchor="b"/>
                </a:tc>
                <a:extLst>
                  <a:ext uri="{0D108BD9-81ED-4DB2-BD59-A6C34878D82A}">
                    <a16:rowId xmlns:a16="http://schemas.microsoft.com/office/drawing/2014/main" val="4276501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00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1B7D9-8D83-9E43-A653-F3BE173DC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Appendix: r code</a:t>
            </a:r>
          </a:p>
        </p:txBody>
      </p:sp>
    </p:spTree>
    <p:extLst>
      <p:ext uri="{BB962C8B-B14F-4D97-AF65-F5344CB8AC3E}">
        <p14:creationId xmlns:p14="http://schemas.microsoft.com/office/powerpoint/2010/main" val="275428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B249-844C-8B47-9C4B-B4FE109A8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predictions of analysis sample and holdout sample</a:t>
            </a:r>
          </a:p>
        </p:txBody>
      </p:sp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2BAF8078-8823-F64A-BC7E-7EFFB8CA7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50" y="2165350"/>
            <a:ext cx="80645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4377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{76077806-1ECB-D44F-A370-CF89438B7EA6}tf10001119</Template>
  <TotalTime>227</TotalTime>
  <Words>727</Words>
  <Application>Microsoft Macintosh PowerPoint</Application>
  <PresentationFormat>Widescreen</PresentationFormat>
  <Paragraphs>468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Lucida Grande</vt:lpstr>
      <vt:lpstr>Gallery</vt:lpstr>
      <vt:lpstr>Multiple Discriminant Analysis</vt:lpstr>
      <vt:lpstr>Adding x11 to discriminant function</vt:lpstr>
      <vt:lpstr>Summary statistics of overall Model</vt:lpstr>
      <vt:lpstr>Classification matrix</vt:lpstr>
      <vt:lpstr>Group prediction of analysis sample</vt:lpstr>
      <vt:lpstr>Group prediction of holdout sample</vt:lpstr>
      <vt:lpstr>Appendix: r code</vt:lpstr>
      <vt:lpstr>Group predictions of analysis sample and holdout sample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Discriminant Analysis</dc:title>
  <dc:creator>Kelvin Tiongson</dc:creator>
  <cp:lastModifiedBy>Kelvin Tiongson</cp:lastModifiedBy>
  <cp:revision>22</cp:revision>
  <dcterms:created xsi:type="dcterms:W3CDTF">2020-08-08T11:34:59Z</dcterms:created>
  <dcterms:modified xsi:type="dcterms:W3CDTF">2020-08-09T23:01:40Z</dcterms:modified>
</cp:coreProperties>
</file>