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60" r:id="rId5"/>
    <p:sldId id="263" r:id="rId6"/>
    <p:sldId id="261" r:id="rId7"/>
    <p:sldId id="265" r:id="rId8"/>
    <p:sldId id="268" r:id="rId9"/>
    <p:sldId id="269" r:id="rId10"/>
    <p:sldId id="266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3"/>
  </p:normalViewPr>
  <p:slideViewPr>
    <p:cSldViewPr snapToGrid="0" snapToObjects="1">
      <p:cViewPr>
        <p:scale>
          <a:sx n="92" d="100"/>
          <a:sy n="92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1A63-6A9F-7945-A45C-48BC7BC7D66E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8E5-7893-6A46-8E8C-151B862E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9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1A63-6A9F-7945-A45C-48BC7BC7D66E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8E5-7893-6A46-8E8C-151B862E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1A63-6A9F-7945-A45C-48BC7BC7D66E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8E5-7893-6A46-8E8C-151B862E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9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1A63-6A9F-7945-A45C-48BC7BC7D66E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8E5-7893-6A46-8E8C-151B862E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1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1A63-6A9F-7945-A45C-48BC7BC7D66E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8E5-7893-6A46-8E8C-151B862E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03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1A63-6A9F-7945-A45C-48BC7BC7D66E}" type="datetimeFigureOut">
              <a:rPr lang="en-US" smtClean="0"/>
              <a:t>7/26/20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8E5-7893-6A46-8E8C-151B862E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0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1A63-6A9F-7945-A45C-48BC7BC7D66E}" type="datetimeFigureOut">
              <a:rPr lang="en-US" smtClean="0"/>
              <a:t>7/26/20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8E5-7893-6A46-8E8C-151B862E64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3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1A63-6A9F-7945-A45C-48BC7BC7D66E}" type="datetimeFigureOut">
              <a:rPr lang="en-US" smtClean="0"/>
              <a:t>7/26/20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8E5-7893-6A46-8E8C-151B862E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1A63-6A9F-7945-A45C-48BC7BC7D66E}" type="datetimeFigureOut">
              <a:rPr lang="en-US" smtClean="0"/>
              <a:t>7/26/20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8E5-7893-6A46-8E8C-151B862E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1A63-6A9F-7945-A45C-48BC7BC7D66E}" type="datetimeFigureOut">
              <a:rPr lang="en-US" smtClean="0"/>
              <a:t>7/26/20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8E5-7893-6A46-8E8C-151B862E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AE1A63-6A9F-7945-A45C-48BC7BC7D66E}" type="datetimeFigureOut">
              <a:rPr lang="en-US" smtClean="0"/>
              <a:t>7/26/20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548E5-7893-6A46-8E8C-151B862E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6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AE1A63-6A9F-7945-A45C-48BC7BC7D66E}" type="datetimeFigureOut">
              <a:rPr lang="en-US" smtClean="0"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9548E5-7893-6A46-8E8C-151B862E6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5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7104-BD71-094D-9890-7ACB84927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9AEFB-08A1-0C47-864B-170C6840E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Project</a:t>
            </a:r>
          </a:p>
        </p:txBody>
      </p:sp>
    </p:spTree>
    <p:extLst>
      <p:ext uri="{BB962C8B-B14F-4D97-AF65-F5344CB8AC3E}">
        <p14:creationId xmlns:p14="http://schemas.microsoft.com/office/powerpoint/2010/main" val="365718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B5E-C74E-5E43-8D77-A49E025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31622"/>
            <a:ext cx="8381446" cy="1188720"/>
          </a:xfrm>
        </p:spPr>
        <p:txBody>
          <a:bodyPr/>
          <a:lstStyle/>
          <a:p>
            <a:r>
              <a:rPr lang="en-US" dirty="0"/>
              <a:t>Stage 6: Validation of factor analysis</a:t>
            </a:r>
          </a:p>
        </p:txBody>
      </p:sp>
    </p:spTree>
    <p:extLst>
      <p:ext uri="{BB962C8B-B14F-4D97-AF65-F5344CB8AC3E}">
        <p14:creationId xmlns:p14="http://schemas.microsoft.com/office/powerpoint/2010/main" val="194575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A312-071D-4B49-9C7B-772F7F27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685" y="152162"/>
            <a:ext cx="9130630" cy="900545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VARIMAX-Rotated Loadings for split samples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3EB9D-5312-4142-8A0C-AC258547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52" y="1228137"/>
            <a:ext cx="5439439" cy="22008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D9B52-DC1A-B447-99D7-63B5892F9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51" y="3854666"/>
            <a:ext cx="5439439" cy="220086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EA296A-8CFB-FD49-801A-0A7CC3A8347A}"/>
              </a:ext>
            </a:extLst>
          </p:cNvPr>
          <p:cNvSpPr txBox="1"/>
          <p:nvPr/>
        </p:nvSpPr>
        <p:spPr>
          <a:xfrm>
            <a:off x="332510" y="2828835"/>
            <a:ext cx="5439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sample analysis to validate factor analysis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varimax rotations are similar in terms of loadings and communalities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results are reliable </a:t>
            </a:r>
          </a:p>
        </p:txBody>
      </p:sp>
    </p:spTree>
    <p:extLst>
      <p:ext uri="{BB962C8B-B14F-4D97-AF65-F5344CB8AC3E}">
        <p14:creationId xmlns:p14="http://schemas.microsoft.com/office/powerpoint/2010/main" val="95569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B5E-C74E-5E43-8D77-A49E025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277" y="562494"/>
            <a:ext cx="8381446" cy="1188720"/>
          </a:xfrm>
        </p:spPr>
        <p:txBody>
          <a:bodyPr/>
          <a:lstStyle/>
          <a:p>
            <a:r>
              <a:rPr lang="en-US" dirty="0"/>
              <a:t>Appendix: R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A3E5C-BE13-824A-9D1A-2235807A2C4E}"/>
              </a:ext>
            </a:extLst>
          </p:cNvPr>
          <p:cNvSpPr txBox="1"/>
          <p:nvPr/>
        </p:nvSpPr>
        <p:spPr>
          <a:xfrm>
            <a:off x="1905277" y="1967346"/>
            <a:ext cx="6074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(Outputs were extracted to spreadsheet for better formatting)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in dataset: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69610-6158-6447-8F6B-3D7B63DE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96" y="3184301"/>
            <a:ext cx="11880808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3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C1A4-34E1-CA4B-9390-F8E7F7CB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3-4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7074BA-5E01-594E-A0BB-CC41F65DF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969177"/>
            <a:ext cx="7731125" cy="2440470"/>
          </a:xfrm>
        </p:spPr>
      </p:pic>
    </p:spTree>
    <p:extLst>
      <p:ext uri="{BB962C8B-B14F-4D97-AF65-F5344CB8AC3E}">
        <p14:creationId xmlns:p14="http://schemas.microsoft.com/office/powerpoint/2010/main" val="396179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C1A4-34E1-CA4B-9390-F8E7F7CB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3-6 and figure 3-9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6E60625-8564-4645-B962-1B0BDD12D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404" y="2638425"/>
            <a:ext cx="7465192" cy="3101975"/>
          </a:xfrm>
        </p:spPr>
      </p:pic>
    </p:spTree>
    <p:extLst>
      <p:ext uri="{BB962C8B-B14F-4D97-AF65-F5344CB8AC3E}">
        <p14:creationId xmlns:p14="http://schemas.microsoft.com/office/powerpoint/2010/main" val="377316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C1A4-34E1-CA4B-9390-F8E7F7CB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5649"/>
            <a:ext cx="7729728" cy="1188720"/>
          </a:xfrm>
        </p:spPr>
        <p:txBody>
          <a:bodyPr/>
          <a:lstStyle/>
          <a:p>
            <a:r>
              <a:rPr lang="en-US" dirty="0"/>
              <a:t>Table 3-7 and table 3-8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DFFFB0-0382-4344-97BF-C0520B492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642" y="1641696"/>
            <a:ext cx="5649904" cy="269477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880EFD-E1F1-CF46-8B1F-BB772178B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14" y="4453801"/>
            <a:ext cx="6995368" cy="14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C1A4-34E1-CA4B-9390-F8E7F7CB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3-10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E4D987-4172-1840-97BC-3F122F0B3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913163"/>
            <a:ext cx="7731125" cy="2552498"/>
          </a:xfrm>
        </p:spPr>
      </p:pic>
    </p:spTree>
    <p:extLst>
      <p:ext uri="{BB962C8B-B14F-4D97-AF65-F5344CB8AC3E}">
        <p14:creationId xmlns:p14="http://schemas.microsoft.com/office/powerpoint/2010/main" val="255748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5C6C-F25D-7A4B-805A-C2C6951C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822" y="2754491"/>
            <a:ext cx="8104355" cy="1349017"/>
          </a:xfrm>
        </p:spPr>
        <p:txBody>
          <a:bodyPr/>
          <a:lstStyle/>
          <a:p>
            <a:r>
              <a:rPr lang="en-US" dirty="0"/>
              <a:t>Stage 3: Designing a factor analysis</a:t>
            </a:r>
          </a:p>
        </p:txBody>
      </p:sp>
    </p:spTree>
    <p:extLst>
      <p:ext uri="{BB962C8B-B14F-4D97-AF65-F5344CB8AC3E}">
        <p14:creationId xmlns:p14="http://schemas.microsoft.com/office/powerpoint/2010/main" val="162803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A312-071D-4B49-9C7B-772F7F27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399" y="266383"/>
            <a:ext cx="6553201" cy="966671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800" dirty="0"/>
              <a:t>Correlation among variables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53773-1621-0448-BAD2-8A26621BC069}"/>
              </a:ext>
            </a:extLst>
          </p:cNvPr>
          <p:cNvSpPr txBox="1"/>
          <p:nvPr/>
        </p:nvSpPr>
        <p:spPr>
          <a:xfrm>
            <a:off x="1213368" y="4419598"/>
            <a:ext cx="1005037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Pearson Correlation Matrix of 13 metric variables from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29 out of 78 correlations are statistically significant at .01 (represented in bold)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a result, good to move forward and examine adequacy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X15 has 0 significant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X17 has the most significant correlations with 9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B70FBE-54D6-634A-8E0E-81682792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49" y="1328306"/>
            <a:ext cx="11569700" cy="28575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9417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A312-071D-4B49-9C7B-772F7F27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848" y="231417"/>
            <a:ext cx="6304303" cy="914469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Measures of Sampling Adequacy and partial correlations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53773-1621-0448-BAD2-8A26621BC069}"/>
              </a:ext>
            </a:extLst>
          </p:cNvPr>
          <p:cNvSpPr txBox="1"/>
          <p:nvPr/>
        </p:nvSpPr>
        <p:spPr>
          <a:xfrm>
            <a:off x="525988" y="4611473"/>
            <a:ext cx="1066571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Kaiser-Meyer-Olkin Measure of Sampling Adequacy with a matrix of the partial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MSA is above .50 at .609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X11, x15, and x17 have MSA values below .50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x15 and x17 had the lowest and highest number of significant correlations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08DAD-9718-FF48-AEA2-40B2FC6C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12" y="1265872"/>
            <a:ext cx="9708573" cy="322561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890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5C6C-F25D-7A4B-805A-C2C6951C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822" y="2754491"/>
            <a:ext cx="8104355" cy="1349017"/>
          </a:xfrm>
        </p:spPr>
        <p:txBody>
          <a:bodyPr/>
          <a:lstStyle/>
          <a:p>
            <a:r>
              <a:rPr lang="en-US" dirty="0"/>
              <a:t>Stage 4: Deriving factors and assessing overall fit</a:t>
            </a:r>
          </a:p>
        </p:txBody>
      </p:sp>
    </p:spTree>
    <p:extLst>
      <p:ext uri="{BB962C8B-B14F-4D97-AF65-F5344CB8AC3E}">
        <p14:creationId xmlns:p14="http://schemas.microsoft.com/office/powerpoint/2010/main" val="177497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A312-071D-4B49-9C7B-772F7F27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685" y="175369"/>
            <a:ext cx="9130630" cy="900545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Eigenvalues and scree plot of eleven possible factors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BE7625-09DC-1C40-A45E-1541A71B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" y="1270191"/>
            <a:ext cx="4230415" cy="3799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14E2C6-3866-204C-A0BD-0B08246466D2}"/>
              </a:ext>
            </a:extLst>
          </p:cNvPr>
          <p:cNvSpPr txBox="1"/>
          <p:nvPr/>
        </p:nvSpPr>
        <p:spPr>
          <a:xfrm>
            <a:off x="568036" y="5205303"/>
            <a:ext cx="5326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Latent root criterion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Four factors have eigen values greater than 1.0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Therefore, we can retain four factors</a:t>
            </a:r>
          </a:p>
        </p:txBody>
      </p:sp>
      <p:pic>
        <p:nvPicPr>
          <p:cNvPr id="8" name="Picture 7" descr="A picture containing photo, table, person, kitchen&#10;&#10;Description automatically generated">
            <a:extLst>
              <a:ext uri="{FF2B5EF4-FFF2-40B4-BE49-F238E27FC236}">
                <a16:creationId xmlns:a16="http://schemas.microsoft.com/office/drawing/2014/main" id="{31DB7C20-F2BD-7949-93A4-C486064E1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67" y="1265958"/>
            <a:ext cx="5564128" cy="3804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4CA6E7-0DE9-B447-9C54-E5F0E7BF9564}"/>
              </a:ext>
            </a:extLst>
          </p:cNvPr>
          <p:cNvSpPr txBox="1"/>
          <p:nvPr/>
        </p:nvSpPr>
        <p:spPr>
          <a:xfrm>
            <a:off x="6297467" y="5205303"/>
            <a:ext cx="5564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Scree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Factor at 4 stays above 1.0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factors below 1.0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Therefore, agrees with latent root criterion to retain four factors</a:t>
            </a:r>
          </a:p>
        </p:txBody>
      </p:sp>
    </p:spTree>
    <p:extLst>
      <p:ext uri="{BB962C8B-B14F-4D97-AF65-F5344CB8AC3E}">
        <p14:creationId xmlns:p14="http://schemas.microsoft.com/office/powerpoint/2010/main" val="19168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8B5E-C74E-5E43-8D77-A49E025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31622"/>
            <a:ext cx="7729728" cy="1188720"/>
          </a:xfrm>
        </p:spPr>
        <p:txBody>
          <a:bodyPr/>
          <a:lstStyle/>
          <a:p>
            <a:r>
              <a:rPr lang="en-US" dirty="0"/>
              <a:t>Stage 5: Interpreting the factors</a:t>
            </a:r>
          </a:p>
        </p:txBody>
      </p:sp>
    </p:spTree>
    <p:extLst>
      <p:ext uri="{BB962C8B-B14F-4D97-AF65-F5344CB8AC3E}">
        <p14:creationId xmlns:p14="http://schemas.microsoft.com/office/powerpoint/2010/main" val="75681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A312-071D-4B49-9C7B-772F7F27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685" y="383187"/>
            <a:ext cx="9130630" cy="900545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Unrotated component analysis factor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EB98F-E33E-1E4E-B881-B5F4188F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4" y="1840655"/>
            <a:ext cx="5550479" cy="31766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4D6956-BC9B-CC41-AF15-2D04D4E48DF7}"/>
              </a:ext>
            </a:extLst>
          </p:cNvPr>
          <p:cNvSpPr txBox="1"/>
          <p:nvPr/>
        </p:nvSpPr>
        <p:spPr>
          <a:xfrm>
            <a:off x="6317673" y="1840655"/>
            <a:ext cx="56803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Matrix represents unrotated factor loading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columns 1, 2, 3, and 4 represent factor loadings per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Communality column represents sum of squared factor loadings. Represents communality with other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X10 has lowest communality, less in common with other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X18 has highest communality, more in common with other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squares shows relative importance of each factor for variance associated with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Factor 1 has highest order of importance and Factor 4 has lowest order of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of trace is high at 79.59% so variables are highly related to each other</a:t>
            </a:r>
          </a:p>
        </p:txBody>
      </p:sp>
    </p:spTree>
    <p:extLst>
      <p:ext uri="{BB962C8B-B14F-4D97-AF65-F5344CB8AC3E}">
        <p14:creationId xmlns:p14="http://schemas.microsoft.com/office/powerpoint/2010/main" val="162057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A312-071D-4B49-9C7B-772F7F27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685" y="244641"/>
            <a:ext cx="9130630" cy="900545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dirty="0"/>
              <a:t>VARIMAX-Rotated Loadings for full and a reduced set of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6C603-4052-FF40-B748-9C208155E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1228137"/>
            <a:ext cx="4733059" cy="270885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279ABC-7977-3544-8B52-5D18538FC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" y="4019947"/>
            <a:ext cx="4733059" cy="270885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EBD6F0-6141-AC4A-87EB-E8E2DC9BAC50}"/>
              </a:ext>
            </a:extLst>
          </p:cNvPr>
          <p:cNvSpPr txBox="1"/>
          <p:nvPr/>
        </p:nvSpPr>
        <p:spPr>
          <a:xfrm>
            <a:off x="6303818" y="2274838"/>
            <a:ext cx="5555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Matrix represents varimax rotated loadings for all variables and reduced variables (no x11)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matrices have high communality within all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matrices have high trace percentage showing variables are in fact highly related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rid of x11 in reduced matrix improved trace percentage</a:t>
            </a:r>
          </a:p>
        </p:txBody>
      </p:sp>
    </p:spTree>
    <p:extLst>
      <p:ext uri="{BB962C8B-B14F-4D97-AF65-F5344CB8AC3E}">
        <p14:creationId xmlns:p14="http://schemas.microsoft.com/office/powerpoint/2010/main" val="16807126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415</Words>
  <Application>Microsoft Macintosh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Factor analysis</vt:lpstr>
      <vt:lpstr>Stage 3: Designing a factor analysis</vt:lpstr>
      <vt:lpstr>Correlation among variables</vt:lpstr>
      <vt:lpstr>Measures of Sampling Adequacy and partial correlations</vt:lpstr>
      <vt:lpstr>Stage 4: Deriving factors and assessing overall fit</vt:lpstr>
      <vt:lpstr>Eigenvalues and scree plot of eleven possible factors</vt:lpstr>
      <vt:lpstr>Stage 5: Interpreting the factors</vt:lpstr>
      <vt:lpstr>Unrotated component analysis factor matrix</vt:lpstr>
      <vt:lpstr>VARIMAX-Rotated Loadings for full and a reduced set of variables</vt:lpstr>
      <vt:lpstr>Stage 6: Validation of factor analysis</vt:lpstr>
      <vt:lpstr>VARIMAX-Rotated Loadings for split samples </vt:lpstr>
      <vt:lpstr>Appendix: R code</vt:lpstr>
      <vt:lpstr>Table 3-4</vt:lpstr>
      <vt:lpstr>Table 3-6 and figure 3-9</vt:lpstr>
      <vt:lpstr>Table 3-7 and table 3-8</vt:lpstr>
      <vt:lpstr>Table 3-10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analysis</dc:title>
  <dc:creator>Kelvin Tiongson</dc:creator>
  <cp:lastModifiedBy>Kelvin Tiongson</cp:lastModifiedBy>
  <cp:revision>36</cp:revision>
  <dcterms:created xsi:type="dcterms:W3CDTF">2020-07-26T17:48:39Z</dcterms:created>
  <dcterms:modified xsi:type="dcterms:W3CDTF">2020-07-27T00:40:11Z</dcterms:modified>
</cp:coreProperties>
</file>