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57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07"/>
    <p:restoredTop sz="94684"/>
  </p:normalViewPr>
  <p:slideViewPr>
    <p:cSldViewPr snapToGrid="0" snapToObjects="1">
      <p:cViewPr varScale="1">
        <p:scale>
          <a:sx n="82" d="100"/>
          <a:sy n="82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83F5-7651-944A-BC7B-A6F2A40A5009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389-73A0-794E-984B-9286029B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3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83F5-7651-944A-BC7B-A6F2A40A5009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389-73A0-794E-984B-9286029B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83F5-7651-944A-BC7B-A6F2A40A5009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389-73A0-794E-984B-9286029B927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0876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83F5-7651-944A-BC7B-A6F2A40A5009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389-73A0-794E-984B-9286029B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01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83F5-7651-944A-BC7B-A6F2A40A5009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389-73A0-794E-984B-9286029B927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175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83F5-7651-944A-BC7B-A6F2A40A5009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389-73A0-794E-984B-9286029B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40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83F5-7651-944A-BC7B-A6F2A40A5009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389-73A0-794E-984B-9286029B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78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83F5-7651-944A-BC7B-A6F2A40A5009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389-73A0-794E-984B-9286029B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5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83F5-7651-944A-BC7B-A6F2A40A5009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389-73A0-794E-984B-9286029B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2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83F5-7651-944A-BC7B-A6F2A40A5009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389-73A0-794E-984B-9286029B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2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83F5-7651-944A-BC7B-A6F2A40A5009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389-73A0-794E-984B-9286029B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83F5-7651-944A-BC7B-A6F2A40A5009}" type="datetimeFigureOut">
              <a:rPr lang="en-US" smtClean="0"/>
              <a:t>8/2/20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389-73A0-794E-984B-9286029B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2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83F5-7651-944A-BC7B-A6F2A40A5009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389-73A0-794E-984B-9286029B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6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83F5-7651-944A-BC7B-A6F2A40A5009}" type="datetimeFigureOut">
              <a:rPr lang="en-US" smtClean="0"/>
              <a:t>8/2/20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389-73A0-794E-984B-9286029B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6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83F5-7651-944A-BC7B-A6F2A40A5009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389-73A0-794E-984B-9286029B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83F5-7651-944A-BC7B-A6F2A40A5009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C389-73A0-794E-984B-9286029B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5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83F5-7651-944A-BC7B-A6F2A40A5009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77C389-73A0-794E-984B-9286029B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2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262D-182C-0C40-97BD-1D68244F9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130" y="2404534"/>
            <a:ext cx="8853873" cy="1646302"/>
          </a:xfrm>
        </p:spPr>
        <p:txBody>
          <a:bodyPr/>
          <a:lstStyle/>
          <a:p>
            <a:r>
              <a:rPr lang="en-US" dirty="0"/>
              <a:t>Multiple Regression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2E705-FF1A-CE44-BE4B-1AD9541A8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 Project</a:t>
            </a:r>
          </a:p>
        </p:txBody>
      </p:sp>
    </p:spTree>
    <p:extLst>
      <p:ext uri="{BB962C8B-B14F-4D97-AF65-F5344CB8AC3E}">
        <p14:creationId xmlns:p14="http://schemas.microsoft.com/office/powerpoint/2010/main" val="2024829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BA9C-E3D4-F647-87D2-6E3A28D3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1362"/>
          </a:xfrm>
        </p:spPr>
        <p:txBody>
          <a:bodyPr>
            <a:normAutofit fontScale="90000"/>
          </a:bodyPr>
          <a:lstStyle/>
          <a:p>
            <a:r>
              <a:rPr lang="en-US" dirty="0"/>
              <a:t>Plot of Studentized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32F3B-E011-8246-9B7C-AA474D401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47873"/>
            <a:ext cx="4184035" cy="3880772"/>
          </a:xfrm>
        </p:spPr>
        <p:txBody>
          <a:bodyPr/>
          <a:lstStyle/>
          <a:p>
            <a:r>
              <a:rPr lang="en-US" dirty="0"/>
              <a:t>7 observations lower than -1.96</a:t>
            </a:r>
          </a:p>
          <a:p>
            <a:r>
              <a:rPr lang="en-US" dirty="0"/>
              <a:t>Those 7 observations have significant residuals</a:t>
            </a:r>
          </a:p>
          <a:p>
            <a:r>
              <a:rPr lang="en-US"/>
              <a:t>Those 7 </a:t>
            </a:r>
            <a:r>
              <a:rPr lang="en-US" dirty="0"/>
              <a:t>observations can be deemed as outliers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AC52E8-8E26-F242-8B90-4D8FA460F0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3075" y="1108364"/>
            <a:ext cx="5961591" cy="5046230"/>
          </a:xfrm>
        </p:spPr>
      </p:pic>
    </p:spTree>
    <p:extLst>
      <p:ext uri="{BB962C8B-B14F-4D97-AF65-F5344CB8AC3E}">
        <p14:creationId xmlns:p14="http://schemas.microsoft.com/office/powerpoint/2010/main" val="124333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3AD8-5984-184E-800E-D41D9A62E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092" y="2375959"/>
            <a:ext cx="7766936" cy="1646302"/>
          </a:xfrm>
        </p:spPr>
        <p:txBody>
          <a:bodyPr/>
          <a:lstStyle/>
          <a:p>
            <a:r>
              <a:rPr lang="en-US" dirty="0"/>
              <a:t>Appendix: R Code</a:t>
            </a:r>
          </a:p>
        </p:txBody>
      </p:sp>
    </p:spTree>
    <p:extLst>
      <p:ext uri="{BB962C8B-B14F-4D97-AF65-F5344CB8AC3E}">
        <p14:creationId xmlns:p14="http://schemas.microsoft.com/office/powerpoint/2010/main" val="104380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1213-9D37-4C47-A99C-F32AD003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4.8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5DEA36-1276-1F4D-84D6-3F036A7EF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607" y="2086768"/>
            <a:ext cx="7812684" cy="1185070"/>
          </a:xfrm>
        </p:spPr>
      </p:pic>
    </p:spTree>
    <p:extLst>
      <p:ext uri="{BB962C8B-B14F-4D97-AF65-F5344CB8AC3E}">
        <p14:creationId xmlns:p14="http://schemas.microsoft.com/office/powerpoint/2010/main" val="154898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3943-035D-4042-B170-F0D84742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4.9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540EA7-9D27-C54D-95AC-41AFC0D68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781" y="1917699"/>
            <a:ext cx="6355298" cy="1954213"/>
          </a:xfrm>
        </p:spPr>
      </p:pic>
    </p:spTree>
    <p:extLst>
      <p:ext uri="{BB962C8B-B14F-4D97-AF65-F5344CB8AC3E}">
        <p14:creationId xmlns:p14="http://schemas.microsoft.com/office/powerpoint/2010/main" val="1228028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7BAA-A4FC-D94A-BE39-438DF1DD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4.10</a:t>
            </a:r>
          </a:p>
        </p:txBody>
      </p:sp>
      <p:pic>
        <p:nvPicPr>
          <p:cNvPr id="5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9A47661B-C9DB-5142-BF1A-7C444C8A8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930400"/>
            <a:ext cx="10331519" cy="1749502"/>
          </a:xfrm>
        </p:spPr>
      </p:pic>
    </p:spTree>
    <p:extLst>
      <p:ext uri="{BB962C8B-B14F-4D97-AF65-F5344CB8AC3E}">
        <p14:creationId xmlns:p14="http://schemas.microsoft.com/office/powerpoint/2010/main" val="223261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60CC-2791-2E48-BEC8-4A448D4F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pic>
        <p:nvPicPr>
          <p:cNvPr id="5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803EDBBE-B9F4-2C4D-A1E0-B05E2B9E1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08284"/>
            <a:ext cx="11297448" cy="1547871"/>
          </a:xfrm>
        </p:spPr>
      </p:pic>
    </p:spTree>
    <p:extLst>
      <p:ext uri="{BB962C8B-B14F-4D97-AF65-F5344CB8AC3E}">
        <p14:creationId xmlns:p14="http://schemas.microsoft.com/office/powerpoint/2010/main" val="3933381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9B79-0A6B-0246-8582-DF5C44A5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4-10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F0FDE6-BCA1-C343-926E-CA1D9DB3A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562" y="1469165"/>
            <a:ext cx="10789711" cy="2459897"/>
          </a:xfrm>
        </p:spPr>
      </p:pic>
    </p:spTree>
    <p:extLst>
      <p:ext uri="{BB962C8B-B14F-4D97-AF65-F5344CB8AC3E}">
        <p14:creationId xmlns:p14="http://schemas.microsoft.com/office/powerpoint/2010/main" val="2018982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DF25-D401-0A4A-8B74-16A2D47D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4.11, Figure 4.12, Figure 4.13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F47DE7F-35E8-D348-8BF6-F8030E12E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01069"/>
            <a:ext cx="8596312" cy="3800474"/>
          </a:xfrm>
        </p:spPr>
      </p:pic>
    </p:spTree>
    <p:extLst>
      <p:ext uri="{BB962C8B-B14F-4D97-AF65-F5344CB8AC3E}">
        <p14:creationId xmlns:p14="http://schemas.microsoft.com/office/powerpoint/2010/main" val="418218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E05EFA-A2C1-9748-9BAA-809DE617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Correlation Matrix</a:t>
            </a:r>
          </a:p>
        </p:txBody>
      </p:sp>
      <p:pic>
        <p:nvPicPr>
          <p:cNvPr id="5" name="Content Placeholder 4" descr="A close up of a newspaper&#10;&#10;Description automatically generated">
            <a:extLst>
              <a:ext uri="{FF2B5EF4-FFF2-40B4-BE49-F238E27FC236}">
                <a16:creationId xmlns:a16="http://schemas.microsoft.com/office/drawing/2014/main" id="{EDBB3196-EEE8-9A4E-940C-B86038396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50" y="1391412"/>
            <a:ext cx="11671900" cy="326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3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BE04-9897-BB44-A4CA-E041EC3C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4.8: Selecting the First Variable x9 (Extra Credit)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6090-43D1-394D-9581-A86648F81A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 correlation matrix, variable x9 has highest correlation with dependent variable x19 (.603)</a:t>
            </a:r>
          </a:p>
          <a:p>
            <a:r>
              <a:rPr lang="en-US" dirty="0"/>
              <a:t>P-value: 3.085e-11</a:t>
            </a:r>
          </a:p>
          <a:p>
            <a:pPr lvl="1"/>
            <a:r>
              <a:rPr lang="en-US" dirty="0"/>
              <a:t>Global hypothesis test is good</a:t>
            </a:r>
          </a:p>
          <a:p>
            <a:r>
              <a:rPr lang="en-US" dirty="0"/>
              <a:t>Adjusted R-squared: 0.3754</a:t>
            </a:r>
          </a:p>
          <a:p>
            <a:pPr lvl="1"/>
            <a:r>
              <a:rPr lang="en-US" dirty="0"/>
              <a:t>Low adjusted R-squared, model could be better</a:t>
            </a:r>
          </a:p>
          <a:p>
            <a:r>
              <a:rPr lang="en-US" dirty="0"/>
              <a:t>Regression Coefficient: 0.595</a:t>
            </a:r>
          </a:p>
          <a:p>
            <a:endParaRPr lang="en-US" dirty="0"/>
          </a:p>
        </p:txBody>
      </p:sp>
      <p:pic>
        <p:nvPicPr>
          <p:cNvPr id="6" name="Content Placeholder 5" descr="A screenshot of text&#10;&#10;Description automatically generated">
            <a:extLst>
              <a:ext uri="{FF2B5EF4-FFF2-40B4-BE49-F238E27FC236}">
                <a16:creationId xmlns:a16="http://schemas.microsoft.com/office/drawing/2014/main" id="{CDD2AB89-B073-454C-B3AE-5552D0328B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81158" y="1930399"/>
            <a:ext cx="5577330" cy="3566619"/>
          </a:xfrm>
        </p:spPr>
      </p:pic>
    </p:spTree>
    <p:extLst>
      <p:ext uri="{BB962C8B-B14F-4D97-AF65-F5344CB8AC3E}">
        <p14:creationId xmlns:p14="http://schemas.microsoft.com/office/powerpoint/2010/main" val="323787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BE04-9897-BB44-A4CA-E041EC3C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Table 4.9: Adding x6 (Extra Credit)</a:t>
            </a:r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D2A2C9D-1808-6A4A-9B95-988D94D08D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5744" y="1384300"/>
            <a:ext cx="4776580" cy="32448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73A80-4F69-0649-8F1A-E1C732983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2324" y="1488613"/>
            <a:ext cx="4184034" cy="4759787"/>
          </a:xfrm>
        </p:spPr>
        <p:txBody>
          <a:bodyPr>
            <a:normAutofit/>
          </a:bodyPr>
          <a:lstStyle/>
          <a:p>
            <a:r>
              <a:rPr lang="en-US" dirty="0"/>
              <a:t>P-value: 2.2e-16</a:t>
            </a:r>
          </a:p>
          <a:p>
            <a:pPr lvl="1"/>
            <a:r>
              <a:rPr lang="en-US" dirty="0"/>
              <a:t>Global hypothesis test is good</a:t>
            </a:r>
          </a:p>
          <a:p>
            <a:r>
              <a:rPr lang="en-US" dirty="0"/>
              <a:t>Adjusted R-squared: 0.5348</a:t>
            </a:r>
          </a:p>
          <a:p>
            <a:pPr lvl="1"/>
            <a:r>
              <a:rPr lang="en-US" dirty="0"/>
              <a:t>Significant improvement from adding x6</a:t>
            </a:r>
          </a:p>
          <a:p>
            <a:r>
              <a:rPr lang="en-US" dirty="0"/>
              <a:t>P-value for individual variables</a:t>
            </a:r>
          </a:p>
          <a:p>
            <a:pPr lvl="1"/>
            <a:r>
              <a:rPr lang="en-US" dirty="0"/>
              <a:t>X9 = 1.71e-12</a:t>
            </a:r>
          </a:p>
          <a:p>
            <a:pPr lvl="1"/>
            <a:r>
              <a:rPr lang="en-US" dirty="0"/>
              <a:t>X6 = 1.42e-08</a:t>
            </a:r>
          </a:p>
          <a:p>
            <a:pPr lvl="1"/>
            <a:r>
              <a:rPr lang="en-US" dirty="0"/>
              <a:t>Test for all independent variables is good</a:t>
            </a:r>
          </a:p>
          <a:p>
            <a:r>
              <a:rPr lang="en-US" dirty="0"/>
              <a:t>VIF for each is 1.0114, Tolerance for each is 0.9887</a:t>
            </a:r>
          </a:p>
          <a:p>
            <a:pPr lvl="1"/>
            <a:r>
              <a:rPr lang="en-US" dirty="0"/>
              <a:t>No sign </a:t>
            </a:r>
            <a:r>
              <a:rPr lang="en-US"/>
              <a:t>of multicollinearity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FD8A24DD-2360-4B4B-ACCA-6725350CB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92" y="4629149"/>
            <a:ext cx="4541808" cy="164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0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BE04-9897-BB44-A4CA-E041EC3C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Table 4.10: Adding x12 (Extra Credit)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6090-43D1-394D-9581-A86648F81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20922"/>
            <a:ext cx="4184035" cy="44083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P-value: 2.2e-16</a:t>
            </a:r>
          </a:p>
          <a:p>
            <a:pPr lvl="1"/>
            <a:r>
              <a:rPr lang="en-US" dirty="0"/>
              <a:t>Global hypothesis test is good</a:t>
            </a:r>
          </a:p>
          <a:p>
            <a:r>
              <a:rPr lang="en-US" dirty="0"/>
              <a:t>Adjusted R-squared: 0.7448</a:t>
            </a:r>
          </a:p>
          <a:p>
            <a:pPr lvl="1"/>
            <a:r>
              <a:rPr lang="en-US" dirty="0"/>
              <a:t>Significant improvement from adding x12, closer to 1</a:t>
            </a:r>
          </a:p>
          <a:p>
            <a:r>
              <a:rPr lang="en-US" dirty="0"/>
              <a:t>P-value for individual variables</a:t>
            </a:r>
          </a:p>
          <a:p>
            <a:pPr lvl="1"/>
            <a:r>
              <a:rPr lang="en-US" dirty="0"/>
              <a:t>X9 = 5.70e-13</a:t>
            </a:r>
          </a:p>
          <a:p>
            <a:pPr lvl="1"/>
            <a:r>
              <a:rPr lang="en-US" dirty="0"/>
              <a:t>X6 = 2.96e-16</a:t>
            </a:r>
          </a:p>
          <a:p>
            <a:pPr lvl="1"/>
            <a:r>
              <a:rPr lang="en-US" dirty="0"/>
              <a:t>X12 = 2.18e-14</a:t>
            </a:r>
          </a:p>
          <a:p>
            <a:pPr lvl="1"/>
            <a:r>
              <a:rPr lang="en-US" dirty="0"/>
              <a:t>Test for all independent variables is good</a:t>
            </a:r>
          </a:p>
          <a:p>
            <a:r>
              <a:rPr lang="en-US" dirty="0"/>
              <a:t>No high VIF score</a:t>
            </a:r>
          </a:p>
          <a:p>
            <a:pPr lvl="1"/>
            <a:r>
              <a:rPr lang="en-US" dirty="0"/>
              <a:t>No sign of multicollinearity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A screenshot of text&#10;&#10;Description automatically generated">
            <a:extLst>
              <a:ext uri="{FF2B5EF4-FFF2-40B4-BE49-F238E27FC236}">
                <a16:creationId xmlns:a16="http://schemas.microsoft.com/office/drawing/2014/main" id="{14F70486-FCF7-4B42-9740-B039F09E6B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32830" y="1257300"/>
            <a:ext cx="5011295" cy="3522584"/>
          </a:xfrm>
        </p:spPr>
      </p:pic>
      <p:pic>
        <p:nvPicPr>
          <p:cNvPr id="8" name="Picture 7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16C9D8F6-4229-CC45-910B-8BA7377D1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830" y="4779884"/>
            <a:ext cx="5552156" cy="190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2501-ACCD-2942-AAAC-C4F664C1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6" y="57707"/>
            <a:ext cx="8596668" cy="660400"/>
          </a:xfrm>
        </p:spPr>
        <p:txBody>
          <a:bodyPr/>
          <a:lstStyle/>
          <a:p>
            <a:r>
              <a:rPr lang="en-US" dirty="0"/>
              <a:t>Final Multiple Regression Model</a:t>
            </a:r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4DB5BF2-6E96-5043-A8C2-8EBEDC5C99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512" y="602272"/>
            <a:ext cx="5560879" cy="393895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59C2A-FAB4-884F-87F1-4380B57B6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6447" y="718107"/>
            <a:ext cx="4131954" cy="5141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P-value: 2.2e-16</a:t>
            </a:r>
          </a:p>
          <a:p>
            <a:pPr lvl="1"/>
            <a:r>
              <a:rPr lang="en-US" dirty="0"/>
              <a:t>Global hypothesis test is good</a:t>
            </a:r>
          </a:p>
          <a:p>
            <a:r>
              <a:rPr lang="en-US" dirty="0"/>
              <a:t>Adjusted R-squared: 0.7797</a:t>
            </a:r>
          </a:p>
          <a:p>
            <a:pPr lvl="1"/>
            <a:r>
              <a:rPr lang="en-US" dirty="0"/>
              <a:t>Moved closer to 1</a:t>
            </a:r>
          </a:p>
          <a:p>
            <a:r>
              <a:rPr lang="en-US" dirty="0"/>
              <a:t>P-value for individual variables</a:t>
            </a:r>
          </a:p>
          <a:p>
            <a:pPr lvl="1"/>
            <a:r>
              <a:rPr lang="en-US" dirty="0"/>
              <a:t>X9 = 9.16e-07</a:t>
            </a:r>
          </a:p>
          <a:p>
            <a:pPr lvl="1"/>
            <a:r>
              <a:rPr lang="en-US" dirty="0"/>
              <a:t>X6 = 7.61e-12</a:t>
            </a:r>
          </a:p>
          <a:p>
            <a:pPr lvl="1"/>
            <a:r>
              <a:rPr lang="en-US" dirty="0"/>
              <a:t>X12 = 1.01e-13</a:t>
            </a:r>
          </a:p>
          <a:p>
            <a:pPr lvl="1"/>
            <a:r>
              <a:rPr lang="en-US" dirty="0"/>
              <a:t>X11 = 0.00521</a:t>
            </a:r>
          </a:p>
          <a:p>
            <a:pPr lvl="1"/>
            <a:r>
              <a:rPr lang="en-US" dirty="0"/>
              <a:t>X7 = 0.00211</a:t>
            </a:r>
          </a:p>
          <a:p>
            <a:pPr lvl="1"/>
            <a:r>
              <a:rPr lang="en-US" dirty="0"/>
              <a:t>Test for all independent variables is good</a:t>
            </a:r>
          </a:p>
          <a:p>
            <a:r>
              <a:rPr lang="en-US" dirty="0"/>
              <a:t>All VIF scores below 5</a:t>
            </a:r>
          </a:p>
          <a:p>
            <a:pPr lvl="1"/>
            <a:r>
              <a:rPr lang="en-US" dirty="0"/>
              <a:t>No sign of multicollinearity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picture containing bird&#10;&#10;Description automatically generated">
            <a:extLst>
              <a:ext uri="{FF2B5EF4-FFF2-40B4-BE49-F238E27FC236}">
                <a16:creationId xmlns:a16="http://schemas.microsoft.com/office/drawing/2014/main" id="{BA8978DE-0EFD-C144-96CD-BCF285AD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2" y="4503068"/>
            <a:ext cx="5762934" cy="229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7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A2BE-27F3-064E-978D-2560FFB6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6427"/>
            <a:ext cx="8596668" cy="1320800"/>
          </a:xfrm>
        </p:spPr>
        <p:txBody>
          <a:bodyPr/>
          <a:lstStyle/>
          <a:p>
            <a:r>
              <a:rPr lang="en-US" dirty="0"/>
              <a:t>Analysis of Studentized Residuals with Predicted Values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CF3375-1A8F-F541-BD81-E44E9BF085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89233" y="1437508"/>
            <a:ext cx="4968830" cy="420114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E46A4-D275-E740-9D0D-88676782E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89708" y="5657850"/>
            <a:ext cx="4184034" cy="1010573"/>
          </a:xfrm>
        </p:spPr>
        <p:txBody>
          <a:bodyPr/>
          <a:lstStyle/>
          <a:p>
            <a:r>
              <a:rPr lang="en-US" dirty="0"/>
              <a:t>No nonlinear pattern to residual</a:t>
            </a:r>
          </a:p>
          <a:p>
            <a:r>
              <a:rPr lang="en-US" dirty="0"/>
              <a:t>Overall equation is linear</a:t>
            </a:r>
          </a:p>
        </p:txBody>
      </p:sp>
    </p:spTree>
    <p:extLst>
      <p:ext uri="{BB962C8B-B14F-4D97-AF65-F5344CB8AC3E}">
        <p14:creationId xmlns:p14="http://schemas.microsoft.com/office/powerpoint/2010/main" val="244038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3D1C-6545-AA43-881B-24362E09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0550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Standardized Partial Regression Plots</a:t>
            </a:r>
          </a:p>
        </p:txBody>
      </p:sp>
      <p:pic>
        <p:nvPicPr>
          <p:cNvPr id="6" name="Content Placeholder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6DE0F0C-7CDD-6540-9120-275F7F230A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18168" y="1142206"/>
            <a:ext cx="3517900" cy="2730500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40B8EC-3244-984B-91F6-CDAA818C7C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53968" y="1200150"/>
            <a:ext cx="3517900" cy="2730500"/>
          </a:xfrm>
        </p:spPr>
      </p:pic>
      <p:pic>
        <p:nvPicPr>
          <p:cNvPr id="10" name="Picture 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1C4A9AB-7B74-2348-8E53-993836FC3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068" y="1084262"/>
            <a:ext cx="3517900" cy="27305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9250B0-CD9A-F949-AF9D-973A908E4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6068" y="3814762"/>
            <a:ext cx="3517900" cy="2730500"/>
          </a:xfrm>
          <a:prstGeom prst="rect">
            <a:avLst/>
          </a:prstGeom>
        </p:spPr>
      </p:pic>
      <p:pic>
        <p:nvPicPr>
          <p:cNvPr id="14" name="Picture 1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3E04AE83-3384-6044-8B7D-8D85C0CEF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3968" y="3930650"/>
            <a:ext cx="3517900" cy="2730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52ED8F-EADB-9845-A5EF-94A3C3EBF856}"/>
              </a:ext>
            </a:extLst>
          </p:cNvPr>
          <p:cNvSpPr txBox="1"/>
          <p:nvPr/>
        </p:nvSpPr>
        <p:spPr>
          <a:xfrm>
            <a:off x="414337" y="4214810"/>
            <a:ext cx="427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No nonlinear pattern for all 5 plots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Meets assumption of linearity for all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356114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C4AB-EDAC-6542-B759-AA92215C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80" y="280987"/>
            <a:ext cx="8909579" cy="1320800"/>
          </a:xfrm>
        </p:spPr>
        <p:txBody>
          <a:bodyPr/>
          <a:lstStyle/>
          <a:p>
            <a:r>
              <a:rPr lang="en-US" dirty="0"/>
              <a:t>Normal Probability Plot of Standardized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C25B-7988-2C4B-9230-40D94A536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557" y="1601787"/>
            <a:ext cx="4184035" cy="3880772"/>
          </a:xfrm>
        </p:spPr>
        <p:txBody>
          <a:bodyPr/>
          <a:lstStyle/>
          <a:p>
            <a:r>
              <a:rPr lang="en-US" dirty="0"/>
              <a:t>Most values fall along diagonal</a:t>
            </a:r>
          </a:p>
          <a:p>
            <a:r>
              <a:rPr lang="en-US" dirty="0"/>
              <a:t>Residuals represent normal distribution</a:t>
            </a:r>
          </a:p>
          <a:p>
            <a:r>
              <a:rPr lang="en-US" dirty="0"/>
              <a:t>Regression variate meets assumption of normality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75A09C6F-840D-8F41-9D49-08115C0F08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969" y="1408112"/>
            <a:ext cx="5207310" cy="4041775"/>
          </a:xfrm>
        </p:spPr>
      </p:pic>
    </p:spTree>
    <p:extLst>
      <p:ext uri="{BB962C8B-B14F-4D97-AF65-F5344CB8AC3E}">
        <p14:creationId xmlns:p14="http://schemas.microsoft.com/office/powerpoint/2010/main" val="31236729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333</Words>
  <Application>Microsoft Macintosh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</vt:lpstr>
      <vt:lpstr>Wingdings 3</vt:lpstr>
      <vt:lpstr>Facet</vt:lpstr>
      <vt:lpstr>Multiple Regression Analysis</vt:lpstr>
      <vt:lpstr>Correlation Matrix</vt:lpstr>
      <vt:lpstr>Table 4.8: Selecting the First Variable x9 (Extra Credit)</vt:lpstr>
      <vt:lpstr>Table 4.9: Adding x6 (Extra Credit)</vt:lpstr>
      <vt:lpstr>Table 4.10: Adding x12 (Extra Credit)</vt:lpstr>
      <vt:lpstr>Final Multiple Regression Model</vt:lpstr>
      <vt:lpstr>Analysis of Studentized Residuals with Predicted Values</vt:lpstr>
      <vt:lpstr>Standardized Partial Regression Plots</vt:lpstr>
      <vt:lpstr>Normal Probability Plot of Standardized Residuals</vt:lpstr>
      <vt:lpstr>Plot of Studentized Residuals</vt:lpstr>
      <vt:lpstr>Appendix: R Code</vt:lpstr>
      <vt:lpstr>Table 4.8</vt:lpstr>
      <vt:lpstr>Table 4.9</vt:lpstr>
      <vt:lpstr>Table 4.10</vt:lpstr>
      <vt:lpstr>Final Model</vt:lpstr>
      <vt:lpstr>Figure 4-10</vt:lpstr>
      <vt:lpstr>Figure 4.11, Figure 4.12, Figure 4.13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 Analysis</dc:title>
  <dc:creator>Kelvin Tiongson</dc:creator>
  <cp:lastModifiedBy>Kelvin Tiongson</cp:lastModifiedBy>
  <cp:revision>23</cp:revision>
  <dcterms:created xsi:type="dcterms:W3CDTF">2020-08-02T18:59:32Z</dcterms:created>
  <dcterms:modified xsi:type="dcterms:W3CDTF">2020-08-02T23:57:54Z</dcterms:modified>
</cp:coreProperties>
</file>