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9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E4DEE0-21F1-FE4B-A9ED-5A3231FCA4B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EEF6CD-2E5B-704A-9703-5C6DA5B8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CD4E-F7DF-8F4F-B642-231845AB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EA4CF-A671-374C-82D5-00B98E86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Week 7 Project</a:t>
            </a:r>
          </a:p>
        </p:txBody>
      </p:sp>
    </p:spTree>
    <p:extLst>
      <p:ext uri="{BB962C8B-B14F-4D97-AF65-F5344CB8AC3E}">
        <p14:creationId xmlns:p14="http://schemas.microsoft.com/office/powerpoint/2010/main" val="318509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7C28-D881-BD40-8101-22E175C2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Multivariate and univariate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19B5D-B012-6748-A404-234CEEDE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963" y="2474539"/>
            <a:ext cx="5408612" cy="1908921"/>
          </a:xfrm>
        </p:spPr>
      </p:pic>
    </p:spTree>
    <p:extLst>
      <p:ext uri="{BB962C8B-B14F-4D97-AF65-F5344CB8AC3E}">
        <p14:creationId xmlns:p14="http://schemas.microsoft.com/office/powerpoint/2010/main" val="121315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26E-F9F2-1C40-9C37-A531EE24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0304"/>
            <a:ext cx="7729728" cy="96767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Statistics for groups of x5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2375-4743-6D46-BECA-3F2B8B1A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295" y="1492775"/>
            <a:ext cx="4271771" cy="3101982"/>
          </a:xfrm>
        </p:spPr>
        <p:txBody>
          <a:bodyPr/>
          <a:lstStyle/>
          <a:p>
            <a:r>
              <a:rPr lang="en-US" dirty="0"/>
              <a:t>Group 0 is ”Indirect through broker”</a:t>
            </a:r>
          </a:p>
          <a:p>
            <a:r>
              <a:rPr lang="en-US" dirty="0"/>
              <a:t>Group 1 is “Direct to customer”</a:t>
            </a:r>
          </a:p>
          <a:p>
            <a:r>
              <a:rPr lang="en-US" dirty="0"/>
              <a:t>Group 1, “Direct to customer” </a:t>
            </a:r>
            <a:r>
              <a:rPr lang="en-US"/>
              <a:t>distribution channel </a:t>
            </a:r>
            <a:r>
              <a:rPr lang="en-US" dirty="0"/>
              <a:t>shows higher mean scores for each x19, x20, and x21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F7ABD0-35FD-2F42-9337-30C47D6C5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5950" y="1492775"/>
            <a:ext cx="5945755" cy="4678146"/>
          </a:xfrm>
        </p:spPr>
      </p:pic>
    </p:spTree>
    <p:extLst>
      <p:ext uri="{BB962C8B-B14F-4D97-AF65-F5344CB8AC3E}">
        <p14:creationId xmlns:p14="http://schemas.microsoft.com/office/powerpoint/2010/main" val="373430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C532-1C63-FD4A-BB39-9643E1F6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88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and univariate measures for testing homoscedasticity of x5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94707-DFE4-BD4B-84D3-481F530AE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548" y="1878009"/>
            <a:ext cx="4270247" cy="3101982"/>
          </a:xfrm>
        </p:spPr>
        <p:txBody>
          <a:bodyPr/>
          <a:lstStyle/>
          <a:p>
            <a:r>
              <a:rPr lang="en-US" dirty="0"/>
              <a:t>Box’s M test shows nonsignificant value at 0.607</a:t>
            </a:r>
          </a:p>
          <a:p>
            <a:pPr lvl="1"/>
            <a:r>
              <a:rPr lang="en-US" dirty="0"/>
              <a:t>Indicates no significant difference between the two groups on three dependent variables</a:t>
            </a:r>
          </a:p>
          <a:p>
            <a:r>
              <a:rPr lang="en-US" dirty="0" err="1"/>
              <a:t>Levene’s</a:t>
            </a:r>
            <a:r>
              <a:rPr lang="en-US" dirty="0"/>
              <a:t> test shows all three variables are nonsignificant</a:t>
            </a:r>
          </a:p>
          <a:p>
            <a:r>
              <a:rPr lang="en-US" dirty="0"/>
              <a:t>Bartlett’s test shows significant intercorrelation</a:t>
            </a:r>
          </a:p>
        </p:txBody>
      </p:sp>
      <p:pic>
        <p:nvPicPr>
          <p:cNvPr id="10" name="Content Placeholder 9" descr="A picture containing knife&#10;&#10;Description automatically generated">
            <a:extLst>
              <a:ext uri="{FF2B5EF4-FFF2-40B4-BE49-F238E27FC236}">
                <a16:creationId xmlns:a16="http://schemas.microsoft.com/office/drawing/2014/main" id="{8A56C94B-8022-9F48-AAA0-B55266137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154" y="1586372"/>
            <a:ext cx="5117213" cy="997695"/>
          </a:xfrm>
        </p:spPr>
      </p:pic>
      <p:pic>
        <p:nvPicPr>
          <p:cNvPr id="19" name="Picture 18" descr="A picture containing knife&#10;&#10;Description automatically generated">
            <a:extLst>
              <a:ext uri="{FF2B5EF4-FFF2-40B4-BE49-F238E27FC236}">
                <a16:creationId xmlns:a16="http://schemas.microsoft.com/office/drawing/2014/main" id="{D710421C-93B5-C743-B5BD-67229932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" y="2558671"/>
            <a:ext cx="5829300" cy="1117600"/>
          </a:xfrm>
          <a:prstGeom prst="rect">
            <a:avLst/>
          </a:prstGeom>
        </p:spPr>
      </p:pic>
      <p:pic>
        <p:nvPicPr>
          <p:cNvPr id="21" name="Picture 20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EFDD9096-8027-5444-8B73-531E3904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4" y="3646475"/>
            <a:ext cx="5867400" cy="1130300"/>
          </a:xfrm>
          <a:prstGeom prst="rect">
            <a:avLst/>
          </a:prstGeom>
        </p:spPr>
      </p:pic>
      <p:pic>
        <p:nvPicPr>
          <p:cNvPr id="23" name="Picture 22" descr="A picture containing knife&#10;&#10;Description automatically generated">
            <a:extLst>
              <a:ext uri="{FF2B5EF4-FFF2-40B4-BE49-F238E27FC236}">
                <a16:creationId xmlns:a16="http://schemas.microsoft.com/office/drawing/2014/main" id="{7FBDA2C9-232A-784C-8306-B5638ACF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4" y="4738679"/>
            <a:ext cx="5867400" cy="1084324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36BC198-0DF7-5F4A-9069-F4169AD1C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4" y="5823003"/>
            <a:ext cx="2743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7E98-6849-B944-A58D-65A9C0F6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839082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Boxplots of x19, x20, x21 for groups of x5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35B8D-09E7-004E-934A-68339B4563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250" y="1257895"/>
            <a:ext cx="3950407" cy="398162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B7D7-06BF-254C-B881-6CDE67CB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876" y="5421935"/>
            <a:ext cx="4270247" cy="839082"/>
          </a:xfrm>
        </p:spPr>
        <p:txBody>
          <a:bodyPr/>
          <a:lstStyle/>
          <a:p>
            <a:r>
              <a:rPr lang="en-US" dirty="0"/>
              <a:t>Small amount of outliers among groups</a:t>
            </a: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68786-2E32-6B48-8F35-8F4F89FA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58" y="1279140"/>
            <a:ext cx="4270248" cy="398162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13941-1955-4C4E-A8D6-E3B85EE5E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846" y="1279140"/>
            <a:ext cx="3907903" cy="39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964C-775D-FA46-A686-4181F137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454"/>
            <a:ext cx="7729728" cy="1188720"/>
          </a:xfrm>
        </p:spPr>
        <p:txBody>
          <a:bodyPr/>
          <a:lstStyle/>
          <a:p>
            <a:r>
              <a:rPr lang="en-US" dirty="0"/>
              <a:t>Multivariate tests for </a:t>
            </a:r>
            <a:br>
              <a:rPr lang="en-US" dirty="0"/>
            </a:br>
            <a:r>
              <a:rPr lang="en-US" dirty="0"/>
              <a:t>group differences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CBBE6-E9D2-7F43-9EB2-402C278701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891" y="2143922"/>
            <a:ext cx="5273182" cy="40902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99360-F265-104E-9AAC-D5223C56D0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Wilks’ Lambda, Pillai’s Criterion, </a:t>
            </a:r>
            <a:r>
              <a:rPr lang="en-US" dirty="0" err="1"/>
              <a:t>Hotelling’s</a:t>
            </a:r>
            <a:r>
              <a:rPr lang="en-US" dirty="0"/>
              <a:t> </a:t>
            </a:r>
            <a:r>
              <a:rPr lang="en-US" baseline="30000" dirty="0"/>
              <a:t>T2 </a:t>
            </a:r>
            <a:r>
              <a:rPr lang="en-US" dirty="0"/>
              <a:t>and Roy’s greatest each have p-values &lt; 0.05</a:t>
            </a:r>
          </a:p>
          <a:p>
            <a:pPr lvl="1"/>
            <a:r>
              <a:rPr lang="en-US" dirty="0"/>
              <a:t>Shows that x19, x20, x21 have significant difference between the two types of distribution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2E3F-6167-254B-ABFA-410D17E2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101"/>
            <a:ext cx="7729728" cy="1188720"/>
          </a:xfrm>
        </p:spPr>
        <p:txBody>
          <a:bodyPr/>
          <a:lstStyle/>
          <a:p>
            <a:r>
              <a:rPr lang="en-US" dirty="0"/>
              <a:t>Univariate tests for </a:t>
            </a:r>
            <a:br>
              <a:rPr lang="en-US" dirty="0"/>
            </a:br>
            <a:r>
              <a:rPr lang="en-US" dirty="0"/>
              <a:t>group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FBC-8515-3C49-B0E4-E49070518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individual tests have p-value &lt; 0.05 denoting high significance</a:t>
            </a:r>
          </a:p>
          <a:p>
            <a:pPr lvl="1"/>
            <a:r>
              <a:rPr lang="en-US" dirty="0"/>
              <a:t>Each variable follows same pattern of higher purchase outcomes for direct distribution system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AAE54-D678-5040-8F76-C10243446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319" y="2353805"/>
            <a:ext cx="5676900" cy="3386221"/>
          </a:xfrm>
        </p:spPr>
      </p:pic>
    </p:spTree>
    <p:extLst>
      <p:ext uri="{BB962C8B-B14F-4D97-AF65-F5344CB8AC3E}">
        <p14:creationId xmlns:p14="http://schemas.microsoft.com/office/powerpoint/2010/main" val="416748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F344-C344-FB48-8BB4-3DBE4D2E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Appendix: r code</a:t>
            </a:r>
          </a:p>
        </p:txBody>
      </p:sp>
    </p:spTree>
    <p:extLst>
      <p:ext uri="{BB962C8B-B14F-4D97-AF65-F5344CB8AC3E}">
        <p14:creationId xmlns:p14="http://schemas.microsoft.com/office/powerpoint/2010/main" val="952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69A-ADF0-A44F-B2F6-CEC921FA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Descriptive statistics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4EC06DB-7D3D-FA4B-B0FD-21F4CAB78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819" y="2825750"/>
            <a:ext cx="2882900" cy="1206500"/>
          </a:xfrm>
        </p:spPr>
      </p:pic>
    </p:spTree>
    <p:extLst>
      <p:ext uri="{BB962C8B-B14F-4D97-AF65-F5344CB8AC3E}">
        <p14:creationId xmlns:p14="http://schemas.microsoft.com/office/powerpoint/2010/main" val="84513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4380-E48E-3640-8D36-7E69340A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36" y="1597287"/>
            <a:ext cx="3698803" cy="3663423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Box M’s Test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Levene’s</a:t>
            </a:r>
            <a:r>
              <a:rPr lang="en-US" sz="2400" dirty="0">
                <a:solidFill>
                  <a:schemeClr val="tx1"/>
                </a:solidFill>
              </a:rPr>
              <a:t> test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Bartlett’s test for sphericity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outlier box plots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DBC62AD7-2C78-4D4E-B99D-60036BA6D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963" y="1577309"/>
            <a:ext cx="5408612" cy="3703382"/>
          </a:xfrm>
        </p:spPr>
      </p:pic>
    </p:spTree>
    <p:extLst>
      <p:ext uri="{BB962C8B-B14F-4D97-AF65-F5344CB8AC3E}">
        <p14:creationId xmlns:p14="http://schemas.microsoft.com/office/powerpoint/2010/main" val="274461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204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manova</vt:lpstr>
      <vt:lpstr>Descriptive Statistics for groups of x5</vt:lpstr>
      <vt:lpstr>Multivariate and univariate measures for testing homoscedasticity of x5</vt:lpstr>
      <vt:lpstr>Boxplots of x19, x20, x21 for groups of x5</vt:lpstr>
      <vt:lpstr>Multivariate tests for  group differences</vt:lpstr>
      <vt:lpstr>Univariate tests for  group differences</vt:lpstr>
      <vt:lpstr>Appendix: r code</vt:lpstr>
      <vt:lpstr>Descriptive statistics</vt:lpstr>
      <vt:lpstr>Box M’s Test  Levene’s test  Bartlett’s test for sphericity  outlier box plots</vt:lpstr>
      <vt:lpstr>Multivariate and univariate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</dc:title>
  <dc:creator>Kelvin Tiongson</dc:creator>
  <cp:lastModifiedBy>Kelvin Tiongson</cp:lastModifiedBy>
  <cp:revision>8</cp:revision>
  <dcterms:created xsi:type="dcterms:W3CDTF">2020-08-23T23:23:38Z</dcterms:created>
  <dcterms:modified xsi:type="dcterms:W3CDTF">2020-08-24T00:14:12Z</dcterms:modified>
</cp:coreProperties>
</file>