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6" r:id="rId4"/>
    <p:sldId id="332" r:id="rId5"/>
    <p:sldId id="328" r:id="rId6"/>
    <p:sldId id="333" r:id="rId7"/>
    <p:sldId id="324" r:id="rId8"/>
    <p:sldId id="323" r:id="rId9"/>
    <p:sldId id="3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11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1318" y="2974310"/>
            <a:ext cx="6109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스마트 수납 시스템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829538" y="4017701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7</a:t>
            </a:r>
            <a:r>
              <a:rPr lang="ko-KR" altLang="en-US" sz="1600" dirty="0">
                <a:solidFill>
                  <a:schemeClr val="bg1"/>
                </a:solidFill>
              </a:rPr>
              <a:t>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AC40E2-6494-4D47-BDC5-8A78C44FB414}"/>
              </a:ext>
            </a:extLst>
          </p:cNvPr>
          <p:cNvSpPr txBox="1"/>
          <p:nvPr/>
        </p:nvSpPr>
        <p:spPr>
          <a:xfrm>
            <a:off x="4548609" y="4476316"/>
            <a:ext cx="61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김용규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김예찬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 err="1">
                <a:solidFill>
                  <a:schemeClr val="bg1"/>
                </a:solidFill>
              </a:rPr>
              <a:t>문상준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박준호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45082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6827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3824" y="170815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9769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2405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5041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70815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개발배경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97696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 작동원리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2405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관련기술현황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5504157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기대효과 및 활용방안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97696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219200" y="42711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231900" y="546380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2047918" y="785505"/>
            <a:ext cx="2505607" cy="2557986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공간의 낭비</a:t>
            </a:r>
          </a:p>
        </p:txBody>
      </p:sp>
      <p:sp>
        <p:nvSpPr>
          <p:cNvPr id="12" name="타원 11"/>
          <p:cNvSpPr/>
          <p:nvPr/>
        </p:nvSpPr>
        <p:spPr>
          <a:xfrm>
            <a:off x="7645323" y="763555"/>
            <a:ext cx="2505606" cy="2557986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보안수준 낮음</a:t>
            </a:r>
          </a:p>
        </p:txBody>
      </p:sp>
      <p:sp>
        <p:nvSpPr>
          <p:cNvPr id="11" name="타원 10"/>
          <p:cNvSpPr/>
          <p:nvPr/>
        </p:nvSpPr>
        <p:spPr>
          <a:xfrm>
            <a:off x="3957141" y="237960"/>
            <a:ext cx="4150759" cy="3653077"/>
          </a:xfrm>
          <a:prstGeom prst="ellipse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53525" y="262558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주차타워 기술 융합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52964" y="-239177"/>
            <a:ext cx="2692018" cy="2692018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209B6BF8-D430-42E6-B310-E06AD348B0F7}"/>
              </a:ext>
            </a:extLst>
          </p:cNvPr>
          <p:cNvSpPr/>
          <p:nvPr/>
        </p:nvSpPr>
        <p:spPr>
          <a:xfrm>
            <a:off x="3496636" y="4726112"/>
            <a:ext cx="5198724" cy="155254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스마트 수납 시스템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C9663E-6F5B-4932-A81C-24E9A3C54BE7}"/>
              </a:ext>
            </a:extLst>
          </p:cNvPr>
          <p:cNvCxnSpPr>
            <a:cxnSpLocks/>
          </p:cNvCxnSpPr>
          <p:nvPr/>
        </p:nvCxnSpPr>
        <p:spPr>
          <a:xfrm flipH="1">
            <a:off x="6019795" y="3835462"/>
            <a:ext cx="1" cy="83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7B79B8-155F-4600-82A4-3548469A9854}"/>
              </a:ext>
            </a:extLst>
          </p:cNvPr>
          <p:cNvSpPr txBox="1"/>
          <p:nvPr/>
        </p:nvSpPr>
        <p:spPr>
          <a:xfrm>
            <a:off x="2765959" y="12226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문제점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1A2B2-6684-4E35-A87D-0DAF171D710B}"/>
              </a:ext>
            </a:extLst>
          </p:cNvPr>
          <p:cNvSpPr txBox="1"/>
          <p:nvPr/>
        </p:nvSpPr>
        <p:spPr>
          <a:xfrm>
            <a:off x="8340607" y="12226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문제점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ABFDA5-CA1F-48B5-86D3-382FF926F5FB}"/>
              </a:ext>
            </a:extLst>
          </p:cNvPr>
          <p:cNvGrpSpPr/>
          <p:nvPr/>
        </p:nvGrpSpPr>
        <p:grpSpPr>
          <a:xfrm>
            <a:off x="88459" y="-29689"/>
            <a:ext cx="3131017" cy="742637"/>
            <a:chOff x="79188" y="1900273"/>
            <a:chExt cx="4152597" cy="9793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73DA4-3123-4147-B508-B718614E7D24}"/>
                </a:ext>
              </a:extLst>
            </p:cNvPr>
            <p:cNvSpPr txBox="1"/>
            <p:nvPr/>
          </p:nvSpPr>
          <p:spPr>
            <a:xfrm>
              <a:off x="79188" y="2498450"/>
              <a:ext cx="1986135" cy="38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개발배경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2B80F-2077-4080-83A2-702BD3D4AB80}"/>
                </a:ext>
              </a:extLst>
            </p:cNvPr>
            <p:cNvSpPr txBox="1"/>
            <p:nvPr/>
          </p:nvSpPr>
          <p:spPr>
            <a:xfrm>
              <a:off x="79188" y="1900273"/>
              <a:ext cx="4152597" cy="64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28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28" grpId="0"/>
      <p:bldP spid="5" grpId="0" animBg="1"/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53F5B1-D918-404C-A6BB-0595299AE415}"/>
              </a:ext>
            </a:extLst>
          </p:cNvPr>
          <p:cNvGrpSpPr/>
          <p:nvPr/>
        </p:nvGrpSpPr>
        <p:grpSpPr>
          <a:xfrm>
            <a:off x="88460" y="-29688"/>
            <a:ext cx="2722652" cy="761356"/>
            <a:chOff x="79188" y="1900273"/>
            <a:chExt cx="4152597" cy="100407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45CE43-33C8-4BA4-A0B7-078114DED220}"/>
                </a:ext>
              </a:extLst>
            </p:cNvPr>
            <p:cNvSpPr txBox="1"/>
            <p:nvPr/>
          </p:nvSpPr>
          <p:spPr>
            <a:xfrm>
              <a:off x="79188" y="2498450"/>
              <a:ext cx="1259615" cy="40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작동원리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BC630D-F3EB-474E-9C84-5E89F700DE0B}"/>
                </a:ext>
              </a:extLst>
            </p:cNvPr>
            <p:cNvSpPr txBox="1"/>
            <p:nvPr/>
          </p:nvSpPr>
          <p:spPr>
            <a:xfrm>
              <a:off x="79188" y="1900273"/>
              <a:ext cx="4152597" cy="69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28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5C5C87-EE3B-4A06-91FE-E067CF788705}"/>
              </a:ext>
            </a:extLst>
          </p:cNvPr>
          <p:cNvSpPr txBox="1"/>
          <p:nvPr/>
        </p:nvSpPr>
        <p:spPr>
          <a:xfrm>
            <a:off x="9364337" y="3977089"/>
            <a:ext cx="19447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키패드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물품 </a:t>
            </a:r>
            <a:r>
              <a:rPr lang="ko-KR" altLang="en-US" sz="1200" dirty="0" err="1"/>
              <a:t>수납시</a:t>
            </a:r>
            <a:r>
              <a:rPr lang="ko-KR" altLang="en-US" sz="1200" dirty="0"/>
              <a:t> </a:t>
            </a:r>
            <a:r>
              <a:rPr lang="en-US" altLang="ko-KR" sz="1200" dirty="0"/>
              <a:t>‘*’</a:t>
            </a:r>
            <a:r>
              <a:rPr lang="ko-KR" altLang="en-US" sz="1200" dirty="0"/>
              <a:t>입력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물품 </a:t>
            </a:r>
            <a:r>
              <a:rPr lang="ko-KR" altLang="en-US" sz="1200" dirty="0" err="1"/>
              <a:t>반납시</a:t>
            </a:r>
            <a:r>
              <a:rPr lang="ko-KR" altLang="en-US" sz="1200" dirty="0"/>
              <a:t> 숫자입력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867D7-84A0-4FEC-B4DD-4875B0BABA94}"/>
              </a:ext>
            </a:extLst>
          </p:cNvPr>
          <p:cNvSpPr txBox="1"/>
          <p:nvPr/>
        </p:nvSpPr>
        <p:spPr>
          <a:xfrm>
            <a:off x="9032021" y="1123720"/>
            <a:ext cx="302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압력센서</a:t>
            </a: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저장공간 바닥에 붙여 무게변화감지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가지의 경우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물품</a:t>
            </a:r>
            <a:r>
              <a:rPr lang="en-US" altLang="ko-KR" sz="1200" dirty="0"/>
              <a:t>X </a:t>
            </a:r>
            <a:r>
              <a:rPr lang="ko-KR" altLang="en-US" sz="1200" dirty="0"/>
              <a:t>판</a:t>
            </a:r>
            <a:r>
              <a:rPr lang="en-US" altLang="ko-KR" sz="1200" dirty="0"/>
              <a:t>X,</a:t>
            </a:r>
            <a:r>
              <a:rPr lang="ko-KR" altLang="en-US" sz="1200" dirty="0"/>
              <a:t>물품</a:t>
            </a:r>
            <a:r>
              <a:rPr lang="en-US" altLang="ko-KR" sz="1200" dirty="0"/>
              <a:t>X </a:t>
            </a:r>
            <a:r>
              <a:rPr lang="ko-KR" altLang="en-US" sz="1200" dirty="0"/>
              <a:t>판 </a:t>
            </a:r>
            <a:r>
              <a:rPr lang="en-US" altLang="ko-KR" sz="1200" dirty="0"/>
              <a:t>O,</a:t>
            </a:r>
            <a:r>
              <a:rPr lang="ko-KR" altLang="en-US" sz="1200" dirty="0"/>
              <a:t>물품</a:t>
            </a:r>
            <a:r>
              <a:rPr lang="en-US" altLang="ko-KR" sz="1200" dirty="0"/>
              <a:t>O </a:t>
            </a:r>
            <a:r>
              <a:rPr lang="ko-KR" altLang="en-US" sz="1200" dirty="0"/>
              <a:t>판</a:t>
            </a:r>
            <a:r>
              <a:rPr lang="en-US" altLang="ko-KR" sz="1200" dirty="0"/>
              <a:t>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D64CB-1E21-482F-A66E-0D0D7E84E403}"/>
              </a:ext>
            </a:extLst>
          </p:cNvPr>
          <p:cNvSpPr txBox="1"/>
          <p:nvPr/>
        </p:nvSpPr>
        <p:spPr>
          <a:xfrm>
            <a:off x="501393" y="4772402"/>
            <a:ext cx="247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승강기</a:t>
            </a: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물품 수납</a:t>
            </a:r>
            <a:r>
              <a:rPr lang="en-US" altLang="ko-KR" sz="1200" dirty="0"/>
              <a:t>,</a:t>
            </a:r>
            <a:r>
              <a:rPr lang="ko-KR" altLang="en-US" sz="1200" dirty="0"/>
              <a:t>반납시에 활용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서브모터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개활용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위아래이동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양옆이동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FDDB4-959A-461A-B3E4-55DFCF06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08472"/>
            <a:ext cx="4989321" cy="634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2BF266-CE7F-4534-9436-9934F47A673F}"/>
              </a:ext>
            </a:extLst>
          </p:cNvPr>
          <p:cNvCxnSpPr>
            <a:cxnSpLocks/>
          </p:cNvCxnSpPr>
          <p:nvPr/>
        </p:nvCxnSpPr>
        <p:spPr>
          <a:xfrm flipV="1">
            <a:off x="6422834" y="1399142"/>
            <a:ext cx="2478795" cy="1817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8802CD-FCF9-41F6-B06D-323B057B1E2E}"/>
              </a:ext>
            </a:extLst>
          </p:cNvPr>
          <p:cNvCxnSpPr>
            <a:cxnSpLocks/>
          </p:cNvCxnSpPr>
          <p:nvPr/>
        </p:nvCxnSpPr>
        <p:spPr>
          <a:xfrm flipV="1">
            <a:off x="8251634" y="4120308"/>
            <a:ext cx="1189821" cy="154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146084-AF76-4E79-A900-3444A1299D55}"/>
              </a:ext>
            </a:extLst>
          </p:cNvPr>
          <p:cNvCxnSpPr>
            <a:cxnSpLocks/>
          </p:cNvCxnSpPr>
          <p:nvPr/>
        </p:nvCxnSpPr>
        <p:spPr>
          <a:xfrm flipH="1">
            <a:off x="1253447" y="4627085"/>
            <a:ext cx="3677922" cy="263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B0C5E4D-EF6D-4CA9-904D-7237CDB9C2B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618318" y="638849"/>
            <a:ext cx="2555749" cy="1130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FFBEE9-33DF-4C4F-89C7-6EB56B263E89}"/>
              </a:ext>
            </a:extLst>
          </p:cNvPr>
          <p:cNvSpPr txBox="1"/>
          <p:nvPr/>
        </p:nvSpPr>
        <p:spPr>
          <a:xfrm>
            <a:off x="340564" y="176925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7-</a:t>
            </a:r>
            <a:r>
              <a:rPr lang="ko-KR" altLang="en-US" b="1" dirty="0"/>
              <a:t>세그먼트</a:t>
            </a: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물품 수납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반납시에 </a:t>
            </a:r>
            <a:r>
              <a:rPr lang="en-US" altLang="ko-KR" sz="1200" dirty="0">
                <a:latin typeface="+mj-ea"/>
                <a:ea typeface="+mj-ea"/>
              </a:rPr>
              <a:t>7-</a:t>
            </a:r>
            <a:r>
              <a:rPr lang="ko-KR" altLang="en-US" sz="1200" dirty="0">
                <a:latin typeface="+mj-ea"/>
                <a:ea typeface="+mj-ea"/>
              </a:rPr>
              <a:t>세그먼트</a:t>
            </a:r>
            <a:br>
              <a:rPr lang="en-US" altLang="ko-KR" sz="1200" dirty="0">
                <a:latin typeface="+mj-ea"/>
                <a:ea typeface="+mj-ea"/>
              </a:rPr>
            </a:br>
            <a:r>
              <a:rPr lang="ko-KR" altLang="en-US" sz="1200" dirty="0">
                <a:latin typeface="+mj-ea"/>
                <a:ea typeface="+mj-ea"/>
              </a:rPr>
              <a:t>장비를 활용해 위치번호 출력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j-ea"/>
                <a:ea typeface="+mj-ea"/>
              </a:rPr>
              <a:t>키패드</a:t>
            </a:r>
            <a:r>
              <a:rPr lang="ko-KR" altLang="en-US" sz="1200" dirty="0">
                <a:latin typeface="+mj-ea"/>
                <a:ea typeface="+mj-ea"/>
              </a:rPr>
              <a:t> 입력후에 바로 출력됨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4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533257" y="1808377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EA72BB40-4CC5-4B7A-B75A-8070DA5AA71B}"/>
              </a:ext>
            </a:extLst>
          </p:cNvPr>
          <p:cNvSpPr/>
          <p:nvPr/>
        </p:nvSpPr>
        <p:spPr>
          <a:xfrm>
            <a:off x="7340921" y="487651"/>
            <a:ext cx="2722652" cy="1495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반납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C0D5F2-65CB-4E2E-B567-C9E62CBF9C1B}"/>
              </a:ext>
            </a:extLst>
          </p:cNvPr>
          <p:cNvGrpSpPr/>
          <p:nvPr/>
        </p:nvGrpSpPr>
        <p:grpSpPr>
          <a:xfrm>
            <a:off x="7207019" y="1796160"/>
            <a:ext cx="412183" cy="4597400"/>
            <a:chOff x="1504491" y="1778000"/>
            <a:chExt cx="412183" cy="459740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777B579-14FF-4D1D-83C6-AC74D97F3410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FA86ADB-CC3C-4D1E-9491-C92E41129CC2}"/>
                </a:ext>
              </a:extLst>
            </p:cNvPr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1012ED3-3A41-44D0-9D70-4A36041CCE66}"/>
                </a:ext>
              </a:extLst>
            </p:cNvPr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658B20B-489A-46AD-98AA-E60260899DB2}"/>
                </a:ext>
              </a:extLst>
            </p:cNvPr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7834C0A-2325-4F29-BD31-F3BD0CBF8B83}"/>
                </a:ext>
              </a:extLst>
            </p:cNvPr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614518A-A51D-48D9-B89B-DEDA333C7570}"/>
              </a:ext>
            </a:extLst>
          </p:cNvPr>
          <p:cNvSpPr/>
          <p:nvPr/>
        </p:nvSpPr>
        <p:spPr>
          <a:xfrm>
            <a:off x="1643213" y="487650"/>
            <a:ext cx="2722652" cy="1495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수납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CE73C-8316-4248-AD5E-A52B2CA85CB3}"/>
              </a:ext>
            </a:extLst>
          </p:cNvPr>
          <p:cNvSpPr txBox="1"/>
          <p:nvPr/>
        </p:nvSpPr>
        <p:spPr>
          <a:xfrm>
            <a:off x="2142625" y="234865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물품 놓고 수납신호</a:t>
            </a:r>
            <a:r>
              <a:rPr lang="en-US" altLang="ko-KR" dirty="0"/>
              <a:t>(*)</a:t>
            </a:r>
            <a:r>
              <a:rPr lang="ko-KR" altLang="en-US" dirty="0"/>
              <a:t> 입력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9F5F62-873A-4712-B212-266FAFE82408}"/>
              </a:ext>
            </a:extLst>
          </p:cNvPr>
          <p:cNvSpPr txBox="1"/>
          <p:nvPr/>
        </p:nvSpPr>
        <p:spPr>
          <a:xfrm>
            <a:off x="7829211" y="229681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물품 </a:t>
            </a:r>
            <a:r>
              <a:rPr lang="ko-KR" altLang="en-US" dirty="0" err="1"/>
              <a:t>꺼내올</a:t>
            </a:r>
            <a:r>
              <a:rPr lang="ko-KR" altLang="en-US" dirty="0"/>
              <a:t> 곳 번호 입력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344452-E06F-4F3A-80BE-0DDA2B382406}"/>
              </a:ext>
            </a:extLst>
          </p:cNvPr>
          <p:cNvSpPr txBox="1"/>
          <p:nvPr/>
        </p:nvSpPr>
        <p:spPr>
          <a:xfrm>
            <a:off x="2155449" y="435832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u="sng" dirty="0">
                <a:solidFill>
                  <a:srgbClr val="FF0000"/>
                </a:solidFill>
              </a:rPr>
              <a:t>우선순위</a:t>
            </a:r>
            <a:r>
              <a:rPr lang="ko-KR" altLang="en-US" dirty="0"/>
              <a:t> 높은 곳 판 가져옴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4B97FE-510E-4227-8E6A-411D6D08ECF3}"/>
              </a:ext>
            </a:extLst>
          </p:cNvPr>
          <p:cNvSpPr txBox="1"/>
          <p:nvPr/>
        </p:nvSpPr>
        <p:spPr>
          <a:xfrm>
            <a:off x="2155449" y="334039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물품 수납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589805-521C-47DE-8D21-FA9607486DA4}"/>
              </a:ext>
            </a:extLst>
          </p:cNvPr>
          <p:cNvSpPr txBox="1"/>
          <p:nvPr/>
        </p:nvSpPr>
        <p:spPr>
          <a:xfrm>
            <a:off x="2159953" y="54130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입구에서 대기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539D6-BE52-4D66-8EF0-AD8874B51DE4}"/>
              </a:ext>
            </a:extLst>
          </p:cNvPr>
          <p:cNvSpPr txBox="1"/>
          <p:nvPr/>
        </p:nvSpPr>
        <p:spPr>
          <a:xfrm>
            <a:off x="7825952" y="543491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입구에서 대기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ADD776-569B-4BAB-B6EF-17F7D6A9EED9}"/>
              </a:ext>
            </a:extLst>
          </p:cNvPr>
          <p:cNvSpPr txBox="1"/>
          <p:nvPr/>
        </p:nvSpPr>
        <p:spPr>
          <a:xfrm>
            <a:off x="7825952" y="437670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해당 번호의 물건 반납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277AF0-DE67-413B-AC1F-AC1E9ADF7A23}"/>
              </a:ext>
            </a:extLst>
          </p:cNvPr>
          <p:cNvSpPr txBox="1"/>
          <p:nvPr/>
        </p:nvSpPr>
        <p:spPr>
          <a:xfrm>
            <a:off x="7825952" y="334039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빈 플랫폼 수납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0EAEA5-BE43-4349-9DB5-A1723CBE1147}"/>
              </a:ext>
            </a:extLst>
          </p:cNvPr>
          <p:cNvSpPr txBox="1"/>
          <p:nvPr/>
        </p:nvSpPr>
        <p:spPr>
          <a:xfrm>
            <a:off x="2395229" y="4764438"/>
            <a:ext cx="135485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물품이 없는 곳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낮은 층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왼쪽 </a:t>
            </a:r>
            <a:r>
              <a:rPr lang="ko-KR" altLang="en-US" sz="1050" dirty="0" err="1"/>
              <a:t>부터</a:t>
            </a:r>
            <a:endParaRPr lang="ko-KR" altLang="en-US" sz="105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53F5B1-D918-404C-A6BB-0595299AE415}"/>
              </a:ext>
            </a:extLst>
          </p:cNvPr>
          <p:cNvGrpSpPr/>
          <p:nvPr/>
        </p:nvGrpSpPr>
        <p:grpSpPr>
          <a:xfrm>
            <a:off x="88460" y="-29688"/>
            <a:ext cx="2722652" cy="761356"/>
            <a:chOff x="79188" y="1900273"/>
            <a:chExt cx="4152597" cy="100407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45CE43-33C8-4BA4-A0B7-078114DED220}"/>
                </a:ext>
              </a:extLst>
            </p:cNvPr>
            <p:cNvSpPr txBox="1"/>
            <p:nvPr/>
          </p:nvSpPr>
          <p:spPr>
            <a:xfrm>
              <a:off x="79188" y="2498450"/>
              <a:ext cx="1259615" cy="40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작동원리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BC630D-F3EB-474E-9C84-5E89F700DE0B}"/>
                </a:ext>
              </a:extLst>
            </p:cNvPr>
            <p:cNvSpPr txBox="1"/>
            <p:nvPr/>
          </p:nvSpPr>
          <p:spPr>
            <a:xfrm>
              <a:off x="79188" y="1900273"/>
              <a:ext cx="4152597" cy="69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28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53F5B1-D918-404C-A6BB-0595299AE415}"/>
              </a:ext>
            </a:extLst>
          </p:cNvPr>
          <p:cNvGrpSpPr/>
          <p:nvPr/>
        </p:nvGrpSpPr>
        <p:grpSpPr>
          <a:xfrm>
            <a:off x="88460" y="-29688"/>
            <a:ext cx="2722652" cy="761356"/>
            <a:chOff x="79188" y="1900273"/>
            <a:chExt cx="4152597" cy="100407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45CE43-33C8-4BA4-A0B7-078114DED220}"/>
                </a:ext>
              </a:extLst>
            </p:cNvPr>
            <p:cNvSpPr txBox="1"/>
            <p:nvPr/>
          </p:nvSpPr>
          <p:spPr>
            <a:xfrm>
              <a:off x="79188" y="2498450"/>
              <a:ext cx="1259615" cy="40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작동원리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BC630D-F3EB-474E-9C84-5E89F700DE0B}"/>
                </a:ext>
              </a:extLst>
            </p:cNvPr>
            <p:cNvSpPr txBox="1"/>
            <p:nvPr/>
          </p:nvSpPr>
          <p:spPr>
            <a:xfrm>
              <a:off x="79188" y="1900273"/>
              <a:ext cx="4152597" cy="69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28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675E21E2-50D8-4272-B074-62212DFDDCA4}"/>
              </a:ext>
            </a:extLst>
          </p:cNvPr>
          <p:cNvSpPr/>
          <p:nvPr/>
        </p:nvSpPr>
        <p:spPr>
          <a:xfrm>
            <a:off x="319378" y="1815329"/>
            <a:ext cx="1189895" cy="106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수납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01684DF-7F44-4793-B574-5F30E2355F01}"/>
              </a:ext>
            </a:extLst>
          </p:cNvPr>
          <p:cNvSpPr/>
          <p:nvPr/>
        </p:nvSpPr>
        <p:spPr>
          <a:xfrm>
            <a:off x="319378" y="4110314"/>
            <a:ext cx="1189895" cy="10686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물품 반납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BFF041-2EE3-4F14-8512-16C7CD7B8D11}"/>
              </a:ext>
            </a:extLst>
          </p:cNvPr>
          <p:cNvSpPr/>
          <p:nvPr/>
        </p:nvSpPr>
        <p:spPr>
          <a:xfrm>
            <a:off x="2133573" y="1993260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키패드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DA45C-9A69-4EF3-8787-2378F3DB2B25}"/>
              </a:ext>
            </a:extLst>
          </p:cNvPr>
          <p:cNvSpPr/>
          <p:nvPr/>
        </p:nvSpPr>
        <p:spPr>
          <a:xfrm>
            <a:off x="8236891" y="1993260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빈 플랫폼 가져옴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AF5C43-30F8-4F29-BA8F-0176E16E0687}"/>
              </a:ext>
            </a:extLst>
          </p:cNvPr>
          <p:cNvSpPr/>
          <p:nvPr/>
        </p:nvSpPr>
        <p:spPr>
          <a:xfrm>
            <a:off x="6282355" y="1993260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 수납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43DFBD-40A5-4FF2-8AD3-A021D584D137}"/>
              </a:ext>
            </a:extLst>
          </p:cNvPr>
          <p:cNvSpPr/>
          <p:nvPr/>
        </p:nvSpPr>
        <p:spPr>
          <a:xfrm>
            <a:off x="10299071" y="1993260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21AB5A-75AB-4779-BE9E-D397A295ADC2}"/>
              </a:ext>
            </a:extLst>
          </p:cNvPr>
          <p:cNvSpPr/>
          <p:nvPr/>
        </p:nvSpPr>
        <p:spPr>
          <a:xfrm>
            <a:off x="4227582" y="1993260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위치출력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2E8F82-66B0-4A01-B295-F3DC2593E21B}"/>
              </a:ext>
            </a:extLst>
          </p:cNvPr>
          <p:cNvSpPr/>
          <p:nvPr/>
        </p:nvSpPr>
        <p:spPr>
          <a:xfrm>
            <a:off x="2133574" y="4301275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키패드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5EA572-2DDB-4D80-9279-C852B06A6384}"/>
              </a:ext>
            </a:extLst>
          </p:cNvPr>
          <p:cNvSpPr/>
          <p:nvPr/>
        </p:nvSpPr>
        <p:spPr>
          <a:xfrm>
            <a:off x="8236892" y="4301275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 반납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C8816B-86C6-4487-AF5B-FD0D333E4006}"/>
              </a:ext>
            </a:extLst>
          </p:cNvPr>
          <p:cNvSpPr/>
          <p:nvPr/>
        </p:nvSpPr>
        <p:spPr>
          <a:xfrm>
            <a:off x="6282356" y="4301275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 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F7AE6B-D744-4ECB-A950-9AEB518ED4B6}"/>
              </a:ext>
            </a:extLst>
          </p:cNvPr>
          <p:cNvSpPr/>
          <p:nvPr/>
        </p:nvSpPr>
        <p:spPr>
          <a:xfrm>
            <a:off x="10299072" y="4301275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505522-D89C-44E2-86A3-DD11A12E0E8E}"/>
              </a:ext>
            </a:extLst>
          </p:cNvPr>
          <p:cNvSpPr/>
          <p:nvPr/>
        </p:nvSpPr>
        <p:spPr>
          <a:xfrm>
            <a:off x="4208406" y="4301276"/>
            <a:ext cx="1355075" cy="712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빈 플랫폼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수납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2551746-763A-4B52-A190-1C9038BC1A6E}"/>
              </a:ext>
            </a:extLst>
          </p:cNvPr>
          <p:cNvSpPr/>
          <p:nvPr/>
        </p:nvSpPr>
        <p:spPr>
          <a:xfrm>
            <a:off x="3543749" y="2294027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1552E9D-3818-4BF8-926C-92764344C06E}"/>
              </a:ext>
            </a:extLst>
          </p:cNvPr>
          <p:cNvSpPr/>
          <p:nvPr/>
        </p:nvSpPr>
        <p:spPr>
          <a:xfrm>
            <a:off x="3557455" y="4554661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F0F5908-0706-475D-B634-DD6550C09694}"/>
              </a:ext>
            </a:extLst>
          </p:cNvPr>
          <p:cNvSpPr/>
          <p:nvPr/>
        </p:nvSpPr>
        <p:spPr>
          <a:xfrm>
            <a:off x="5641494" y="2294027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99F2463-11EA-431D-BDE8-A3EBD25910B3}"/>
              </a:ext>
            </a:extLst>
          </p:cNvPr>
          <p:cNvSpPr/>
          <p:nvPr/>
        </p:nvSpPr>
        <p:spPr>
          <a:xfrm>
            <a:off x="9654367" y="2294027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F225053-1848-4C97-9F6B-2C6364CAF103}"/>
              </a:ext>
            </a:extLst>
          </p:cNvPr>
          <p:cNvSpPr/>
          <p:nvPr/>
        </p:nvSpPr>
        <p:spPr>
          <a:xfrm>
            <a:off x="7667642" y="2294027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69334BE-6D6D-4E60-A578-7D662252A0A9}"/>
              </a:ext>
            </a:extLst>
          </p:cNvPr>
          <p:cNvSpPr/>
          <p:nvPr/>
        </p:nvSpPr>
        <p:spPr>
          <a:xfrm>
            <a:off x="5648814" y="4533394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0971D66-FAB7-42C2-8D70-DC32811ECA45}"/>
              </a:ext>
            </a:extLst>
          </p:cNvPr>
          <p:cNvSpPr/>
          <p:nvPr/>
        </p:nvSpPr>
        <p:spPr>
          <a:xfrm>
            <a:off x="9650803" y="4521610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2AEC2B1-E41B-474B-933F-B257926C0D43}"/>
              </a:ext>
            </a:extLst>
          </p:cNvPr>
          <p:cNvSpPr/>
          <p:nvPr/>
        </p:nvSpPr>
        <p:spPr>
          <a:xfrm>
            <a:off x="7636560" y="4554661"/>
            <a:ext cx="589432" cy="1112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PO1" hidden="1">
            <a:extLst>
              <a:ext uri="{FF2B5EF4-FFF2-40B4-BE49-F238E27FC236}">
                <a16:creationId xmlns:a16="http://schemas.microsoft.com/office/drawing/2014/main" id="{C8CAEBDC-3D50-4A6A-BF36-BC4962948EF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0E455F-991E-41D6-B444-FAA85B1F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88" y="712947"/>
            <a:ext cx="3663865" cy="23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_PO1" hidden="1">
            <a:extLst>
              <a:ext uri="{FF2B5EF4-FFF2-40B4-BE49-F238E27FC236}">
                <a16:creationId xmlns:a16="http://schemas.microsoft.com/office/drawing/2014/main" id="{44F30A64-F478-4F65-BA6B-DD7BE8A170F1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413C30BF-6543-4E1C-ABCC-ECBC8360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94" y="712948"/>
            <a:ext cx="3388071" cy="23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7A3519-407C-4DE8-9EFC-0CE9225F3DDC}"/>
              </a:ext>
            </a:extLst>
          </p:cNvPr>
          <p:cNvSpPr txBox="1"/>
          <p:nvPr/>
        </p:nvSpPr>
        <p:spPr>
          <a:xfrm>
            <a:off x="8124291" y="3200660"/>
            <a:ext cx="259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디지털 보관함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C286E-7DBF-468A-97FB-1C037A80A617}"/>
              </a:ext>
            </a:extLst>
          </p:cNvPr>
          <p:cNvSpPr txBox="1"/>
          <p:nvPr/>
        </p:nvSpPr>
        <p:spPr>
          <a:xfrm>
            <a:off x="2012344" y="3200660"/>
            <a:ext cx="259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사물함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A00C6F-8AD4-4E26-9C8E-E3615EBE1A33}"/>
              </a:ext>
            </a:extLst>
          </p:cNvPr>
          <p:cNvSpPr/>
          <p:nvPr/>
        </p:nvSpPr>
        <p:spPr>
          <a:xfrm>
            <a:off x="3003553" y="459946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3F7E86-B48B-4BB5-B998-368429DF8042}"/>
              </a:ext>
            </a:extLst>
          </p:cNvPr>
          <p:cNvSpPr/>
          <p:nvPr/>
        </p:nvSpPr>
        <p:spPr>
          <a:xfrm>
            <a:off x="3003553" y="535099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063774-8198-43FD-9782-D5CFA4D73CBE}"/>
              </a:ext>
            </a:extLst>
          </p:cNvPr>
          <p:cNvSpPr/>
          <p:nvPr/>
        </p:nvSpPr>
        <p:spPr>
          <a:xfrm>
            <a:off x="3003554" y="606409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F313FA9-5E1A-4FAB-B536-46F3DFD914F6}"/>
              </a:ext>
            </a:extLst>
          </p:cNvPr>
          <p:cNvCxnSpPr/>
          <p:nvPr/>
        </p:nvCxnSpPr>
        <p:spPr>
          <a:xfrm>
            <a:off x="4611706" y="1782505"/>
            <a:ext cx="230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8738B0-2A53-42C5-B1BC-606597300EE0}"/>
              </a:ext>
            </a:extLst>
          </p:cNvPr>
          <p:cNvSpPr txBox="1"/>
          <p:nvPr/>
        </p:nvSpPr>
        <p:spPr>
          <a:xfrm>
            <a:off x="5062232" y="141317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문제점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많음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ED31BA-96E6-434E-8C7E-568F38E159F2}"/>
              </a:ext>
            </a:extLst>
          </p:cNvPr>
          <p:cNvCxnSpPr>
            <a:cxnSpLocks/>
          </p:cNvCxnSpPr>
          <p:nvPr/>
        </p:nvCxnSpPr>
        <p:spPr>
          <a:xfrm>
            <a:off x="5684704" y="1950512"/>
            <a:ext cx="0" cy="161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7AB71C-E30E-45D2-86B5-83093973A991}"/>
              </a:ext>
            </a:extLst>
          </p:cNvPr>
          <p:cNvSpPr txBox="1"/>
          <p:nvPr/>
        </p:nvSpPr>
        <p:spPr>
          <a:xfrm>
            <a:off x="3771998" y="462131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좁은공간</a:t>
            </a:r>
            <a:r>
              <a:rPr lang="ko-KR" altLang="en-US" dirty="0"/>
              <a:t> 활용에 용이하다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06808-2DB6-4CE5-B76A-BFD5C1DD006D}"/>
              </a:ext>
            </a:extLst>
          </p:cNvPr>
          <p:cNvSpPr txBox="1"/>
          <p:nvPr/>
        </p:nvSpPr>
        <p:spPr>
          <a:xfrm>
            <a:off x="3771998" y="537034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AFE24E-E7BF-45F7-BBC5-8C3DDD66E1FC}"/>
              </a:ext>
            </a:extLst>
          </p:cNvPr>
          <p:cNvSpPr txBox="1"/>
          <p:nvPr/>
        </p:nvSpPr>
        <p:spPr>
          <a:xfrm>
            <a:off x="3771998" y="61045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보안성이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9FD718-07BE-43DE-BEFF-D4FDE58EA6AC}"/>
              </a:ext>
            </a:extLst>
          </p:cNvPr>
          <p:cNvSpPr/>
          <p:nvPr/>
        </p:nvSpPr>
        <p:spPr>
          <a:xfrm>
            <a:off x="2552292" y="3860264"/>
            <a:ext cx="6422828" cy="5024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스마트 수납 시스템의 장점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D20938-7149-41C9-84D4-B359E4A6F347}"/>
              </a:ext>
            </a:extLst>
          </p:cNvPr>
          <p:cNvGrpSpPr/>
          <p:nvPr/>
        </p:nvGrpSpPr>
        <p:grpSpPr>
          <a:xfrm>
            <a:off x="88459" y="-29688"/>
            <a:ext cx="3131017" cy="761356"/>
            <a:chOff x="79188" y="1900273"/>
            <a:chExt cx="4152597" cy="100407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03EC99-7722-4069-8F7D-FDFDA548793E}"/>
                </a:ext>
              </a:extLst>
            </p:cNvPr>
            <p:cNvSpPr txBox="1"/>
            <p:nvPr/>
          </p:nvSpPr>
          <p:spPr>
            <a:xfrm>
              <a:off x="79188" y="2498450"/>
              <a:ext cx="1520535" cy="40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관련기술현황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D77260-C73B-494C-B858-022AD920504B}"/>
                </a:ext>
              </a:extLst>
            </p:cNvPr>
            <p:cNvSpPr txBox="1"/>
            <p:nvPr/>
          </p:nvSpPr>
          <p:spPr>
            <a:xfrm>
              <a:off x="79188" y="1900273"/>
              <a:ext cx="4152597" cy="69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28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1" grpId="0"/>
      <p:bldP spid="32" grpId="0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D37EC51-A754-4075-8630-67CB4C096534}"/>
              </a:ext>
            </a:extLst>
          </p:cNvPr>
          <p:cNvSpPr/>
          <p:nvPr/>
        </p:nvSpPr>
        <p:spPr>
          <a:xfrm>
            <a:off x="729465" y="1465025"/>
            <a:ext cx="2722652" cy="1495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기술적 측면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1F2931-6964-4877-9BF0-8B63AC7540DA}"/>
              </a:ext>
            </a:extLst>
          </p:cNvPr>
          <p:cNvSpPr/>
          <p:nvPr/>
        </p:nvSpPr>
        <p:spPr>
          <a:xfrm>
            <a:off x="729465" y="4165698"/>
            <a:ext cx="2722652" cy="1495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사회문화적 측면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71A06-C7E6-4C67-8691-EBA01CDB8C7B}"/>
              </a:ext>
            </a:extLst>
          </p:cNvPr>
          <p:cNvSpPr txBox="1"/>
          <p:nvPr/>
        </p:nvSpPr>
        <p:spPr>
          <a:xfrm>
            <a:off x="3904180" y="1612518"/>
            <a:ext cx="755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스마트폰 무선충전 부스로 활용될 수 있음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공공시설 보관함의 보안강화를 기대할 수 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D6768-F2BB-4EEF-A602-8338605CF844}"/>
              </a:ext>
            </a:extLst>
          </p:cNvPr>
          <p:cNvSpPr txBox="1"/>
          <p:nvPr/>
        </p:nvSpPr>
        <p:spPr>
          <a:xfrm>
            <a:off x="3904180" y="4313191"/>
            <a:ext cx="755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건물내의 잉여 공간을 재활용 할 수 있음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장애인들의 사물함 이용에 편의를 줄 수 있음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CBAE51-7BDD-4420-B7E2-A5209C4B5A9B}"/>
              </a:ext>
            </a:extLst>
          </p:cNvPr>
          <p:cNvGrpSpPr/>
          <p:nvPr/>
        </p:nvGrpSpPr>
        <p:grpSpPr>
          <a:xfrm>
            <a:off x="88459" y="-29688"/>
            <a:ext cx="3131017" cy="761356"/>
            <a:chOff x="79188" y="1900273"/>
            <a:chExt cx="4152597" cy="1004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CB5E4D-2C38-45D9-B38D-1B1FE5A0ABAE}"/>
                </a:ext>
              </a:extLst>
            </p:cNvPr>
            <p:cNvSpPr txBox="1"/>
            <p:nvPr/>
          </p:nvSpPr>
          <p:spPr>
            <a:xfrm>
              <a:off x="79188" y="2498450"/>
              <a:ext cx="2239132" cy="40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기대효과 및 활용방안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308BDB-A371-493E-AAF3-0CDE78E28262}"/>
                </a:ext>
              </a:extLst>
            </p:cNvPr>
            <p:cNvSpPr txBox="1"/>
            <p:nvPr/>
          </p:nvSpPr>
          <p:spPr>
            <a:xfrm>
              <a:off x="79188" y="1900273"/>
              <a:ext cx="4152597" cy="69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28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257</Words>
  <Application>Microsoft Office PowerPoint</Application>
  <PresentationFormat>와이드스크린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윤상</dc:creator>
  <cp:lastModifiedBy>박 윤상</cp:lastModifiedBy>
  <cp:revision>20</cp:revision>
  <dcterms:created xsi:type="dcterms:W3CDTF">2020-10-24T18:11:02Z</dcterms:created>
  <dcterms:modified xsi:type="dcterms:W3CDTF">2020-11-02T06:31:15Z</dcterms:modified>
</cp:coreProperties>
</file>