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585" r:id="rId3"/>
    <p:sldId id="426" r:id="rId4"/>
    <p:sldId id="586" r:id="rId5"/>
    <p:sldId id="588" r:id="rId6"/>
    <p:sldId id="590" r:id="rId7"/>
    <p:sldId id="591" r:id="rId8"/>
    <p:sldId id="593" r:id="rId9"/>
    <p:sldId id="592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FFFFFF"/>
    <a:srgbClr val="800000"/>
    <a:srgbClr val="FC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74434" autoAdjust="0"/>
  </p:normalViewPr>
  <p:slideViewPr>
    <p:cSldViewPr snapToGrid="0">
      <p:cViewPr varScale="1">
        <p:scale>
          <a:sx n="123" d="100"/>
          <a:sy n="123" d="100"/>
        </p:scale>
        <p:origin x="125" y="667"/>
      </p:cViewPr>
      <p:guideLst/>
    </p:cSldViewPr>
  </p:slideViewPr>
  <p:outlineViewPr>
    <p:cViewPr>
      <p:scale>
        <a:sx n="33" d="100"/>
        <a:sy n="33" d="100"/>
      </p:scale>
      <p:origin x="0" y="-38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11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CB-42B3-B2A2-4668299905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CB-42B3-B2A2-46682999055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CB-42B3-B2A2-46682999055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CB-42B3-B2A2-46682999055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E8F-4329-9CBF-1B355AA463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RSA 512</c:v>
                </c:pt>
                <c:pt idx="1">
                  <c:v>RSA 1024</c:v>
                </c:pt>
                <c:pt idx="2">
                  <c:v>RSA 2048</c:v>
                </c:pt>
                <c:pt idx="3">
                  <c:v>ECDSA 256</c:v>
                </c:pt>
                <c:pt idx="4">
                  <c:v>ECDSA 384</c:v>
                </c:pt>
                <c:pt idx="5">
                  <c:v>ECDSA 521</c:v>
                </c:pt>
                <c:pt idx="6">
                  <c:v>Plain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810</c:v>
                </c:pt>
                <c:pt idx="1">
                  <c:v>1052</c:v>
                </c:pt>
                <c:pt idx="2">
                  <c:v>1534</c:v>
                </c:pt>
                <c:pt idx="3">
                  <c:v>812</c:v>
                </c:pt>
                <c:pt idx="4">
                  <c:v>931</c:v>
                </c:pt>
                <c:pt idx="5">
                  <c:v>1062</c:v>
                </c:pt>
                <c:pt idx="6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B-42B3-B2A2-4668299905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6363264"/>
        <c:axId val="1336366624"/>
      </c:barChart>
      <c:catAx>
        <c:axId val="133636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366624"/>
        <c:crosses val="autoZero"/>
        <c:auto val="1"/>
        <c:lblAlgn val="ctr"/>
        <c:lblOffset val="100"/>
        <c:noMultiLvlLbl val="0"/>
      </c:catAx>
      <c:valAx>
        <c:axId val="133636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3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CB-42B3-B2A2-4668299905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CB-42B3-B2A2-46682999055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CB-42B3-B2A2-46682999055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CB-42B3-B2A2-4668299905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RSA 512</c:v>
                </c:pt>
                <c:pt idx="1">
                  <c:v>RSA 1024</c:v>
                </c:pt>
                <c:pt idx="2">
                  <c:v>ECDSA 256</c:v>
                </c:pt>
                <c:pt idx="3">
                  <c:v>ECDSA 384</c:v>
                </c:pt>
                <c:pt idx="4">
                  <c:v>ECDSA 521</c:v>
                </c:pt>
                <c:pt idx="5">
                  <c:v>Plain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165.3509</c:v>
                </c:pt>
                <c:pt idx="1">
                  <c:v>163.13499999999999</c:v>
                </c:pt>
                <c:pt idx="2">
                  <c:v>166.25739999999999</c:v>
                </c:pt>
                <c:pt idx="3">
                  <c:v>167.3732</c:v>
                </c:pt>
                <c:pt idx="4">
                  <c:v>165.2405</c:v>
                </c:pt>
                <c:pt idx="5">
                  <c:v>156.75319999999999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B-42B3-B2A2-4668299905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6363264"/>
        <c:axId val="1336366624"/>
      </c:barChart>
      <c:catAx>
        <c:axId val="133636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366624"/>
        <c:crosses val="autoZero"/>
        <c:auto val="1"/>
        <c:lblAlgn val="ctr"/>
        <c:lblOffset val="100"/>
        <c:noMultiLvlLbl val="0"/>
      </c:catAx>
      <c:valAx>
        <c:axId val="133636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3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F458-320D-425D-8705-07EB8EEA0AE6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3C9F-C146-4B3E-991A-D5646E98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3C9F-C146-4B3E-991A-D5646E989E1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3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3C9F-C146-4B3E-991A-D5646E989E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7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3C9F-C146-4B3E-991A-D5646E989E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7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3C9F-C146-4B3E-991A-D5646E989E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3C9F-C146-4B3E-991A-D5646E989E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0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3C9F-C146-4B3E-991A-D5646E989E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3C9F-C146-4B3E-991A-D5646E989E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5B1A-8A56-4413-A998-8F72B0A6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E9984-AEA4-4FF7-B4E7-B47DB850E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778CE-9CD6-4FEE-A777-D5C344E6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92-A910-43D5-A879-C6A825BF1B7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68623-8F01-4C47-90B2-57358931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4935C-35B4-4732-A45F-625692B9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6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B13-D028-41B9-9451-2278D4B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4A83A-42F2-4FDD-866B-C65C38D36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E3583-5FDB-4E9B-B6FB-208ABEBC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E4C9-8797-4B72-8FA3-04D9458CB775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48E20-A199-4EF3-99CC-9B396A6B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B58AA-30A3-45CB-B45C-BF3A1F0A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C8494B-2477-4ECF-833C-5774E558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0AC2C-35BB-408B-BD5E-0B72C62D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7C97-9E31-4B5B-92E6-F081B1A0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7798-8CE1-4B5E-9A35-0BD15C0D7FBE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D921E-D62B-4789-9381-01515E3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7B5EF-DE18-4A25-80F9-181A943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3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E52B1-8AD0-406A-857D-20EB3449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FB895-4F58-4929-A1E5-CC610857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420BC-614D-4577-B08A-7DA1C77D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56B0-329D-4E55-B38A-3575220C4C79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3E38B-0245-4793-9081-0CE88B8A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3A26C-F792-4578-B768-1DF1A8E4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5849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59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2111B-943E-4F94-8CC7-58C9B945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E96EE-4CE6-4D2D-B91D-388133F1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0B2C2-91E9-4C94-8BF4-398C3626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C572-2249-4FAE-9C6C-3EEEB6EADDD0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94557-8815-4DD1-863E-52D54FA3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0E616-21E1-429E-A1BB-6BF6C00F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74535-D6A7-4E1B-9F97-C36034EC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43CE3-B4D8-41DF-ADCD-A2054ABF5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37C66-B41A-4B9A-BA72-607CD1092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3D528-4CE9-4C05-9864-934BA60E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6966-8771-4DBB-9B02-F3C723CE0D98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855F4-A417-43A7-9CA8-8F40BBD8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14EBD-0F4C-4889-9FEE-4E794561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94361-ECEB-4C46-94FF-07F786AE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6442B-DABC-449C-B1F6-F180DF41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3DADC-CBF0-49EE-B0BD-8981AFC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07CE6-24A3-45C1-B377-96805E45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604B8F-4B70-4CCB-9FF2-2C93BD8B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2EFF8-57FF-40D9-994C-C95C77D2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DA4A-F118-4CBC-BE0D-083F95A553FB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EA7E5D-9C3C-48FB-BDD6-BA3D49E5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74C9F8-AE97-43F4-B3BB-062B466C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CFED-CEBD-414B-A322-D523D5D9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93A293-EE4E-435E-B617-F1AF5647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7B07-EC6F-4F3E-89A1-68495263C82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845CB-BF85-4317-9862-EF434395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6AB29-56B9-4654-BA2C-5A1450F0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96488B-5B6C-4DAC-B4B6-0CEB88AC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128D-C80E-4F5E-9C3D-BABA287BE2B1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54E91-BDB8-497E-B04E-2F04BFC4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351AA-7FC7-4036-83D6-9980BE43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C24A-5E01-4065-ACAB-7203B75C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03A62-9ABA-407E-90AE-597F5F39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B34B3-6967-4692-95AA-A5FAFE84C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B97DC-D980-417A-B290-FA989938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3D-A214-48A3-876D-689185D29CCD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17ECF-71B3-442C-B790-59E752C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C2046-E451-499B-AD30-BE12DF47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5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F64EB-0775-4421-9310-6C49F0E3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BA0122-30A5-468A-B760-5605E8927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F4451-17F1-4C98-A6C5-EDA58B71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66BDB-5AC6-410E-96AA-C15545DD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079B-875A-4F85-91AF-94CD14047430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166E5-4A6D-4D60-A90D-67E5F87C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30EE4-ECFA-490E-A5DB-5DA9F294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EA7B8F-2C62-419B-A640-2AC5CAD0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8" y="222616"/>
            <a:ext cx="10515600" cy="11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1EEE4-33D0-48D1-8E3D-EBCF22C0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898" y="1494264"/>
            <a:ext cx="10515600" cy="479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FD638-D2B1-49FA-884E-F8EB5D9F1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DF13-DF16-4AC8-950B-5A3854773F6B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C0101-07E0-4DD9-8D77-4099D5066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541E0-15D7-410D-91B5-F8E363906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1232" y="6386005"/>
            <a:ext cx="250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BF60-1155-407E-BDCB-EBA40756A6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9DFFE-5B9E-A5FC-5A79-48EA5D636DD5}"/>
              </a:ext>
            </a:extLst>
          </p:cNvPr>
          <p:cNvSpPr txBox="1"/>
          <p:nvPr userDrawn="1"/>
        </p:nvSpPr>
        <p:spPr>
          <a:xfrm>
            <a:off x="11173324" y="640776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accent3">
                    <a:lumMod val="75000"/>
                  </a:schemeClr>
                </a:solidFill>
              </a:rPr>
              <a:t>/10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hjeong@mmlab.s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CD9FD-642C-4102-A6E0-923808F4E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804" y="2249907"/>
            <a:ext cx="11394392" cy="1179093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WiFi</a:t>
            </a:r>
            <a:r>
              <a:rPr lang="en-US" altLang="ko-KR" sz="2800" b="1" dirty="0"/>
              <a:t> Authentication</a:t>
            </a:r>
            <a:br>
              <a:rPr lang="en-US" altLang="ko-KR" sz="2800" b="1" dirty="0"/>
            </a:br>
            <a:r>
              <a:rPr lang="en-US" altLang="ko-KR" sz="2400" b="1" dirty="0"/>
              <a:t>[Beacon Manipulation]</a:t>
            </a: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FED1DA-261C-4445-991E-578AD342A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1812"/>
            <a:ext cx="9144000" cy="3508626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2023.06.19.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en-US" altLang="ko-KR" sz="2000" dirty="0"/>
              <a:t>GyeongHeon Jeong(</a:t>
            </a:r>
            <a:r>
              <a:rPr lang="en-US" altLang="ko-KR" sz="2000" dirty="0">
                <a:hlinkClick r:id="rId3"/>
              </a:rPr>
              <a:t>ghjeong@mmlab.snu.ac.kr</a:t>
            </a:r>
            <a:r>
              <a:rPr lang="en-US" altLang="ko-KR" sz="2000" dirty="0"/>
              <a:t>),</a:t>
            </a:r>
          </a:p>
          <a:p>
            <a:r>
              <a:rPr lang="en-US" altLang="ko-KR" sz="2000" dirty="0" err="1"/>
              <a:t>SangWi</a:t>
            </a:r>
            <a:r>
              <a:rPr lang="en-US" altLang="ko-KR" sz="2000" dirty="0"/>
              <a:t> Kang(</a:t>
            </a:r>
            <a:r>
              <a:rPr lang="en-US" altLang="ko-KR" sz="2000" dirty="0">
                <a:hlinkClick r:id="rId3"/>
              </a:rPr>
              <a:t>swkang@mmlab.snu.ac.kr</a:t>
            </a:r>
            <a:r>
              <a:rPr lang="en-US" altLang="ko-KR" sz="2000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AE999C-677E-F6BC-C22E-2B164F967602}"/>
              </a:ext>
            </a:extLst>
          </p:cNvPr>
          <p:cNvSpPr/>
          <p:nvPr/>
        </p:nvSpPr>
        <p:spPr>
          <a:xfrm>
            <a:off x="10936705" y="6340642"/>
            <a:ext cx="757990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5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311A-D87C-4A6E-A257-63B35A34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373" y="2766218"/>
            <a:ext cx="5039227" cy="1325563"/>
          </a:xfrm>
        </p:spPr>
        <p:txBody>
          <a:bodyPr/>
          <a:lstStyle/>
          <a:p>
            <a:r>
              <a:rPr lang="en-US" altLang="ko-KR" dirty="0"/>
              <a:t>Thank you for listening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4AB15A-E7CD-6896-A78E-238B31A0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0BF60-1155-407E-BDCB-EBA40756A6C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8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425B6-02A6-4F0C-B1F1-722C984E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8" y="222616"/>
            <a:ext cx="10515600" cy="1160136"/>
          </a:xfrm>
        </p:spPr>
        <p:txBody>
          <a:bodyPr/>
          <a:lstStyle/>
          <a:p>
            <a:r>
              <a:rPr lang="en-US" altLang="ko-KR"/>
              <a:t>WiFi </a:t>
            </a:r>
            <a:r>
              <a:rPr lang="en-US" altLang="ko-KR" dirty="0"/>
              <a:t>authentication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373FB-06BD-4400-ADAD-29098535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F60-1155-407E-BDCB-EBA40756A6C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715009-1128-4DD8-85EF-285906263B3A}"/>
              </a:ext>
            </a:extLst>
          </p:cNvPr>
          <p:cNvGrpSpPr>
            <a:grpSpLocks/>
          </p:cNvGrpSpPr>
          <p:nvPr/>
        </p:nvGrpSpPr>
        <p:grpSpPr>
          <a:xfrm>
            <a:off x="9025668" y="3198087"/>
            <a:ext cx="1492243" cy="1559086"/>
            <a:chOff x="7060087" y="1399445"/>
            <a:chExt cx="757273" cy="79119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E4709AA-B2F9-4F52-ACAD-6567CA5680CE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7240" y="1499933"/>
              <a:ext cx="543815" cy="462453"/>
              <a:chOff x="7266752" y="2755543"/>
              <a:chExt cx="1012051" cy="860634"/>
            </a:xfrm>
          </p:grpSpPr>
          <p:sp>
            <p:nvSpPr>
              <p:cNvPr id="13" name="사각형: 둥근 모서리 119">
                <a:extLst>
                  <a:ext uri="{FF2B5EF4-FFF2-40B4-BE49-F238E27FC236}">
                    <a16:creationId xmlns:a16="http://schemas.microsoft.com/office/drawing/2014/main" id="{AA85E378-2B45-4F12-93EE-FBF1131433D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072497" y="3088722"/>
                <a:ext cx="779668" cy="1133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20">
                <a:extLst>
                  <a:ext uri="{FF2B5EF4-FFF2-40B4-BE49-F238E27FC236}">
                    <a16:creationId xmlns:a16="http://schemas.microsoft.com/office/drawing/2014/main" id="{3C1A6641-593B-46D9-AECE-4D56C3897EC7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712092" y="3095545"/>
                <a:ext cx="773789" cy="937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21">
                <a:extLst>
                  <a:ext uri="{FF2B5EF4-FFF2-40B4-BE49-F238E27FC236}">
                    <a16:creationId xmlns:a16="http://schemas.microsoft.com/office/drawing/2014/main" id="{AED28B42-16D9-46FF-9CF6-710583250D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66752" y="3374352"/>
                <a:ext cx="1012051" cy="24182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48CBABA-0CE8-4F89-953A-09388064C9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45974" y="3435562"/>
                <a:ext cx="119404" cy="1194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9679144-3D1B-437E-AFAC-A0B73AFCE0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8986" y="3435562"/>
                <a:ext cx="119404" cy="1194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24">
                <a:extLst>
                  <a:ext uri="{FF2B5EF4-FFF2-40B4-BE49-F238E27FC236}">
                    <a16:creationId xmlns:a16="http://schemas.microsoft.com/office/drawing/2014/main" id="{42D2546F-19F6-4511-BD9D-F59A3B00C8A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678159" y="3472402"/>
                <a:ext cx="51777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E78A78F-098D-4A05-9DAB-0F25198D54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7256168" y="1399445"/>
              <a:ext cx="365113" cy="365113"/>
              <a:chOff x="7432249" y="2568533"/>
              <a:chExt cx="679483" cy="679483"/>
            </a:xfrm>
          </p:grpSpPr>
          <p:sp>
            <p:nvSpPr>
              <p:cNvPr id="9" name="원호 115">
                <a:extLst>
                  <a:ext uri="{FF2B5EF4-FFF2-40B4-BE49-F238E27FC236}">
                    <a16:creationId xmlns:a16="http://schemas.microsoft.com/office/drawing/2014/main" id="{6D3661DD-91AE-4132-8BBE-D8B0806B4698}"/>
                  </a:ext>
                </a:extLst>
              </p:cNvPr>
              <p:cNvSpPr>
                <a:spLocks/>
              </p:cNvSpPr>
              <p:nvPr/>
            </p:nvSpPr>
            <p:spPr>
              <a:xfrm rot="18967467">
                <a:off x="7626865" y="2815618"/>
                <a:ext cx="290256" cy="290256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원호 116">
                <a:extLst>
                  <a:ext uri="{FF2B5EF4-FFF2-40B4-BE49-F238E27FC236}">
                    <a16:creationId xmlns:a16="http://schemas.microsoft.com/office/drawing/2014/main" id="{93A26BD4-6B4A-4ED4-AE64-06AC2F25A99A}"/>
                  </a:ext>
                </a:extLst>
              </p:cNvPr>
              <p:cNvSpPr>
                <a:spLocks/>
              </p:cNvSpPr>
              <p:nvPr/>
            </p:nvSpPr>
            <p:spPr>
              <a:xfrm rot="18967467">
                <a:off x="7527080" y="2694875"/>
                <a:ext cx="489823" cy="489823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원호 117">
                <a:extLst>
                  <a:ext uri="{FF2B5EF4-FFF2-40B4-BE49-F238E27FC236}">
                    <a16:creationId xmlns:a16="http://schemas.microsoft.com/office/drawing/2014/main" id="{271B6A6F-BDE9-4F38-8141-7A016DD19650}"/>
                  </a:ext>
                </a:extLst>
              </p:cNvPr>
              <p:cNvSpPr>
                <a:spLocks/>
              </p:cNvSpPr>
              <p:nvPr/>
            </p:nvSpPr>
            <p:spPr>
              <a:xfrm rot="18967467">
                <a:off x="7432249" y="2568533"/>
                <a:ext cx="679483" cy="679483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BD11E15-6C09-485C-A88C-A6C4899B45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33412" y="2916420"/>
                <a:ext cx="77155" cy="771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3FD81-8C98-4CC3-BD07-E0DC98365555}"/>
                </a:ext>
              </a:extLst>
            </p:cNvPr>
            <p:cNvSpPr txBox="1">
              <a:spLocks/>
            </p:cNvSpPr>
            <p:nvPr/>
          </p:nvSpPr>
          <p:spPr>
            <a:xfrm>
              <a:off x="7060087" y="1987594"/>
              <a:ext cx="757273" cy="203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AP</a:t>
              </a:r>
              <a:endParaRPr lang="ko-Kore-KR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FB42EC9-8258-45CB-875F-42EC7E5B8660}"/>
              </a:ext>
            </a:extLst>
          </p:cNvPr>
          <p:cNvGrpSpPr/>
          <p:nvPr/>
        </p:nvGrpSpPr>
        <p:grpSpPr>
          <a:xfrm>
            <a:off x="1390279" y="3224519"/>
            <a:ext cx="902235" cy="1964502"/>
            <a:chOff x="1219492" y="2187477"/>
            <a:chExt cx="902235" cy="196450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C4E69F6-711A-4C8C-88EB-115393879811}"/>
                </a:ext>
              </a:extLst>
            </p:cNvPr>
            <p:cNvGrpSpPr/>
            <p:nvPr/>
          </p:nvGrpSpPr>
          <p:grpSpPr>
            <a:xfrm>
              <a:off x="1278633" y="2187477"/>
              <a:ext cx="785298" cy="1324598"/>
              <a:chOff x="2816915" y="1777448"/>
              <a:chExt cx="1099931" cy="1855304"/>
            </a:xfrm>
          </p:grpSpPr>
          <p:sp>
            <p:nvSpPr>
              <p:cNvPr id="40" name="모서리가 둥근 직사각형 41">
                <a:extLst>
                  <a:ext uri="{FF2B5EF4-FFF2-40B4-BE49-F238E27FC236}">
                    <a16:creationId xmlns:a16="http://schemas.microsoft.com/office/drawing/2014/main" id="{D0883CF2-A203-43D0-9853-A0CB4F12E5D4}"/>
                  </a:ext>
                </a:extLst>
              </p:cNvPr>
              <p:cNvSpPr/>
              <p:nvPr/>
            </p:nvSpPr>
            <p:spPr>
              <a:xfrm>
                <a:off x="2816915" y="1777448"/>
                <a:ext cx="1099931" cy="185530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" name="모서리가 둥근 직사각형 42">
                <a:extLst>
                  <a:ext uri="{FF2B5EF4-FFF2-40B4-BE49-F238E27FC236}">
                    <a16:creationId xmlns:a16="http://schemas.microsoft.com/office/drawing/2014/main" id="{EBDB4543-72EF-4FBA-831A-7A328A4033C9}"/>
                  </a:ext>
                </a:extLst>
              </p:cNvPr>
              <p:cNvSpPr/>
              <p:nvPr/>
            </p:nvSpPr>
            <p:spPr>
              <a:xfrm>
                <a:off x="2898929" y="1854664"/>
                <a:ext cx="939145" cy="1536236"/>
              </a:xfrm>
              <a:prstGeom prst="roundRect">
                <a:avLst>
                  <a:gd name="adj" fmla="val 88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E17DE42-DC45-4381-9FBB-BA4774703A19}"/>
                  </a:ext>
                </a:extLst>
              </p:cNvPr>
              <p:cNvSpPr/>
              <p:nvPr/>
            </p:nvSpPr>
            <p:spPr>
              <a:xfrm>
                <a:off x="3297540" y="3437432"/>
                <a:ext cx="136800" cy="13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45F59E-679F-468B-B3D0-4E64467DCD5D}"/>
                </a:ext>
              </a:extLst>
            </p:cNvPr>
            <p:cNvSpPr txBox="1"/>
            <p:nvPr/>
          </p:nvSpPr>
          <p:spPr>
            <a:xfrm>
              <a:off x="1219492" y="3567204"/>
              <a:ext cx="902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Mobile</a:t>
              </a:r>
            </a:p>
            <a:p>
              <a:pPr algn="ctr"/>
              <a:r>
                <a:rPr kumimoji="1" lang="en-US" altLang="ko-Kore-KR" sz="1600" dirty="0"/>
                <a:t>Terminal</a:t>
              </a:r>
              <a:endParaRPr kumimoji="1" lang="ko-Kore-KR" altLang="en-US" sz="16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666E24-9E6F-4043-9B9F-97719E9AAA81}"/>
              </a:ext>
            </a:extLst>
          </p:cNvPr>
          <p:cNvGrpSpPr/>
          <p:nvPr/>
        </p:nvGrpSpPr>
        <p:grpSpPr>
          <a:xfrm>
            <a:off x="4495425" y="2494959"/>
            <a:ext cx="675048" cy="932501"/>
            <a:chOff x="5961891" y="2353957"/>
            <a:chExt cx="1017293" cy="1405275"/>
          </a:xfrm>
        </p:grpSpPr>
        <p:sp>
          <p:nvSpPr>
            <p:cNvPr id="44" name="모서리가 둥근 직사각형 45">
              <a:extLst>
                <a:ext uri="{FF2B5EF4-FFF2-40B4-BE49-F238E27FC236}">
                  <a16:creationId xmlns:a16="http://schemas.microsoft.com/office/drawing/2014/main" id="{CAF2CF8C-3E49-406D-A0F0-FD0F69E9E0B9}"/>
                </a:ext>
              </a:extLst>
            </p:cNvPr>
            <p:cNvSpPr/>
            <p:nvPr/>
          </p:nvSpPr>
          <p:spPr>
            <a:xfrm>
              <a:off x="5961891" y="2353957"/>
              <a:ext cx="1017293" cy="1405275"/>
            </a:xfrm>
            <a:prstGeom prst="roundRect">
              <a:avLst>
                <a:gd name="adj" fmla="val 639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45" name="그래픽 44" descr="배지 체크 표시 윤곽선">
              <a:extLst>
                <a:ext uri="{FF2B5EF4-FFF2-40B4-BE49-F238E27FC236}">
                  <a16:creationId xmlns:a16="http://schemas.microsoft.com/office/drawing/2014/main" id="{33956CDA-0AD5-4907-A771-28804484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46414" y="3236743"/>
              <a:ext cx="467104" cy="467104"/>
            </a:xfrm>
            <a:prstGeom prst="rect">
              <a:avLst/>
            </a:prstGeom>
          </p:spPr>
        </p:pic>
        <p:sp>
          <p:nvSpPr>
            <p:cNvPr id="46" name="모서리가 둥근 직사각형 47">
              <a:extLst>
                <a:ext uri="{FF2B5EF4-FFF2-40B4-BE49-F238E27FC236}">
                  <a16:creationId xmlns:a16="http://schemas.microsoft.com/office/drawing/2014/main" id="{A30F2F2A-FE2B-4B79-94A5-0A4E1B6C1A3C}"/>
                </a:ext>
              </a:extLst>
            </p:cNvPr>
            <p:cNvSpPr/>
            <p:nvPr/>
          </p:nvSpPr>
          <p:spPr>
            <a:xfrm>
              <a:off x="6098592" y="2537764"/>
              <a:ext cx="743890" cy="6636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모서리가 둥근 직사각형 48">
              <a:extLst>
                <a:ext uri="{FF2B5EF4-FFF2-40B4-BE49-F238E27FC236}">
                  <a16:creationId xmlns:a16="http://schemas.microsoft.com/office/drawing/2014/main" id="{A21FE34A-65B4-458E-AFE3-BF9DCF6AB227}"/>
                </a:ext>
              </a:extLst>
            </p:cNvPr>
            <p:cNvSpPr/>
            <p:nvPr/>
          </p:nvSpPr>
          <p:spPr>
            <a:xfrm>
              <a:off x="6098592" y="2730433"/>
              <a:ext cx="743890" cy="6636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모서리가 둥근 직사각형 49">
              <a:extLst>
                <a:ext uri="{FF2B5EF4-FFF2-40B4-BE49-F238E27FC236}">
                  <a16:creationId xmlns:a16="http://schemas.microsoft.com/office/drawing/2014/main" id="{54CC92A8-5C1A-426D-AFEB-B55ECB4F22BD}"/>
                </a:ext>
              </a:extLst>
            </p:cNvPr>
            <p:cNvSpPr/>
            <p:nvPr/>
          </p:nvSpPr>
          <p:spPr>
            <a:xfrm>
              <a:off x="6098592" y="2918852"/>
              <a:ext cx="743890" cy="6636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모서리가 둥근 직사각형 50">
              <a:extLst>
                <a:ext uri="{FF2B5EF4-FFF2-40B4-BE49-F238E27FC236}">
                  <a16:creationId xmlns:a16="http://schemas.microsoft.com/office/drawing/2014/main" id="{2ED9831F-CF06-4438-BEEB-81308AF7C34C}"/>
                </a:ext>
              </a:extLst>
            </p:cNvPr>
            <p:cNvSpPr/>
            <p:nvPr/>
          </p:nvSpPr>
          <p:spPr>
            <a:xfrm>
              <a:off x="6096000" y="3110729"/>
              <a:ext cx="743890" cy="6636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8A8C5FD-0FED-4283-AF44-AE7861E0D777}"/>
              </a:ext>
            </a:extLst>
          </p:cNvPr>
          <p:cNvCxnSpPr>
            <a:cxnSpLocks/>
          </p:cNvCxnSpPr>
          <p:nvPr/>
        </p:nvCxnSpPr>
        <p:spPr>
          <a:xfrm flipH="1">
            <a:off x="2484324" y="3631242"/>
            <a:ext cx="64815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CE0DDA-4661-40F7-BD9D-505440520074}"/>
              </a:ext>
            </a:extLst>
          </p:cNvPr>
          <p:cNvSpPr txBox="1"/>
          <p:nvPr/>
        </p:nvSpPr>
        <p:spPr>
          <a:xfrm>
            <a:off x="2456034" y="3651222"/>
            <a:ext cx="2257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>
                <a:solidFill>
                  <a:srgbClr val="FF0000"/>
                </a:solidFill>
              </a:rPr>
              <a:t>Validate signature</a:t>
            </a:r>
            <a:endParaRPr kumimoji="1" lang="ko-Kore-KR" altLang="en-US" sz="2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CAC8C-EF21-4BEE-9E82-467B81AB7BEA}"/>
              </a:ext>
            </a:extLst>
          </p:cNvPr>
          <p:cNvSpPr txBox="1"/>
          <p:nvPr/>
        </p:nvSpPr>
        <p:spPr>
          <a:xfrm>
            <a:off x="5246842" y="2624735"/>
            <a:ext cx="917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Server</a:t>
            </a:r>
          </a:p>
          <a:p>
            <a:pPr algn="ctr"/>
            <a:r>
              <a:rPr kumimoji="1" lang="en-US" altLang="ko-KR" sz="2000" dirty="0"/>
              <a:t>Cert.</a:t>
            </a:r>
            <a:endParaRPr kumimoji="1" lang="ko-Kore-KR" alt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887311-FB54-4759-93BF-70BD2262A0BA}"/>
              </a:ext>
            </a:extLst>
          </p:cNvPr>
          <p:cNvSpPr txBox="1"/>
          <p:nvPr/>
        </p:nvSpPr>
        <p:spPr>
          <a:xfrm>
            <a:off x="4495425" y="4180433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/>
              <a:t>Continue connection</a:t>
            </a:r>
            <a:endParaRPr kumimoji="1" lang="ko-Kore-KR" altLang="en-US" sz="2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8B8E1B-AF41-B256-9970-B172A442371B}"/>
              </a:ext>
            </a:extLst>
          </p:cNvPr>
          <p:cNvSpPr/>
          <p:nvPr/>
        </p:nvSpPr>
        <p:spPr>
          <a:xfrm>
            <a:off x="9122513" y="3125974"/>
            <a:ext cx="1296718" cy="1622400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916CA7-F41C-5CDB-56ED-FA913F65DE61}"/>
              </a:ext>
            </a:extLst>
          </p:cNvPr>
          <p:cNvSpPr txBox="1"/>
          <p:nvPr/>
        </p:nvSpPr>
        <p:spPr>
          <a:xfrm>
            <a:off x="9394430" y="2704947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/>
              <a:t>Raspi</a:t>
            </a:r>
            <a:endParaRPr kumimoji="1" lang="ko-Kore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4C56AB-514E-DCB1-19DB-2760DD18ACD9}"/>
              </a:ext>
            </a:extLst>
          </p:cNvPr>
          <p:cNvSpPr txBox="1"/>
          <p:nvPr/>
        </p:nvSpPr>
        <p:spPr>
          <a:xfrm>
            <a:off x="6396155" y="3174482"/>
            <a:ext cx="1285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/>
              <a:t>Signature</a:t>
            </a:r>
            <a:endParaRPr kumimoji="1" lang="ko-Kore-KR" altLang="en-US" sz="2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DB7D554-4B4D-796F-180E-D368EA5ACEBD}"/>
              </a:ext>
            </a:extLst>
          </p:cNvPr>
          <p:cNvSpPr/>
          <p:nvPr/>
        </p:nvSpPr>
        <p:spPr>
          <a:xfrm>
            <a:off x="4429682" y="2426182"/>
            <a:ext cx="1734334" cy="1060609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래픽 77" descr="확인란 선택됨 단색으로 채워진">
            <a:extLst>
              <a:ext uri="{FF2B5EF4-FFF2-40B4-BE49-F238E27FC236}">
                <a16:creationId xmlns:a16="http://schemas.microsoft.com/office/drawing/2014/main" id="{96CB813D-22C8-5BE0-E28C-E8923F214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7912" y="3080098"/>
            <a:ext cx="588879" cy="58887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0A61557-65FB-C718-7F10-4DE8FD0EE67B}"/>
              </a:ext>
            </a:extLst>
          </p:cNvPr>
          <p:cNvSpPr txBox="1"/>
          <p:nvPr/>
        </p:nvSpPr>
        <p:spPr>
          <a:xfrm>
            <a:off x="10560021" y="3284391"/>
            <a:ext cx="145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/>
              <a:t>Generate key-pair</a:t>
            </a:r>
          </a:p>
          <a:p>
            <a:pPr algn="ctr"/>
            <a:r>
              <a:rPr kumimoji="1" lang="en-US" altLang="ko-KR" sz="2000"/>
              <a:t>&amp; </a:t>
            </a:r>
          </a:p>
          <a:p>
            <a:pPr algn="ctr"/>
            <a:r>
              <a:rPr kumimoji="1" lang="en-US" altLang="ko-KR" sz="2000"/>
              <a:t>Get Cert.</a:t>
            </a:r>
            <a:endParaRPr kumimoji="1" lang="ko-Kore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AB67F1-C22D-DD5F-B73E-BDB9AE7A8E50}"/>
              </a:ext>
            </a:extLst>
          </p:cNvPr>
          <p:cNvSpPr/>
          <p:nvPr/>
        </p:nvSpPr>
        <p:spPr>
          <a:xfrm>
            <a:off x="4215913" y="2203173"/>
            <a:ext cx="3402980" cy="1361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D2B7E-4516-A805-9C0C-A070A3F0F703}"/>
              </a:ext>
            </a:extLst>
          </p:cNvPr>
          <p:cNvSpPr txBox="1"/>
          <p:nvPr/>
        </p:nvSpPr>
        <p:spPr>
          <a:xfrm>
            <a:off x="4866325" y="1959401"/>
            <a:ext cx="2205466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/>
              <a:t>Beacon Frame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9E51A3-0196-F2CD-2565-E184CA2AC386}"/>
              </a:ext>
            </a:extLst>
          </p:cNvPr>
          <p:cNvCxnSpPr/>
          <p:nvPr/>
        </p:nvCxnSpPr>
        <p:spPr>
          <a:xfrm>
            <a:off x="2484324" y="4203562"/>
            <a:ext cx="648150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5" grpId="0"/>
      <p:bldP spid="66" grpId="0"/>
      <p:bldP spid="75" grpId="0"/>
      <p:bldP spid="76" grpId="0" animBg="1"/>
      <p:bldP spid="79" grpId="0"/>
      <p:bldP spid="3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EB18C-D5E8-1EE7-7481-A9CEEC55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 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BCAF7-2F6C-0558-9F87-66E64005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AP make </a:t>
            </a:r>
            <a:r>
              <a:rPr lang="en-US" altLang="ko-KR" dirty="0"/>
              <a:t>private key and public </a:t>
            </a:r>
            <a:r>
              <a:rPr lang="en-US" altLang="ko-KR"/>
              <a:t>key pair, and get certificate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2 ways to </a:t>
            </a:r>
            <a:r>
              <a:rPr lang="en-US" altLang="ko-KR"/>
              <a:t>give cert+signature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>
                <a:solidFill>
                  <a:srgbClr val="FF0000"/>
                </a:solidFill>
              </a:rPr>
              <a:t>. Cert</a:t>
            </a:r>
            <a:r>
              <a:rPr lang="en-US" altLang="ko-KR" dirty="0" err="1">
                <a:solidFill>
                  <a:srgbClr val="FF0000"/>
                </a:solidFill>
              </a:rPr>
              <a:t>+signature</a:t>
            </a:r>
            <a:r>
              <a:rPr lang="en-US" altLang="ko-KR" dirty="0">
                <a:solidFill>
                  <a:srgbClr val="FF0000"/>
                </a:solidFill>
              </a:rPr>
              <a:t> in beacon frame</a:t>
            </a:r>
          </a:p>
          <a:p>
            <a:pPr marL="457200" lvl="1" indent="0">
              <a:buNone/>
            </a:pPr>
            <a:r>
              <a:rPr lang="en-US" altLang="ko-KR" dirty="0"/>
              <a:t>2</a:t>
            </a:r>
            <a:r>
              <a:rPr lang="en-US" altLang="ko-KR"/>
              <a:t>. Give </a:t>
            </a:r>
            <a:r>
              <a:rPr lang="en-US" altLang="ko-KR" dirty="0"/>
              <a:t>user </a:t>
            </a:r>
            <a:r>
              <a:rPr lang="en-US" altLang="ko-KR" dirty="0" err="1"/>
              <a:t>cert+signature</a:t>
            </a:r>
            <a:r>
              <a:rPr lang="en-US" altLang="ko-KR" dirty="0"/>
              <a:t> packet after connection request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User validate signature with AP’s public key</a:t>
            </a:r>
          </a:p>
          <a:p>
            <a:pPr lvl="1"/>
            <a:r>
              <a:rPr lang="en-US" altLang="ko-KR" dirty="0"/>
              <a:t>User can figure out </a:t>
            </a:r>
            <a:r>
              <a:rPr lang="en-US" altLang="ko-KR" i="1"/>
              <a:t>REAL</a:t>
            </a:r>
            <a:r>
              <a:rPr lang="en-US" altLang="ko-KR"/>
              <a:t> AP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A2204-043D-9E77-77E5-89B4BA2D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F60-1155-407E-BDCB-EBA40756A6C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A1369B9-4642-EC7E-2318-D8F623372119}"/>
              </a:ext>
            </a:extLst>
          </p:cNvPr>
          <p:cNvGrpSpPr>
            <a:grpSpLocks/>
          </p:cNvGrpSpPr>
          <p:nvPr/>
        </p:nvGrpSpPr>
        <p:grpSpPr>
          <a:xfrm>
            <a:off x="9265377" y="4934381"/>
            <a:ext cx="1492243" cy="1559086"/>
            <a:chOff x="7060087" y="1399445"/>
            <a:chExt cx="757273" cy="79119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31AE2B2-17E2-C8D8-9772-B6B44B83538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7240" y="1499933"/>
              <a:ext cx="543815" cy="462453"/>
              <a:chOff x="7266752" y="2755543"/>
              <a:chExt cx="1012051" cy="860634"/>
            </a:xfrm>
          </p:grpSpPr>
          <p:sp>
            <p:nvSpPr>
              <p:cNvPr id="13" name="사각형: 둥근 모서리 119">
                <a:extLst>
                  <a:ext uri="{FF2B5EF4-FFF2-40B4-BE49-F238E27FC236}">
                    <a16:creationId xmlns:a16="http://schemas.microsoft.com/office/drawing/2014/main" id="{F39C0AB1-0510-D7AC-8893-FF46B0D48D2D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072497" y="3088722"/>
                <a:ext cx="779668" cy="1133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20">
                <a:extLst>
                  <a:ext uri="{FF2B5EF4-FFF2-40B4-BE49-F238E27FC236}">
                    <a16:creationId xmlns:a16="http://schemas.microsoft.com/office/drawing/2014/main" id="{C0FE7A67-B35C-8FB7-2AD8-50A8ED0E2AE0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712092" y="3095545"/>
                <a:ext cx="773789" cy="937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21">
                <a:extLst>
                  <a:ext uri="{FF2B5EF4-FFF2-40B4-BE49-F238E27FC236}">
                    <a16:creationId xmlns:a16="http://schemas.microsoft.com/office/drawing/2014/main" id="{66C69F4A-D62E-0A28-C925-FE76737406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66752" y="3374352"/>
                <a:ext cx="1012051" cy="24182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1A87818-8EF0-7847-C1D3-B231E5C415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45974" y="3435562"/>
                <a:ext cx="119404" cy="1194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5438863-8D67-6A07-DA34-E2B29A351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8986" y="3435562"/>
                <a:ext cx="119404" cy="1194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24">
                <a:extLst>
                  <a:ext uri="{FF2B5EF4-FFF2-40B4-BE49-F238E27FC236}">
                    <a16:creationId xmlns:a16="http://schemas.microsoft.com/office/drawing/2014/main" id="{04B5F779-CA19-B781-CC61-EAD0E0ED0B68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678159" y="3472402"/>
                <a:ext cx="51777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CDB1CA-C288-B6E2-6BC3-2D3731FA34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7256168" y="1399445"/>
              <a:ext cx="365113" cy="365113"/>
              <a:chOff x="7432249" y="2568533"/>
              <a:chExt cx="679483" cy="679483"/>
            </a:xfrm>
          </p:grpSpPr>
          <p:sp>
            <p:nvSpPr>
              <p:cNvPr id="9" name="원호 115">
                <a:extLst>
                  <a:ext uri="{FF2B5EF4-FFF2-40B4-BE49-F238E27FC236}">
                    <a16:creationId xmlns:a16="http://schemas.microsoft.com/office/drawing/2014/main" id="{6C9B97C4-FB76-9575-5E85-DD88EDF0BFDE}"/>
                  </a:ext>
                </a:extLst>
              </p:cNvPr>
              <p:cNvSpPr>
                <a:spLocks/>
              </p:cNvSpPr>
              <p:nvPr/>
            </p:nvSpPr>
            <p:spPr>
              <a:xfrm rot="18967467">
                <a:off x="7626865" y="2815618"/>
                <a:ext cx="290256" cy="290256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원호 116">
                <a:extLst>
                  <a:ext uri="{FF2B5EF4-FFF2-40B4-BE49-F238E27FC236}">
                    <a16:creationId xmlns:a16="http://schemas.microsoft.com/office/drawing/2014/main" id="{05BEE2A2-BB32-23E2-3339-69DC4F08E317}"/>
                  </a:ext>
                </a:extLst>
              </p:cNvPr>
              <p:cNvSpPr>
                <a:spLocks/>
              </p:cNvSpPr>
              <p:nvPr/>
            </p:nvSpPr>
            <p:spPr>
              <a:xfrm rot="18967467">
                <a:off x="7527080" y="2694875"/>
                <a:ext cx="489823" cy="489823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원호 117">
                <a:extLst>
                  <a:ext uri="{FF2B5EF4-FFF2-40B4-BE49-F238E27FC236}">
                    <a16:creationId xmlns:a16="http://schemas.microsoft.com/office/drawing/2014/main" id="{07BAC301-1467-3C74-DBFE-8B41A4716EEE}"/>
                  </a:ext>
                </a:extLst>
              </p:cNvPr>
              <p:cNvSpPr>
                <a:spLocks/>
              </p:cNvSpPr>
              <p:nvPr/>
            </p:nvSpPr>
            <p:spPr>
              <a:xfrm rot="18967467">
                <a:off x="7432249" y="2568533"/>
                <a:ext cx="679483" cy="679483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1F1A9F3-AC30-895F-80E5-F1B89CA113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33412" y="2916420"/>
                <a:ext cx="77155" cy="771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FBBF3F-E4DA-6CF7-32C3-4ADA4BD9BB3E}"/>
                </a:ext>
              </a:extLst>
            </p:cNvPr>
            <p:cNvSpPr txBox="1">
              <a:spLocks/>
            </p:cNvSpPr>
            <p:nvPr/>
          </p:nvSpPr>
          <p:spPr>
            <a:xfrm>
              <a:off x="7060087" y="1987594"/>
              <a:ext cx="757273" cy="203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AP</a:t>
              </a:r>
              <a:endParaRPr lang="ko-Kore-KR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328B3C-3C33-624D-4764-1EF878A2200C}"/>
              </a:ext>
            </a:extLst>
          </p:cNvPr>
          <p:cNvGrpSpPr/>
          <p:nvPr/>
        </p:nvGrpSpPr>
        <p:grpSpPr>
          <a:xfrm>
            <a:off x="1396085" y="4805375"/>
            <a:ext cx="902235" cy="1964502"/>
            <a:chOff x="1219492" y="2187477"/>
            <a:chExt cx="902235" cy="196450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33E86AF-EC41-214E-78A0-358E8C539A1B}"/>
                </a:ext>
              </a:extLst>
            </p:cNvPr>
            <p:cNvGrpSpPr/>
            <p:nvPr/>
          </p:nvGrpSpPr>
          <p:grpSpPr>
            <a:xfrm>
              <a:off x="1278633" y="2187477"/>
              <a:ext cx="785298" cy="1324598"/>
              <a:chOff x="2816915" y="1777447"/>
              <a:chExt cx="1099931" cy="1855303"/>
            </a:xfrm>
          </p:grpSpPr>
          <p:sp>
            <p:nvSpPr>
              <p:cNvPr id="22" name="모서리가 둥근 직사각형 41">
                <a:extLst>
                  <a:ext uri="{FF2B5EF4-FFF2-40B4-BE49-F238E27FC236}">
                    <a16:creationId xmlns:a16="http://schemas.microsoft.com/office/drawing/2014/main" id="{9DD0C057-0506-C570-D4CD-6DDA3B832511}"/>
                  </a:ext>
                </a:extLst>
              </p:cNvPr>
              <p:cNvSpPr/>
              <p:nvPr/>
            </p:nvSpPr>
            <p:spPr>
              <a:xfrm>
                <a:off x="2816915" y="1777447"/>
                <a:ext cx="1099931" cy="185530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모서리가 둥근 직사각형 42">
                <a:extLst>
                  <a:ext uri="{FF2B5EF4-FFF2-40B4-BE49-F238E27FC236}">
                    <a16:creationId xmlns:a16="http://schemas.microsoft.com/office/drawing/2014/main" id="{6F8B082B-4A00-925C-4C85-F180C83A47EE}"/>
                  </a:ext>
                </a:extLst>
              </p:cNvPr>
              <p:cNvSpPr/>
              <p:nvPr/>
            </p:nvSpPr>
            <p:spPr>
              <a:xfrm>
                <a:off x="2883310" y="1854664"/>
                <a:ext cx="939146" cy="1536236"/>
              </a:xfrm>
              <a:prstGeom prst="roundRect">
                <a:avLst>
                  <a:gd name="adj" fmla="val 88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297543B-6B70-372A-6441-87F156CFD284}"/>
                  </a:ext>
                </a:extLst>
              </p:cNvPr>
              <p:cNvSpPr/>
              <p:nvPr/>
            </p:nvSpPr>
            <p:spPr>
              <a:xfrm>
                <a:off x="3297540" y="3437432"/>
                <a:ext cx="136800" cy="13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E5F1C3-7F34-81D9-5FA1-507DE4EAF188}"/>
                </a:ext>
              </a:extLst>
            </p:cNvPr>
            <p:cNvSpPr txBox="1"/>
            <p:nvPr/>
          </p:nvSpPr>
          <p:spPr>
            <a:xfrm>
              <a:off x="1219492" y="3567204"/>
              <a:ext cx="902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Mobile</a:t>
              </a:r>
            </a:p>
            <a:p>
              <a:pPr algn="ctr"/>
              <a:r>
                <a:rPr kumimoji="1" lang="en-US" altLang="ko-Kore-KR" sz="1600" dirty="0"/>
                <a:t>Terminal</a:t>
              </a:r>
              <a:endParaRPr kumimoji="1" lang="ko-Kore-KR" altLang="en-US" sz="16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06E151-6DC0-1C33-1CEB-5213133A509D}"/>
              </a:ext>
            </a:extLst>
          </p:cNvPr>
          <p:cNvCxnSpPr>
            <a:cxnSpLocks/>
          </p:cNvCxnSpPr>
          <p:nvPr/>
        </p:nvCxnSpPr>
        <p:spPr>
          <a:xfrm flipH="1">
            <a:off x="2595836" y="5660846"/>
            <a:ext cx="64815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572EC4-673A-37C4-92F3-E971B76BE107}"/>
              </a:ext>
            </a:extLst>
          </p:cNvPr>
          <p:cNvSpPr/>
          <p:nvPr/>
        </p:nvSpPr>
        <p:spPr>
          <a:xfrm>
            <a:off x="9362222" y="4862268"/>
            <a:ext cx="1296718" cy="1622400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72032C-FBC0-FF40-EE76-45CC1A84B95D}"/>
              </a:ext>
            </a:extLst>
          </p:cNvPr>
          <p:cNvSpPr txBox="1"/>
          <p:nvPr/>
        </p:nvSpPr>
        <p:spPr>
          <a:xfrm>
            <a:off x="9634139" y="4441241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/>
              <a:t>Raspi</a:t>
            </a:r>
            <a:endParaRPr kumimoji="1" lang="ko-Kore-KR" altLang="en-US" sz="20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D15FFF0-B3A1-6808-8672-6DFC4F50A239}"/>
              </a:ext>
            </a:extLst>
          </p:cNvPr>
          <p:cNvGrpSpPr/>
          <p:nvPr/>
        </p:nvGrpSpPr>
        <p:grpSpPr>
          <a:xfrm>
            <a:off x="3334759" y="5023924"/>
            <a:ext cx="5190473" cy="523567"/>
            <a:chOff x="3054336" y="3045532"/>
            <a:chExt cx="7190667" cy="52356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FC1117B-71C2-3B55-20D4-79F1D157B94D}"/>
                </a:ext>
              </a:extLst>
            </p:cNvPr>
            <p:cNvSpPr/>
            <p:nvPr/>
          </p:nvSpPr>
          <p:spPr>
            <a:xfrm>
              <a:off x="3054336" y="3045532"/>
              <a:ext cx="3293235" cy="52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Origin beacon frame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E13DD4-2359-A85A-208C-127E9D0F6A4E}"/>
                </a:ext>
              </a:extLst>
            </p:cNvPr>
            <p:cNvSpPr/>
            <p:nvPr/>
          </p:nvSpPr>
          <p:spPr>
            <a:xfrm>
              <a:off x="6347572" y="3045532"/>
              <a:ext cx="2383682" cy="52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accent1"/>
                  </a:solidFill>
                </a:rPr>
                <a:t>Cert.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04A641F-F54C-00C3-787C-5746517A38A6}"/>
                </a:ext>
              </a:extLst>
            </p:cNvPr>
            <p:cNvSpPr/>
            <p:nvPr/>
          </p:nvSpPr>
          <p:spPr>
            <a:xfrm>
              <a:off x="8731255" y="3045532"/>
              <a:ext cx="1513748" cy="523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Signature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원호 62">
            <a:extLst>
              <a:ext uri="{FF2B5EF4-FFF2-40B4-BE49-F238E27FC236}">
                <a16:creationId xmlns:a16="http://schemas.microsoft.com/office/drawing/2014/main" id="{951011A1-CEA5-2A72-FCF4-D60E14041D03}"/>
              </a:ext>
            </a:extLst>
          </p:cNvPr>
          <p:cNvSpPr/>
          <p:nvPr/>
        </p:nvSpPr>
        <p:spPr>
          <a:xfrm>
            <a:off x="3334760" y="4822402"/>
            <a:ext cx="4097796" cy="403044"/>
          </a:xfrm>
          <a:prstGeom prst="arc">
            <a:avLst>
              <a:gd name="adj1" fmla="val 1083913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1DBCE28-F87B-23B8-BEB7-6C2057D2713A}"/>
              </a:ext>
            </a:extLst>
          </p:cNvPr>
          <p:cNvCxnSpPr/>
          <p:nvPr/>
        </p:nvCxnSpPr>
        <p:spPr>
          <a:xfrm>
            <a:off x="5586761" y="4572000"/>
            <a:ext cx="0" cy="25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A997A2B5-B922-E4B5-D2AA-74E31CAC6A7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586761" y="4572000"/>
            <a:ext cx="2392133" cy="4519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0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EB18C-D5E8-1EE7-7481-A9CEEC55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BCAF7-2F6C-0558-9F87-66E64005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</a:t>
            </a:r>
            <a:r>
              <a:rPr lang="ko-KR" altLang="en-US" dirty="0"/>
              <a:t>의 </a:t>
            </a:r>
            <a:r>
              <a:rPr lang="en-US" altLang="ko-KR" dirty="0"/>
              <a:t>key-pair</a:t>
            </a:r>
            <a:r>
              <a:rPr lang="ko-KR" altLang="en-US" dirty="0"/>
              <a:t> 및 인증서 생성</a:t>
            </a:r>
            <a:endParaRPr lang="en-US" altLang="ko-KR" dirty="0"/>
          </a:p>
          <a:p>
            <a:pPr lvl="1"/>
            <a:r>
              <a:rPr lang="en-US" altLang="ko-KR" dirty="0"/>
              <a:t>RSA 512, 1024, 2048</a:t>
            </a:r>
          </a:p>
          <a:p>
            <a:pPr lvl="1"/>
            <a:r>
              <a:rPr lang="en-US" altLang="ko-KR" dirty="0"/>
              <a:t>ECDSA 256, 384, 521</a:t>
            </a:r>
          </a:p>
          <a:p>
            <a:endParaRPr lang="en-US" altLang="ko-KR" dirty="0"/>
          </a:p>
          <a:p>
            <a:r>
              <a:rPr lang="en-US" altLang="ko-KR" dirty="0"/>
              <a:t>AP </a:t>
            </a:r>
            <a:r>
              <a:rPr lang="ko-KR" altLang="en-US" dirty="0"/>
              <a:t>동작 핵심 프로그램인 </a:t>
            </a:r>
            <a:r>
              <a:rPr lang="en-US" altLang="ko-KR" dirty="0" err="1"/>
              <a:t>hostapd</a:t>
            </a:r>
            <a:r>
              <a:rPr lang="en-US" altLang="ko-KR" dirty="0"/>
              <a:t> </a:t>
            </a:r>
            <a:r>
              <a:rPr lang="ko-KR" altLang="en-US" dirty="0"/>
              <a:t>분석 </a:t>
            </a:r>
            <a:r>
              <a:rPr lang="en-US" altLang="ko-KR" dirty="0"/>
              <a:t>(Raspberry Pi OS)</a:t>
            </a:r>
          </a:p>
          <a:p>
            <a:pPr lvl="1"/>
            <a:r>
              <a:rPr lang="en-US" altLang="ko-KR" dirty="0"/>
              <a:t>Beacon interval, SSID </a:t>
            </a:r>
            <a:r>
              <a:rPr lang="ko-KR" altLang="en-US" dirty="0"/>
              <a:t>등 </a:t>
            </a:r>
            <a:r>
              <a:rPr lang="en-US" altLang="ko-KR" dirty="0"/>
              <a:t>primitive type </a:t>
            </a:r>
            <a:r>
              <a:rPr lang="ko-KR" altLang="en-US" dirty="0"/>
              <a:t>위주 수정</a:t>
            </a:r>
          </a:p>
          <a:p>
            <a:endParaRPr lang="en-US" altLang="ko-KR" dirty="0"/>
          </a:p>
          <a:p>
            <a:r>
              <a:rPr lang="en-US" altLang="ko-KR" dirty="0" err="1"/>
              <a:t>Hostapd</a:t>
            </a:r>
            <a:r>
              <a:rPr lang="en-US" altLang="ko-KR" dirty="0"/>
              <a:t> beacon logic </a:t>
            </a:r>
            <a:r>
              <a:rPr lang="ko-KR" altLang="en-US" dirty="0"/>
              <a:t>분석 지연으로 구현 방향 변경</a:t>
            </a:r>
            <a:endParaRPr lang="en-US" altLang="ko-KR" dirty="0"/>
          </a:p>
          <a:p>
            <a:pPr lvl="1"/>
            <a:r>
              <a:rPr lang="en-US" altLang="ko-KR" dirty="0"/>
              <a:t>Beacon manipulation with Python </a:t>
            </a:r>
            <a:r>
              <a:rPr lang="en-US" altLang="ko-KR" dirty="0" err="1"/>
              <a:t>Scapy</a:t>
            </a:r>
            <a:endParaRPr lang="en-US" altLang="ko-KR" dirty="0"/>
          </a:p>
          <a:p>
            <a:pPr lvl="1"/>
            <a:r>
              <a:rPr lang="en-US" altLang="ko-KR" dirty="0"/>
              <a:t>Signature parsing by client kernel modification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A2204-043D-9E77-77E5-89B4BA2D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F60-1155-407E-BDCB-EBA40756A6C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9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EB18C-D5E8-1EE7-7481-A9CEEC55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Beacon Manipulation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A2204-043D-9E77-77E5-89B4BA2D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F60-1155-407E-BDCB-EBA40756A6C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59E1835-6C16-0862-CAF1-EF6EF049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96" y="1253055"/>
            <a:ext cx="9827604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1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677C-073C-E2AC-1859-8D860407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Signature Parsing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41BAA-B1BA-6BF2-6D29-FE4BA86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F60-1155-407E-BDCB-EBA40756A6C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1F5F3-FF70-1F82-7B05-625D3AAEB050}"/>
              </a:ext>
            </a:extLst>
          </p:cNvPr>
          <p:cNvSpPr/>
          <p:nvPr/>
        </p:nvSpPr>
        <p:spPr>
          <a:xfrm>
            <a:off x="3490332" y="1678263"/>
            <a:ext cx="1550020" cy="43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Packet arrival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171EB7-AD37-31D3-18CE-60A3FB72BDC3}"/>
              </a:ext>
            </a:extLst>
          </p:cNvPr>
          <p:cNvSpPr/>
          <p:nvPr/>
        </p:nvSpPr>
        <p:spPr>
          <a:xfrm>
            <a:off x="5267095" y="1678263"/>
            <a:ext cx="2888166" cy="43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ieee80211_rx_handlers()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CAA8A-F28B-0E92-4239-E58A1D44E8C5}"/>
              </a:ext>
            </a:extLst>
          </p:cNvPr>
          <p:cNvSpPr/>
          <p:nvPr/>
        </p:nvSpPr>
        <p:spPr>
          <a:xfrm>
            <a:off x="3438295" y="2994104"/>
            <a:ext cx="2341757" cy="43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ieee80211_scan_rx()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99703-8A84-5B09-EF77-5EA47E5484A6}"/>
              </a:ext>
            </a:extLst>
          </p:cNvPr>
          <p:cNvSpPr/>
          <p:nvPr/>
        </p:nvSpPr>
        <p:spPr>
          <a:xfrm>
            <a:off x="8382004" y="1678263"/>
            <a:ext cx="3207834" cy="43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ieee80211_rx_h_mgmt_check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CA1B8-4D4A-E052-91AB-79EDEE11514E}"/>
              </a:ext>
            </a:extLst>
          </p:cNvPr>
          <p:cNvSpPr txBox="1"/>
          <p:nvPr/>
        </p:nvSpPr>
        <p:spPr>
          <a:xfrm>
            <a:off x="704387" y="2489624"/>
            <a:ext cx="202766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/>
              <a:t>Beacon frame access method</a:t>
            </a:r>
            <a:endParaRPr kumimoji="1" lang="ko-Kore-KR" altLang="en-US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8F78D2-27E5-AFC0-1809-AAA0EE914A83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2732050" y="1895712"/>
            <a:ext cx="758282" cy="947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4B707EA-201B-5D20-175A-BBC5E3849378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2732050" y="2843567"/>
            <a:ext cx="706245" cy="367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1EB24B-C9BF-F552-0E28-6152E64ADB68}"/>
              </a:ext>
            </a:extLst>
          </p:cNvPr>
          <p:cNvSpPr/>
          <p:nvPr/>
        </p:nvSpPr>
        <p:spPr>
          <a:xfrm>
            <a:off x="6296606" y="2994103"/>
            <a:ext cx="3207834" cy="43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ieee80211_bss_info_update()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798E5D-600D-D7F7-4243-F2BB0BF78CFD}"/>
              </a:ext>
            </a:extLst>
          </p:cNvPr>
          <p:cNvSpPr/>
          <p:nvPr/>
        </p:nvSpPr>
        <p:spPr>
          <a:xfrm>
            <a:off x="1680122" y="4309945"/>
            <a:ext cx="4085062" cy="43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ieee80211_update_bss_from_elems()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FAB3F4-99B3-3C2C-0477-08791081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06" y="4305153"/>
            <a:ext cx="3743325" cy="164782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5110E82-CE2D-38F9-62AE-2C13AC35D9F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040352" y="1895712"/>
            <a:ext cx="22674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6CBE4E-11B5-B167-F93B-D3BC9FEF6A1F}"/>
              </a:ext>
            </a:extLst>
          </p:cNvPr>
          <p:cNvCxnSpPr>
            <a:cxnSpLocks/>
          </p:cNvCxnSpPr>
          <p:nvPr/>
        </p:nvCxnSpPr>
        <p:spPr>
          <a:xfrm>
            <a:off x="8155261" y="1895711"/>
            <a:ext cx="22674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478AE4-E0E8-0F65-F9D2-58A42077DA2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765184" y="3211551"/>
            <a:ext cx="531422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24C7CFE-49D4-7D47-711F-B262FC02F1A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22653" y="3429000"/>
            <a:ext cx="4177870" cy="8809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D974402-E275-D241-916C-E53BC553BCAD}"/>
              </a:ext>
            </a:extLst>
          </p:cNvPr>
          <p:cNvCxnSpPr>
            <a:cxnSpLocks/>
          </p:cNvCxnSpPr>
          <p:nvPr/>
        </p:nvCxnSpPr>
        <p:spPr>
          <a:xfrm>
            <a:off x="5780052" y="4521811"/>
            <a:ext cx="516554" cy="55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0EF7E1-4D86-95AF-9FCB-8201545F5D0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982200" y="2113160"/>
            <a:ext cx="3721" cy="212134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6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677C-073C-E2AC-1859-8D860407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Signature Verification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5CFE2DC-74EA-3B15-8297-37395479B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98" y="1382752"/>
            <a:ext cx="3472037" cy="19044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41BAA-B1BA-6BF2-6D29-FE4BA86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F60-1155-407E-BDCB-EBA40756A6C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B129E4-3F77-2391-8ADD-2D5E3408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98" y="3479341"/>
            <a:ext cx="7727941" cy="16663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443D74-6061-99FB-3437-4BD63B36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98" y="5305722"/>
            <a:ext cx="9491124" cy="1062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41B5C0-B4D4-AC42-00F2-52E72AED5717}"/>
              </a:ext>
            </a:extLst>
          </p:cNvPr>
          <p:cNvSpPr txBox="1"/>
          <p:nvPr/>
        </p:nvSpPr>
        <p:spPr>
          <a:xfrm>
            <a:off x="4549697" y="2125720"/>
            <a:ext cx="230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/>
              <a:t>Cert. verification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C6B4F-4FE0-1731-6D86-FB657562FA8A}"/>
              </a:ext>
            </a:extLst>
          </p:cNvPr>
          <p:cNvSpPr txBox="1"/>
          <p:nvPr/>
        </p:nvSpPr>
        <p:spPr>
          <a:xfrm>
            <a:off x="8733264" y="4058459"/>
            <a:ext cx="2968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/>
              <a:t>Get Public key in cert.</a:t>
            </a:r>
          </a:p>
          <a:p>
            <a:pPr algn="ctr"/>
            <a:r>
              <a:rPr kumimoji="1" lang="en-US" altLang="ko-KR" sz="2000"/>
              <a:t>&amp;</a:t>
            </a:r>
          </a:p>
          <a:p>
            <a:pPr algn="ctr"/>
            <a:r>
              <a:rPr kumimoji="1" lang="en-US" altLang="ko-KR" sz="2000"/>
              <a:t>Signature Verification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63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EB18C-D5E8-1EE7-7481-A9CEEC55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Result (Frame Size)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A2204-043D-9E77-77E5-89B4BA2D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F60-1155-407E-BDCB-EBA40756A6C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7F473BC-67B3-57EA-7245-713127083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247552"/>
              </p:ext>
            </p:extLst>
          </p:nvPr>
        </p:nvGraphicFramePr>
        <p:xfrm>
          <a:off x="1467251" y="1473280"/>
          <a:ext cx="9117781" cy="4882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E82747-5455-32EE-4853-C409F47DDE92}"/>
              </a:ext>
            </a:extLst>
          </p:cNvPr>
          <p:cNvSpPr txBox="1"/>
          <p:nvPr/>
        </p:nvSpPr>
        <p:spPr>
          <a:xfrm>
            <a:off x="959868" y="1576042"/>
            <a:ext cx="647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(bytes)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113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EB18C-D5E8-1EE7-7481-A9CEEC55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Result (Delay)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A2204-043D-9E77-77E5-89B4BA2D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F60-1155-407E-BDCB-EBA40756A6C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7F473BC-67B3-57EA-7245-713127083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313039"/>
              </p:ext>
            </p:extLst>
          </p:nvPr>
        </p:nvGraphicFramePr>
        <p:xfrm>
          <a:off x="1910387" y="1382752"/>
          <a:ext cx="8371226" cy="448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E82747-5455-32EE-4853-C409F47DDE92}"/>
              </a:ext>
            </a:extLst>
          </p:cNvPr>
          <p:cNvSpPr txBox="1"/>
          <p:nvPr/>
        </p:nvSpPr>
        <p:spPr>
          <a:xfrm>
            <a:off x="1501205" y="138275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 err="1"/>
              <a:t>ms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F5027-A108-B195-BC4D-F9A978A09954}"/>
              </a:ext>
            </a:extLst>
          </p:cNvPr>
          <p:cNvSpPr txBox="1"/>
          <p:nvPr/>
        </p:nvSpPr>
        <p:spPr>
          <a:xfrm>
            <a:off x="2199404" y="5956271"/>
            <a:ext cx="745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/>
              <a:t>Beacon tx delay – From </a:t>
            </a:r>
            <a:r>
              <a:rPr lang="en-US" altLang="ko-KR">
                <a:solidFill>
                  <a:srgbClr val="0070C0"/>
                </a:solidFill>
              </a:rPr>
              <a:t>signature generation</a:t>
            </a:r>
            <a:r>
              <a:rPr lang="en-US" altLang="ko-KR"/>
              <a:t> to </a:t>
            </a:r>
            <a:r>
              <a:rPr lang="en-US" altLang="ko-KR">
                <a:solidFill>
                  <a:srgbClr val="0070C0"/>
                </a:solidFill>
              </a:rPr>
              <a:t>beacon sending</a:t>
            </a:r>
          </a:p>
        </p:txBody>
      </p:sp>
    </p:spTree>
    <p:extLst>
      <p:ext uri="{BB962C8B-B14F-4D97-AF65-F5344CB8AC3E}">
        <p14:creationId xmlns:p14="http://schemas.microsoft.com/office/powerpoint/2010/main" val="211304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28220</TotalTime>
  <Words>292</Words>
  <Application>Microsoft Office PowerPoint</Application>
  <PresentationFormat>와이드스크린</PresentationFormat>
  <Paragraphs>85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WiFi Authentication [Beacon Manipulation]</vt:lpstr>
      <vt:lpstr>WiFi authentication</vt:lpstr>
      <vt:lpstr>Contents to do</vt:lpstr>
      <vt:lpstr>Project Progress</vt:lpstr>
      <vt:lpstr>Beacon Manipulation</vt:lpstr>
      <vt:lpstr>Signature Parsing</vt:lpstr>
      <vt:lpstr>Signature Verification</vt:lpstr>
      <vt:lpstr>Experiment &amp; Result (Frame Size)</vt:lpstr>
      <vt:lpstr>Experiment &amp; Result (Delay)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Privaros: A Framework for Privacy-Compliant Delivery Drones</dc:title>
  <dc:creator>정경헌</dc:creator>
  <cp:lastModifiedBy>강상위</cp:lastModifiedBy>
  <cp:revision>2147</cp:revision>
  <dcterms:created xsi:type="dcterms:W3CDTF">2022-02-07T05:53:47Z</dcterms:created>
  <dcterms:modified xsi:type="dcterms:W3CDTF">2023-06-16T11:46:35Z</dcterms:modified>
</cp:coreProperties>
</file>