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74" r:id="rId3"/>
    <p:sldId id="268" r:id="rId4"/>
    <p:sldId id="285" r:id="rId5"/>
    <p:sldId id="282" r:id="rId6"/>
    <p:sldId id="276" r:id="rId7"/>
    <p:sldId id="291" r:id="rId8"/>
    <p:sldId id="292" r:id="rId9"/>
    <p:sldId id="277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453B87-6715-4DF0-87E7-65176006BEF2}">
  <a:tblStyle styleId="{EE453B87-6715-4DF0-87E7-65176006B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F32C3-3CF5-4AB0-B3B7-904C7A6090F7}" type="doc">
      <dgm:prSet loTypeId="urn:microsoft.com/office/officeart/2005/8/layout/cycle3" loCatId="cycle" qsTypeId="urn:microsoft.com/office/officeart/2005/8/quickstyle/3d2#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84728AF-2BDA-4347-861E-302FB97D127B}">
      <dgm:prSet phldrT="[Text]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Rencana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Kerja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Tahunan</a:t>
          </a:r>
          <a:endParaRPr lang="en-US" dirty="0">
            <a:solidFill>
              <a:schemeClr val="bg1"/>
            </a:solidFill>
          </a:endParaRPr>
        </a:p>
      </dgm:t>
    </dgm:pt>
    <dgm:pt modelId="{5B722C09-94F2-43F3-BACE-09F3F40E0019}" type="parTrans" cxnId="{737FA975-CB07-4CC3-B1C9-AE7A5082E09C}">
      <dgm:prSet/>
      <dgm:spPr/>
      <dgm:t>
        <a:bodyPr/>
        <a:lstStyle/>
        <a:p>
          <a:endParaRPr lang="en-US"/>
        </a:p>
      </dgm:t>
    </dgm:pt>
    <dgm:pt modelId="{834428BB-4ECE-441A-9487-A1566C2308DD}" type="sibTrans" cxnId="{737FA975-CB07-4CC3-B1C9-AE7A5082E09C}">
      <dgm:prSet/>
      <dgm:spPr/>
      <dgm:t>
        <a:bodyPr/>
        <a:lstStyle/>
        <a:p>
          <a:endParaRPr lang="en-US" dirty="0"/>
        </a:p>
      </dgm:t>
    </dgm:pt>
    <dgm:pt modelId="{8D66DB9F-9C9A-4F92-8156-63F9DF1C90FA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900" dirty="0"/>
            <a:t>Desk</a:t>
          </a:r>
          <a:r>
            <a:rPr lang="en-US" sz="900" baseline="0" dirty="0"/>
            <a:t> Audit</a:t>
          </a:r>
          <a:endParaRPr lang="en-US" sz="900" dirty="0"/>
        </a:p>
      </dgm:t>
    </dgm:pt>
    <dgm:pt modelId="{9AEDFD75-9E98-492A-A6CE-78CCD6D768CE}" type="parTrans" cxnId="{0EE2E0C9-8C65-4133-BC8C-CBC940785BFD}">
      <dgm:prSet/>
      <dgm:spPr/>
      <dgm:t>
        <a:bodyPr/>
        <a:lstStyle/>
        <a:p>
          <a:endParaRPr lang="en-US"/>
        </a:p>
      </dgm:t>
    </dgm:pt>
    <dgm:pt modelId="{39E43017-F9A6-4AFF-AEFF-DDB749E9DBAD}" type="sibTrans" cxnId="{0EE2E0C9-8C65-4133-BC8C-CBC940785BFD}">
      <dgm:prSet/>
      <dgm:spPr/>
      <dgm:t>
        <a:bodyPr/>
        <a:lstStyle/>
        <a:p>
          <a:endParaRPr lang="en-US"/>
        </a:p>
      </dgm:t>
    </dgm:pt>
    <dgm:pt modelId="{135F95B5-B030-4317-9581-40AF715764DC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900" baseline="0" dirty="0">
              <a:solidFill>
                <a:schemeClr val="bg1"/>
              </a:solidFill>
            </a:rPr>
            <a:t>Exit Meeting</a:t>
          </a:r>
          <a:endParaRPr lang="en-US" sz="900" dirty="0">
            <a:solidFill>
              <a:schemeClr val="bg1"/>
            </a:solidFill>
          </a:endParaRPr>
        </a:p>
      </dgm:t>
    </dgm:pt>
    <dgm:pt modelId="{1A420377-5AB0-4FC2-A2E4-17B702AF4067}" type="parTrans" cxnId="{B83EE61E-7A1B-4CCD-90B9-C49B4E372A04}">
      <dgm:prSet/>
      <dgm:spPr/>
      <dgm:t>
        <a:bodyPr/>
        <a:lstStyle/>
        <a:p>
          <a:endParaRPr lang="en-US"/>
        </a:p>
      </dgm:t>
    </dgm:pt>
    <dgm:pt modelId="{06E96BB2-7799-4D9E-B9EA-AFF653559F12}" type="sibTrans" cxnId="{B83EE61E-7A1B-4CCD-90B9-C49B4E372A04}">
      <dgm:prSet/>
      <dgm:spPr/>
      <dgm:t>
        <a:bodyPr/>
        <a:lstStyle/>
        <a:p>
          <a:endParaRPr lang="en-US"/>
        </a:p>
      </dgm:t>
    </dgm:pt>
    <dgm:pt modelId="{EF49171F-4757-4689-8371-3BB92AE7BF08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900" dirty="0" err="1">
              <a:solidFill>
                <a:schemeClr val="bg1"/>
              </a:solidFill>
            </a:rPr>
            <a:t>Rekomendasi</a:t>
          </a:r>
          <a:r>
            <a:rPr lang="en-US" sz="900" baseline="0" dirty="0">
              <a:solidFill>
                <a:schemeClr val="bg1"/>
              </a:solidFill>
            </a:rPr>
            <a:t> </a:t>
          </a:r>
          <a:r>
            <a:rPr lang="en-US" sz="900" baseline="0" dirty="0" err="1">
              <a:solidFill>
                <a:schemeClr val="bg1"/>
              </a:solidFill>
            </a:rPr>
            <a:t>Temuan</a:t>
          </a:r>
          <a:endParaRPr lang="en-US" sz="900" dirty="0">
            <a:solidFill>
              <a:schemeClr val="bg1"/>
            </a:solidFill>
          </a:endParaRPr>
        </a:p>
      </dgm:t>
    </dgm:pt>
    <dgm:pt modelId="{B00D83E6-E6D8-4B93-8072-A175A74A8A3B}" type="parTrans" cxnId="{01821297-E1B4-4A21-B823-3806A31A0833}">
      <dgm:prSet/>
      <dgm:spPr/>
      <dgm:t>
        <a:bodyPr/>
        <a:lstStyle/>
        <a:p>
          <a:endParaRPr lang="en-US"/>
        </a:p>
      </dgm:t>
    </dgm:pt>
    <dgm:pt modelId="{92BD070A-7A56-43AA-82B9-D28D3A4036C0}" type="sibTrans" cxnId="{01821297-E1B4-4A21-B823-3806A31A0833}">
      <dgm:prSet/>
      <dgm:spPr/>
      <dgm:t>
        <a:bodyPr/>
        <a:lstStyle/>
        <a:p>
          <a:endParaRPr lang="en-US"/>
        </a:p>
      </dgm:t>
    </dgm:pt>
    <dgm:pt modelId="{5CDF62AD-261F-4006-B92C-C5BB2A50C529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900" dirty="0">
              <a:solidFill>
                <a:schemeClr val="bg1"/>
              </a:solidFill>
            </a:rPr>
            <a:t>Kick Off Meeting</a:t>
          </a:r>
        </a:p>
      </dgm:t>
    </dgm:pt>
    <dgm:pt modelId="{3920B2EB-CB5F-4ACE-88E9-3341263D4CED}" type="parTrans" cxnId="{EBA84B52-54EB-410E-8558-2717D8A6AFA5}">
      <dgm:prSet/>
      <dgm:spPr/>
      <dgm:t>
        <a:bodyPr/>
        <a:lstStyle/>
        <a:p>
          <a:endParaRPr lang="en-US"/>
        </a:p>
      </dgm:t>
    </dgm:pt>
    <dgm:pt modelId="{D41C4119-120A-4938-830E-039349006447}" type="sibTrans" cxnId="{EBA84B52-54EB-410E-8558-2717D8A6AFA5}">
      <dgm:prSet/>
      <dgm:spPr/>
      <dgm:t>
        <a:bodyPr/>
        <a:lstStyle/>
        <a:p>
          <a:endParaRPr lang="en-US"/>
        </a:p>
      </dgm:t>
    </dgm:pt>
    <dgm:pt modelId="{E07C501E-8EC3-4924-8C03-2EF339E5A5EC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900" dirty="0">
              <a:solidFill>
                <a:schemeClr val="bg1"/>
              </a:solidFill>
            </a:rPr>
            <a:t>Field Audit</a:t>
          </a:r>
        </a:p>
      </dgm:t>
    </dgm:pt>
    <dgm:pt modelId="{7A2B310F-AB2C-4968-B181-5C51EE413141}" type="parTrans" cxnId="{2616D7A2-E9BE-4D59-8566-96F6BA9092FA}">
      <dgm:prSet/>
      <dgm:spPr/>
      <dgm:t>
        <a:bodyPr/>
        <a:lstStyle/>
        <a:p>
          <a:endParaRPr lang="en-US"/>
        </a:p>
      </dgm:t>
    </dgm:pt>
    <dgm:pt modelId="{9A9E168B-D265-4977-B279-6BCC63115C1C}" type="sibTrans" cxnId="{2616D7A2-E9BE-4D59-8566-96F6BA9092FA}">
      <dgm:prSet/>
      <dgm:spPr/>
      <dgm:t>
        <a:bodyPr/>
        <a:lstStyle/>
        <a:p>
          <a:endParaRPr lang="en-US"/>
        </a:p>
      </dgm:t>
    </dgm:pt>
    <dgm:pt modelId="{3F48E919-8348-43A4-99AF-9E9C5BD4F014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700" dirty="0"/>
            <a:t>Reporting</a:t>
          </a:r>
        </a:p>
        <a:p>
          <a:r>
            <a:rPr lang="en-US" sz="700" dirty="0"/>
            <a:t>1.</a:t>
          </a:r>
          <a:r>
            <a:rPr lang="en-US" sz="700" baseline="0" dirty="0"/>
            <a:t> Daftar </a:t>
          </a:r>
          <a:r>
            <a:rPr lang="en-US" sz="700" baseline="0" dirty="0" err="1"/>
            <a:t>temuan</a:t>
          </a:r>
          <a:r>
            <a:rPr lang="en-US" sz="700" baseline="0" dirty="0"/>
            <a:t> Audit</a:t>
          </a:r>
        </a:p>
        <a:p>
          <a:r>
            <a:rPr lang="en-US" sz="700" baseline="0" dirty="0"/>
            <a:t>2. </a:t>
          </a:r>
          <a:r>
            <a:rPr lang="en-US" sz="700" baseline="0" dirty="0" err="1"/>
            <a:t>Laporan</a:t>
          </a:r>
          <a:r>
            <a:rPr lang="en-US" sz="700" baseline="0" dirty="0"/>
            <a:t> Hasil Audit</a:t>
          </a:r>
        </a:p>
        <a:p>
          <a:r>
            <a:rPr lang="en-US" sz="700" baseline="0" dirty="0"/>
            <a:t>3. </a:t>
          </a:r>
          <a:r>
            <a:rPr lang="en-US" sz="700" baseline="0" dirty="0" err="1"/>
            <a:t>Executibe</a:t>
          </a:r>
          <a:r>
            <a:rPr lang="en-US" sz="700" baseline="0" dirty="0"/>
            <a:t> Summary</a:t>
          </a:r>
          <a:endParaRPr lang="en-US" sz="700" dirty="0"/>
        </a:p>
      </dgm:t>
    </dgm:pt>
    <dgm:pt modelId="{DF716BA8-C88A-4ABE-AFFC-E3A3D571D24A}" type="sibTrans" cxnId="{81A11C11-245E-46B9-9F4C-133DAA8E2695}">
      <dgm:prSet/>
      <dgm:spPr/>
      <dgm:t>
        <a:bodyPr/>
        <a:lstStyle/>
        <a:p>
          <a:endParaRPr lang="en-US"/>
        </a:p>
      </dgm:t>
    </dgm:pt>
    <dgm:pt modelId="{BDDD17DF-5D31-4CB8-9F86-362259E128DC}" type="parTrans" cxnId="{81A11C11-245E-46B9-9F4C-133DAA8E2695}">
      <dgm:prSet/>
      <dgm:spPr/>
      <dgm:t>
        <a:bodyPr/>
        <a:lstStyle/>
        <a:p>
          <a:endParaRPr lang="en-US"/>
        </a:p>
      </dgm:t>
    </dgm:pt>
    <dgm:pt modelId="{F250E41D-85AB-4CD9-BE08-1CD6B64E3BD6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900" dirty="0" err="1">
              <a:solidFill>
                <a:schemeClr val="bg1"/>
              </a:solidFill>
            </a:rPr>
            <a:t>Tanggapan</a:t>
          </a:r>
          <a:r>
            <a:rPr lang="en-US" sz="900" dirty="0">
              <a:solidFill>
                <a:schemeClr val="bg1"/>
              </a:solidFill>
            </a:rPr>
            <a:t> dan </a:t>
          </a:r>
          <a:r>
            <a:rPr lang="en-US" sz="900" dirty="0" err="1">
              <a:solidFill>
                <a:schemeClr val="bg1"/>
              </a:solidFill>
            </a:rPr>
            <a:t>tindak</a:t>
          </a:r>
          <a:r>
            <a:rPr lang="en-US" sz="900" dirty="0">
              <a:solidFill>
                <a:schemeClr val="bg1"/>
              </a:solidFill>
            </a:rPr>
            <a:t> </a:t>
          </a:r>
          <a:r>
            <a:rPr lang="en-US" sz="900" dirty="0" err="1">
              <a:solidFill>
                <a:schemeClr val="bg1"/>
              </a:solidFill>
            </a:rPr>
            <a:t>lanjut</a:t>
          </a:r>
          <a:r>
            <a:rPr lang="en-US" sz="900" dirty="0">
              <a:solidFill>
                <a:schemeClr val="bg1"/>
              </a:solidFill>
            </a:rPr>
            <a:t> auditee </a:t>
          </a:r>
        </a:p>
      </dgm:t>
    </dgm:pt>
    <dgm:pt modelId="{C237DDBE-6609-4C2A-B34D-11A365FFF4E0}" type="sibTrans" cxnId="{2AE63A8D-64F0-4BCE-8E6F-CA205A05CC0E}">
      <dgm:prSet/>
      <dgm:spPr/>
      <dgm:t>
        <a:bodyPr/>
        <a:lstStyle/>
        <a:p>
          <a:endParaRPr lang="en-US"/>
        </a:p>
      </dgm:t>
    </dgm:pt>
    <dgm:pt modelId="{D8739A36-AA40-417A-AD2C-192A7372FADC}" type="parTrans" cxnId="{2AE63A8D-64F0-4BCE-8E6F-CA205A05CC0E}">
      <dgm:prSet/>
      <dgm:spPr/>
      <dgm:t>
        <a:bodyPr/>
        <a:lstStyle/>
        <a:p>
          <a:endParaRPr lang="en-US"/>
        </a:p>
      </dgm:t>
    </dgm:pt>
    <dgm:pt modelId="{32B4EC95-C15D-4D3A-981F-DD2CE6B665E5}" type="pres">
      <dgm:prSet presAssocID="{45EF32C3-3CF5-4AB0-B3B7-904C7A6090F7}" presName="Name0" presStyleCnt="0">
        <dgm:presLayoutVars>
          <dgm:dir/>
          <dgm:resizeHandles val="exact"/>
        </dgm:presLayoutVars>
      </dgm:prSet>
      <dgm:spPr/>
    </dgm:pt>
    <dgm:pt modelId="{193D9E1E-BA2C-470A-BD34-08CF733C96A0}" type="pres">
      <dgm:prSet presAssocID="{45EF32C3-3CF5-4AB0-B3B7-904C7A6090F7}" presName="cycle" presStyleCnt="0"/>
      <dgm:spPr/>
    </dgm:pt>
    <dgm:pt modelId="{189B584E-3E0E-4EE4-A82B-A8F3E7039A01}" type="pres">
      <dgm:prSet presAssocID="{A84728AF-2BDA-4347-861E-302FB97D127B}" presName="nodeFirstNode" presStyleLbl="node1" presStyleIdx="0" presStyleCnt="8" custRadScaleRad="98258" custRadScaleInc="3299">
        <dgm:presLayoutVars>
          <dgm:bulletEnabled val="1"/>
        </dgm:presLayoutVars>
      </dgm:prSet>
      <dgm:spPr/>
    </dgm:pt>
    <dgm:pt modelId="{4A6E1628-C3BA-4704-8464-C805790F8CF4}" type="pres">
      <dgm:prSet presAssocID="{834428BB-4ECE-441A-9487-A1566C2308DD}" presName="sibTransFirstNode" presStyleLbl="bgShp" presStyleIdx="0" presStyleCnt="1"/>
      <dgm:spPr/>
    </dgm:pt>
    <dgm:pt modelId="{B0BD5A67-BC20-4C0C-8175-5D8592688D17}" type="pres">
      <dgm:prSet presAssocID="{8D66DB9F-9C9A-4F92-8156-63F9DF1C90FA}" presName="nodeFollowingNodes" presStyleLbl="node1" presStyleIdx="1" presStyleCnt="8" custRadScaleRad="110214" custRadScaleInc="19695">
        <dgm:presLayoutVars>
          <dgm:bulletEnabled val="1"/>
        </dgm:presLayoutVars>
      </dgm:prSet>
      <dgm:spPr/>
    </dgm:pt>
    <dgm:pt modelId="{083DA29B-504A-435C-9D85-DA7C42A430FD}" type="pres">
      <dgm:prSet presAssocID="{5CDF62AD-261F-4006-B92C-C5BB2A50C529}" presName="nodeFollowingNodes" presStyleLbl="node1" presStyleIdx="2" presStyleCnt="8" custRadScaleRad="103808" custRadScaleInc="8458">
        <dgm:presLayoutVars>
          <dgm:bulletEnabled val="1"/>
        </dgm:presLayoutVars>
      </dgm:prSet>
      <dgm:spPr/>
    </dgm:pt>
    <dgm:pt modelId="{E680B522-4C1B-48BA-9D83-2D2268A70C2A}" type="pres">
      <dgm:prSet presAssocID="{E07C501E-8EC3-4924-8C03-2EF339E5A5EC}" presName="nodeFollowingNodes" presStyleLbl="node1" presStyleIdx="3" presStyleCnt="8" custRadScaleRad="112680" custRadScaleInc="-17636">
        <dgm:presLayoutVars>
          <dgm:bulletEnabled val="1"/>
        </dgm:presLayoutVars>
      </dgm:prSet>
      <dgm:spPr/>
    </dgm:pt>
    <dgm:pt modelId="{FF02FF1D-C599-4892-8349-3EAD3E8EB934}" type="pres">
      <dgm:prSet presAssocID="{135F95B5-B030-4317-9581-40AF715764DC}" presName="nodeFollowingNodes" presStyleLbl="node1" presStyleIdx="4" presStyleCnt="8" custRadScaleRad="103632" custRadScaleInc="114627">
        <dgm:presLayoutVars>
          <dgm:bulletEnabled val="1"/>
        </dgm:presLayoutVars>
      </dgm:prSet>
      <dgm:spPr/>
    </dgm:pt>
    <dgm:pt modelId="{5A1A0E4E-9665-4BBC-B65D-9B128B812201}" type="pres">
      <dgm:prSet presAssocID="{EF49171F-4757-4689-8371-3BB92AE7BF08}" presName="nodeFollowingNodes" presStyleLbl="node1" presStyleIdx="5" presStyleCnt="8" custRadScaleRad="101182" custRadScaleInc="-126298">
        <dgm:presLayoutVars>
          <dgm:bulletEnabled val="1"/>
        </dgm:presLayoutVars>
      </dgm:prSet>
      <dgm:spPr/>
    </dgm:pt>
    <dgm:pt modelId="{481B7321-FA97-4BBD-B87A-1584E7EC8A73}" type="pres">
      <dgm:prSet presAssocID="{F250E41D-85AB-4CD9-BE08-1CD6B64E3BD6}" presName="nodeFollowingNodes" presStyleLbl="node1" presStyleIdx="6" presStyleCnt="8" custRadScaleRad="101890" custRadScaleInc="-16728">
        <dgm:presLayoutVars>
          <dgm:bulletEnabled val="1"/>
        </dgm:presLayoutVars>
      </dgm:prSet>
      <dgm:spPr/>
    </dgm:pt>
    <dgm:pt modelId="{5B6EE49D-06B8-4570-B618-2E4EBA8BE56B}" type="pres">
      <dgm:prSet presAssocID="{3F48E919-8348-43A4-99AF-9E9C5BD4F014}" presName="nodeFollowingNodes" presStyleLbl="node1" presStyleIdx="7" presStyleCnt="8" custRadScaleRad="96529" custRadScaleInc="-17618">
        <dgm:presLayoutVars>
          <dgm:bulletEnabled val="1"/>
        </dgm:presLayoutVars>
      </dgm:prSet>
      <dgm:spPr/>
    </dgm:pt>
  </dgm:ptLst>
  <dgm:cxnLst>
    <dgm:cxn modelId="{81A11C11-245E-46B9-9F4C-133DAA8E2695}" srcId="{45EF32C3-3CF5-4AB0-B3B7-904C7A6090F7}" destId="{3F48E919-8348-43A4-99AF-9E9C5BD4F014}" srcOrd="7" destOrd="0" parTransId="{BDDD17DF-5D31-4CB8-9F86-362259E128DC}" sibTransId="{DF716BA8-C88A-4ABE-AFFC-E3A3D571D24A}"/>
    <dgm:cxn modelId="{F2C54213-B0D6-4B9A-900F-46E4093D1C29}" type="presOf" srcId="{5CDF62AD-261F-4006-B92C-C5BB2A50C529}" destId="{083DA29B-504A-435C-9D85-DA7C42A430FD}" srcOrd="0" destOrd="0" presId="urn:microsoft.com/office/officeart/2005/8/layout/cycle3"/>
    <dgm:cxn modelId="{B83EE61E-7A1B-4CCD-90B9-C49B4E372A04}" srcId="{45EF32C3-3CF5-4AB0-B3B7-904C7A6090F7}" destId="{135F95B5-B030-4317-9581-40AF715764DC}" srcOrd="4" destOrd="0" parTransId="{1A420377-5AB0-4FC2-A2E4-17B702AF4067}" sibTransId="{06E96BB2-7799-4D9E-B9EA-AFF653559F12}"/>
    <dgm:cxn modelId="{CE70E228-B54E-4FA0-9DE0-DFB8D127CDD9}" type="presOf" srcId="{A84728AF-2BDA-4347-861E-302FB97D127B}" destId="{189B584E-3E0E-4EE4-A82B-A8F3E7039A01}" srcOrd="0" destOrd="0" presId="urn:microsoft.com/office/officeart/2005/8/layout/cycle3"/>
    <dgm:cxn modelId="{3DE3294A-345B-4CDD-BB7D-59EB98375A6E}" type="presOf" srcId="{834428BB-4ECE-441A-9487-A1566C2308DD}" destId="{4A6E1628-C3BA-4704-8464-C805790F8CF4}" srcOrd="0" destOrd="0" presId="urn:microsoft.com/office/officeart/2005/8/layout/cycle3"/>
    <dgm:cxn modelId="{EBA84B52-54EB-410E-8558-2717D8A6AFA5}" srcId="{45EF32C3-3CF5-4AB0-B3B7-904C7A6090F7}" destId="{5CDF62AD-261F-4006-B92C-C5BB2A50C529}" srcOrd="2" destOrd="0" parTransId="{3920B2EB-CB5F-4ACE-88E9-3341263D4CED}" sibTransId="{D41C4119-120A-4938-830E-039349006447}"/>
    <dgm:cxn modelId="{E5EBF554-2DA6-4BD4-A107-5BA3D5A64446}" type="presOf" srcId="{8D66DB9F-9C9A-4F92-8156-63F9DF1C90FA}" destId="{B0BD5A67-BC20-4C0C-8175-5D8592688D17}" srcOrd="0" destOrd="0" presId="urn:microsoft.com/office/officeart/2005/8/layout/cycle3"/>
    <dgm:cxn modelId="{737FA975-CB07-4CC3-B1C9-AE7A5082E09C}" srcId="{45EF32C3-3CF5-4AB0-B3B7-904C7A6090F7}" destId="{A84728AF-2BDA-4347-861E-302FB97D127B}" srcOrd="0" destOrd="0" parTransId="{5B722C09-94F2-43F3-BACE-09F3F40E0019}" sibTransId="{834428BB-4ECE-441A-9487-A1566C2308DD}"/>
    <dgm:cxn modelId="{08F2B57A-E0FA-4DFF-823B-A855C2E0A882}" type="presOf" srcId="{E07C501E-8EC3-4924-8C03-2EF339E5A5EC}" destId="{E680B522-4C1B-48BA-9D83-2D2268A70C2A}" srcOrd="0" destOrd="0" presId="urn:microsoft.com/office/officeart/2005/8/layout/cycle3"/>
    <dgm:cxn modelId="{3CDA558A-456C-4D54-BC8D-08B75459DAE8}" type="presOf" srcId="{135F95B5-B030-4317-9581-40AF715764DC}" destId="{FF02FF1D-C599-4892-8349-3EAD3E8EB934}" srcOrd="0" destOrd="0" presId="urn:microsoft.com/office/officeart/2005/8/layout/cycle3"/>
    <dgm:cxn modelId="{1D709E8B-7430-4BF6-B85E-97DE97C6C76A}" type="presOf" srcId="{EF49171F-4757-4689-8371-3BB92AE7BF08}" destId="{5A1A0E4E-9665-4BBC-B65D-9B128B812201}" srcOrd="0" destOrd="0" presId="urn:microsoft.com/office/officeart/2005/8/layout/cycle3"/>
    <dgm:cxn modelId="{2AE63A8D-64F0-4BCE-8E6F-CA205A05CC0E}" srcId="{45EF32C3-3CF5-4AB0-B3B7-904C7A6090F7}" destId="{F250E41D-85AB-4CD9-BE08-1CD6B64E3BD6}" srcOrd="6" destOrd="0" parTransId="{D8739A36-AA40-417A-AD2C-192A7372FADC}" sibTransId="{C237DDBE-6609-4C2A-B34D-11A365FFF4E0}"/>
    <dgm:cxn modelId="{01821297-E1B4-4A21-B823-3806A31A0833}" srcId="{45EF32C3-3CF5-4AB0-B3B7-904C7A6090F7}" destId="{EF49171F-4757-4689-8371-3BB92AE7BF08}" srcOrd="5" destOrd="0" parTransId="{B00D83E6-E6D8-4B93-8072-A175A74A8A3B}" sibTransId="{92BD070A-7A56-43AA-82B9-D28D3A4036C0}"/>
    <dgm:cxn modelId="{2616D7A2-E9BE-4D59-8566-96F6BA9092FA}" srcId="{45EF32C3-3CF5-4AB0-B3B7-904C7A6090F7}" destId="{E07C501E-8EC3-4924-8C03-2EF339E5A5EC}" srcOrd="3" destOrd="0" parTransId="{7A2B310F-AB2C-4968-B181-5C51EE413141}" sibTransId="{9A9E168B-D265-4977-B279-6BCC63115C1C}"/>
    <dgm:cxn modelId="{1BBADFA4-13F3-4665-B4D1-CADEE8904BCD}" type="presOf" srcId="{45EF32C3-3CF5-4AB0-B3B7-904C7A6090F7}" destId="{32B4EC95-C15D-4D3A-981F-DD2CE6B665E5}" srcOrd="0" destOrd="0" presId="urn:microsoft.com/office/officeart/2005/8/layout/cycle3"/>
    <dgm:cxn modelId="{19DF06B6-9AC1-4795-8219-24769B8F936D}" type="presOf" srcId="{F250E41D-85AB-4CD9-BE08-1CD6B64E3BD6}" destId="{481B7321-FA97-4BBD-B87A-1584E7EC8A73}" srcOrd="0" destOrd="0" presId="urn:microsoft.com/office/officeart/2005/8/layout/cycle3"/>
    <dgm:cxn modelId="{0EE2E0C9-8C65-4133-BC8C-CBC940785BFD}" srcId="{45EF32C3-3CF5-4AB0-B3B7-904C7A6090F7}" destId="{8D66DB9F-9C9A-4F92-8156-63F9DF1C90FA}" srcOrd="1" destOrd="0" parTransId="{9AEDFD75-9E98-492A-A6CE-78CCD6D768CE}" sibTransId="{39E43017-F9A6-4AFF-AEFF-DDB749E9DBAD}"/>
    <dgm:cxn modelId="{034543D9-DCF0-45F4-A8E8-1B7C345B89D6}" type="presOf" srcId="{3F48E919-8348-43A4-99AF-9E9C5BD4F014}" destId="{5B6EE49D-06B8-4570-B618-2E4EBA8BE56B}" srcOrd="0" destOrd="0" presId="urn:microsoft.com/office/officeart/2005/8/layout/cycle3"/>
    <dgm:cxn modelId="{88B63DD7-9B89-4606-890B-E86DF83C0347}" type="presParOf" srcId="{32B4EC95-C15D-4D3A-981F-DD2CE6B665E5}" destId="{193D9E1E-BA2C-470A-BD34-08CF733C96A0}" srcOrd="0" destOrd="0" presId="urn:microsoft.com/office/officeart/2005/8/layout/cycle3"/>
    <dgm:cxn modelId="{AC0D99AE-F65D-420E-9F7C-D5E89AECCA53}" type="presParOf" srcId="{193D9E1E-BA2C-470A-BD34-08CF733C96A0}" destId="{189B584E-3E0E-4EE4-A82B-A8F3E7039A01}" srcOrd="0" destOrd="0" presId="urn:microsoft.com/office/officeart/2005/8/layout/cycle3"/>
    <dgm:cxn modelId="{2964A26E-DF5D-43DB-A6AA-5F84F9CEA901}" type="presParOf" srcId="{193D9E1E-BA2C-470A-BD34-08CF733C96A0}" destId="{4A6E1628-C3BA-4704-8464-C805790F8CF4}" srcOrd="1" destOrd="0" presId="urn:microsoft.com/office/officeart/2005/8/layout/cycle3"/>
    <dgm:cxn modelId="{527154C0-729F-4976-BC42-8C52A856DB09}" type="presParOf" srcId="{193D9E1E-BA2C-470A-BD34-08CF733C96A0}" destId="{B0BD5A67-BC20-4C0C-8175-5D8592688D17}" srcOrd="2" destOrd="0" presId="urn:microsoft.com/office/officeart/2005/8/layout/cycle3"/>
    <dgm:cxn modelId="{0EB3D79F-AAEE-4E33-8023-DB468BDBCD6B}" type="presParOf" srcId="{193D9E1E-BA2C-470A-BD34-08CF733C96A0}" destId="{083DA29B-504A-435C-9D85-DA7C42A430FD}" srcOrd="3" destOrd="0" presId="urn:microsoft.com/office/officeart/2005/8/layout/cycle3"/>
    <dgm:cxn modelId="{CD6B2DFF-5151-450A-84A8-B9ACBF8C6799}" type="presParOf" srcId="{193D9E1E-BA2C-470A-BD34-08CF733C96A0}" destId="{E680B522-4C1B-48BA-9D83-2D2268A70C2A}" srcOrd="4" destOrd="0" presId="urn:microsoft.com/office/officeart/2005/8/layout/cycle3"/>
    <dgm:cxn modelId="{54C9E77C-0C24-4ABE-9A95-DCF0F437C821}" type="presParOf" srcId="{193D9E1E-BA2C-470A-BD34-08CF733C96A0}" destId="{FF02FF1D-C599-4892-8349-3EAD3E8EB934}" srcOrd="5" destOrd="0" presId="urn:microsoft.com/office/officeart/2005/8/layout/cycle3"/>
    <dgm:cxn modelId="{7F7046E6-A41C-4978-9B21-550700C9C353}" type="presParOf" srcId="{193D9E1E-BA2C-470A-BD34-08CF733C96A0}" destId="{5A1A0E4E-9665-4BBC-B65D-9B128B812201}" srcOrd="6" destOrd="0" presId="urn:microsoft.com/office/officeart/2005/8/layout/cycle3"/>
    <dgm:cxn modelId="{88C2F48D-8CA1-4E67-A2DC-CE7183BCFB13}" type="presParOf" srcId="{193D9E1E-BA2C-470A-BD34-08CF733C96A0}" destId="{481B7321-FA97-4BBD-B87A-1584E7EC8A73}" srcOrd="7" destOrd="0" presId="urn:microsoft.com/office/officeart/2005/8/layout/cycle3"/>
    <dgm:cxn modelId="{DF3E41DE-9622-4349-9282-2F7BBBE81C9F}" type="presParOf" srcId="{193D9E1E-BA2C-470A-BD34-08CF733C96A0}" destId="{5B6EE49D-06B8-4570-B618-2E4EBA8BE56B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E1628-C3BA-4704-8464-C805790F8CF4}">
      <dsp:nvSpPr>
        <dsp:cNvPr id="0" name=""/>
        <dsp:cNvSpPr/>
      </dsp:nvSpPr>
      <dsp:spPr>
        <a:xfrm>
          <a:off x="495952" y="-5980"/>
          <a:ext cx="3883646" cy="3883646"/>
        </a:xfrm>
        <a:prstGeom prst="circularArrow">
          <a:avLst>
            <a:gd name="adj1" fmla="val 5544"/>
            <a:gd name="adj2" fmla="val 330680"/>
            <a:gd name="adj3" fmla="val 14687468"/>
            <a:gd name="adj4" fmla="val 16852593"/>
            <a:gd name="adj5" fmla="val 5757"/>
          </a:avLst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89B584E-3E0E-4EE4-A82B-A8F3E7039A01}">
      <dsp:nvSpPr>
        <dsp:cNvPr id="0" name=""/>
        <dsp:cNvSpPr/>
      </dsp:nvSpPr>
      <dsp:spPr>
        <a:xfrm>
          <a:off x="1907435" y="31969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bg1"/>
              </a:solidFill>
            </a:rPr>
            <a:t>Rencana</a:t>
          </a:r>
          <a:r>
            <a:rPr lang="en-US" sz="1100" kern="1200" dirty="0">
              <a:solidFill>
                <a:schemeClr val="bg1"/>
              </a:solidFill>
            </a:rPr>
            <a:t> </a:t>
          </a:r>
          <a:r>
            <a:rPr lang="en-US" sz="1100" kern="1200" dirty="0" err="1">
              <a:solidFill>
                <a:schemeClr val="bg1"/>
              </a:solidFill>
            </a:rPr>
            <a:t>Kerja</a:t>
          </a:r>
          <a:r>
            <a:rPr lang="en-US" sz="1100" kern="1200" dirty="0">
              <a:solidFill>
                <a:schemeClr val="bg1"/>
              </a:solidFill>
            </a:rPr>
            <a:t> </a:t>
          </a:r>
          <a:r>
            <a:rPr lang="en-US" sz="1100" kern="1200" dirty="0" err="1">
              <a:solidFill>
                <a:schemeClr val="bg1"/>
              </a:solidFill>
            </a:rPr>
            <a:t>Tahunan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933324" y="57858"/>
        <a:ext cx="1008901" cy="478561"/>
      </dsp:txXfrm>
    </dsp:sp>
    <dsp:sp modelId="{B0BD5A67-BC20-4C0C-8175-5D8592688D17}">
      <dsp:nvSpPr>
        <dsp:cNvPr id="0" name=""/>
        <dsp:cNvSpPr/>
      </dsp:nvSpPr>
      <dsp:spPr>
        <a:xfrm>
          <a:off x="3325365" y="557233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Desk</a:t>
          </a:r>
          <a:r>
            <a:rPr lang="en-US" sz="900" kern="1200" baseline="0" dirty="0"/>
            <a:t> Audit</a:t>
          </a:r>
          <a:endParaRPr lang="en-US" sz="900" kern="1200" dirty="0"/>
        </a:p>
      </dsp:txBody>
      <dsp:txXfrm>
        <a:off x="3351254" y="583122"/>
        <a:ext cx="1008901" cy="478561"/>
      </dsp:txXfrm>
    </dsp:sp>
    <dsp:sp modelId="{083DA29B-504A-435C-9D85-DA7C42A430FD}">
      <dsp:nvSpPr>
        <dsp:cNvPr id="0" name=""/>
        <dsp:cNvSpPr/>
      </dsp:nvSpPr>
      <dsp:spPr>
        <a:xfrm>
          <a:off x="3586168" y="1760283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Kick Off Meeting</a:t>
          </a:r>
        </a:p>
      </dsp:txBody>
      <dsp:txXfrm>
        <a:off x="3612057" y="1786172"/>
        <a:ext cx="1008901" cy="478561"/>
      </dsp:txXfrm>
    </dsp:sp>
    <dsp:sp modelId="{E680B522-4C1B-48BA-9D83-2D2268A70C2A}">
      <dsp:nvSpPr>
        <dsp:cNvPr id="0" name=""/>
        <dsp:cNvSpPr/>
      </dsp:nvSpPr>
      <dsp:spPr>
        <a:xfrm>
          <a:off x="3341586" y="2806338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Field Audit</a:t>
          </a:r>
        </a:p>
      </dsp:txBody>
      <dsp:txXfrm>
        <a:off x="3367475" y="2832227"/>
        <a:ext cx="1008901" cy="478561"/>
      </dsp:txXfrm>
    </dsp:sp>
    <dsp:sp modelId="{FF02FF1D-C599-4892-8349-3EAD3E8EB934}">
      <dsp:nvSpPr>
        <dsp:cNvPr id="0" name=""/>
        <dsp:cNvSpPr/>
      </dsp:nvSpPr>
      <dsp:spPr>
        <a:xfrm>
          <a:off x="638473" y="2854272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solidFill>
                <a:schemeClr val="bg1"/>
              </a:solidFill>
            </a:rPr>
            <a:t>Exit Meeting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64362" y="2880161"/>
        <a:ext cx="1008901" cy="478561"/>
      </dsp:txXfrm>
    </dsp:sp>
    <dsp:sp modelId="{5A1A0E4E-9665-4BBC-B65D-9B128B812201}">
      <dsp:nvSpPr>
        <dsp:cNvPr id="0" name=""/>
        <dsp:cNvSpPr/>
      </dsp:nvSpPr>
      <dsp:spPr>
        <a:xfrm>
          <a:off x="2031129" y="3317653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bg1"/>
              </a:solidFill>
            </a:rPr>
            <a:t>Rekomendasi</a:t>
          </a:r>
          <a:r>
            <a:rPr lang="en-US" sz="900" kern="1200" baseline="0" dirty="0">
              <a:solidFill>
                <a:schemeClr val="bg1"/>
              </a:solidFill>
            </a:rPr>
            <a:t> </a:t>
          </a:r>
          <a:r>
            <a:rPr lang="en-US" sz="900" kern="1200" baseline="0" dirty="0" err="1">
              <a:solidFill>
                <a:schemeClr val="bg1"/>
              </a:solidFill>
            </a:rPr>
            <a:t>Temuan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057018" y="3343542"/>
        <a:ext cx="1008901" cy="478561"/>
      </dsp:txXfrm>
    </dsp:sp>
    <dsp:sp modelId="{481B7321-FA97-4BBD-B87A-1584E7EC8A73}">
      <dsp:nvSpPr>
        <dsp:cNvPr id="0" name=""/>
        <dsp:cNvSpPr/>
      </dsp:nvSpPr>
      <dsp:spPr>
        <a:xfrm>
          <a:off x="194014" y="1855444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bg1"/>
              </a:solidFill>
            </a:rPr>
            <a:t>Tanggapan</a:t>
          </a:r>
          <a:r>
            <a:rPr lang="en-US" sz="900" kern="1200" dirty="0">
              <a:solidFill>
                <a:schemeClr val="bg1"/>
              </a:solidFill>
            </a:rPr>
            <a:t> dan </a:t>
          </a:r>
          <a:r>
            <a:rPr lang="en-US" sz="900" kern="1200" dirty="0" err="1">
              <a:solidFill>
                <a:schemeClr val="bg1"/>
              </a:solidFill>
            </a:rPr>
            <a:t>tindak</a:t>
          </a:r>
          <a:r>
            <a:rPr lang="en-US" sz="900" kern="1200" dirty="0">
              <a:solidFill>
                <a:schemeClr val="bg1"/>
              </a:solidFill>
            </a:rPr>
            <a:t> </a:t>
          </a:r>
          <a:r>
            <a:rPr lang="en-US" sz="900" kern="1200" dirty="0" err="1">
              <a:solidFill>
                <a:schemeClr val="bg1"/>
              </a:solidFill>
            </a:rPr>
            <a:t>lanjut</a:t>
          </a:r>
          <a:r>
            <a:rPr lang="en-US" sz="900" kern="1200" dirty="0">
              <a:solidFill>
                <a:schemeClr val="bg1"/>
              </a:solidFill>
            </a:rPr>
            <a:t> auditee </a:t>
          </a:r>
        </a:p>
      </dsp:txBody>
      <dsp:txXfrm>
        <a:off x="219903" y="1881333"/>
        <a:ext cx="1008901" cy="478561"/>
      </dsp:txXfrm>
    </dsp:sp>
    <dsp:sp modelId="{5B6EE49D-06B8-4570-B618-2E4EBA8BE56B}">
      <dsp:nvSpPr>
        <dsp:cNvPr id="0" name=""/>
        <dsp:cNvSpPr/>
      </dsp:nvSpPr>
      <dsp:spPr>
        <a:xfrm>
          <a:off x="609392" y="675634"/>
          <a:ext cx="1060679" cy="530339"/>
        </a:xfrm>
        <a:prstGeom prst="roundRect">
          <a:avLst/>
        </a:prstGeom>
        <a:solidFill>
          <a:schemeClr val="bg1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1.</a:t>
          </a:r>
          <a:r>
            <a:rPr lang="en-US" sz="700" kern="1200" baseline="0" dirty="0"/>
            <a:t> Daftar </a:t>
          </a:r>
          <a:r>
            <a:rPr lang="en-US" sz="700" kern="1200" baseline="0" dirty="0" err="1"/>
            <a:t>temuan</a:t>
          </a:r>
          <a:r>
            <a:rPr lang="en-US" sz="700" kern="1200" baseline="0" dirty="0"/>
            <a:t> Audit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baseline="0" dirty="0"/>
            <a:t>2. </a:t>
          </a:r>
          <a:r>
            <a:rPr lang="en-US" sz="700" kern="1200" baseline="0" dirty="0" err="1"/>
            <a:t>Laporan</a:t>
          </a:r>
          <a:r>
            <a:rPr lang="en-US" sz="700" kern="1200" baseline="0" dirty="0"/>
            <a:t> Hasil Audit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baseline="0" dirty="0"/>
            <a:t>3. </a:t>
          </a:r>
          <a:r>
            <a:rPr lang="en-US" sz="700" kern="1200" baseline="0" dirty="0" err="1"/>
            <a:t>Executibe</a:t>
          </a:r>
          <a:r>
            <a:rPr lang="en-US" sz="700" kern="1200" baseline="0" dirty="0"/>
            <a:t> Summary</a:t>
          </a:r>
          <a:endParaRPr lang="en-US" sz="700" kern="1200" dirty="0"/>
        </a:p>
      </dsp:txBody>
      <dsp:txXfrm>
        <a:off x="635281" y="701523"/>
        <a:ext cx="1008901" cy="478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b258641e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b258641e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b258641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b258641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b258641e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b258641e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b258641e0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b258641e0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cb258641e0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cb258641e0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27c0f0fa7_0_18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27c0f0fa7_0_18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258641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258641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b258641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b258641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98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b258641e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b258641e0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88025" y="1585175"/>
            <a:ext cx="3538500" cy="14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88025" y="3410400"/>
            <a:ext cx="353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9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20000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720000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3"/>
          </p:nvPr>
        </p:nvSpPr>
        <p:spPr>
          <a:xfrm>
            <a:off x="3361363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"/>
          </p:nvPr>
        </p:nvSpPr>
        <p:spPr>
          <a:xfrm>
            <a:off x="3361362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5"/>
          </p:nvPr>
        </p:nvSpPr>
        <p:spPr>
          <a:xfrm>
            <a:off x="6002725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6"/>
          </p:nvPr>
        </p:nvSpPr>
        <p:spPr>
          <a:xfrm>
            <a:off x="6002725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867175" y="4600550"/>
            <a:ext cx="4276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4600550"/>
            <a:ext cx="720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9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7475" y="1113000"/>
            <a:ext cx="359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/>
          </p:nvPr>
        </p:nvSpPr>
        <p:spPr>
          <a:xfrm>
            <a:off x="720000" y="1982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3"/>
          </p:nvPr>
        </p:nvSpPr>
        <p:spPr>
          <a:xfrm>
            <a:off x="3403800" y="1982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5"/>
          </p:nvPr>
        </p:nvSpPr>
        <p:spPr>
          <a:xfrm>
            <a:off x="720000" y="377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7"/>
          </p:nvPr>
        </p:nvSpPr>
        <p:spPr>
          <a:xfrm>
            <a:off x="3403800" y="377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9"/>
          </p:nvPr>
        </p:nvSpPr>
        <p:spPr>
          <a:xfrm>
            <a:off x="6067975" y="1982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3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14"/>
          </p:nvPr>
        </p:nvSpPr>
        <p:spPr>
          <a:xfrm>
            <a:off x="6067975" y="377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5"/>
          </p:nvPr>
        </p:nvSpPr>
        <p:spPr>
          <a:xfrm>
            <a:off x="6067975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4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rot="-5400000">
            <a:off x="-2033250" y="2033550"/>
            <a:ext cx="51432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1"/>
          <p:cNvSpPr/>
          <p:nvPr/>
        </p:nvSpPr>
        <p:spPr>
          <a:xfrm rot="-5400000">
            <a:off x="6300900" y="2300006"/>
            <a:ext cx="51432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720000" y="2722300"/>
            <a:ext cx="29076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7475" y="1215625"/>
            <a:ext cx="33867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1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6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719725" y="1029488"/>
            <a:ext cx="370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731782" y="2877013"/>
            <a:ext cx="368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8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1185826" y="1998975"/>
            <a:ext cx="2580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1185850" y="2420646"/>
            <a:ext cx="2580600" cy="17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3"/>
          </p:nvPr>
        </p:nvSpPr>
        <p:spPr>
          <a:xfrm>
            <a:off x="5377555" y="1998975"/>
            <a:ext cx="2580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4"/>
          </p:nvPr>
        </p:nvSpPr>
        <p:spPr>
          <a:xfrm>
            <a:off x="5377575" y="2420646"/>
            <a:ext cx="2580600" cy="17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9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4" r:id="rId4"/>
    <p:sldLayoutId id="2147483676" r:id="rId5"/>
    <p:sldLayoutId id="2147483677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ctrTitle"/>
          </p:nvPr>
        </p:nvSpPr>
        <p:spPr>
          <a:xfrm>
            <a:off x="4642572" y="2167046"/>
            <a:ext cx="3538500" cy="969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Pengawas</a:t>
            </a:r>
            <a:r>
              <a:rPr lang="en-US" sz="2400" dirty="0"/>
              <a:t> Internal</a:t>
            </a:r>
            <a:endParaRPr sz="2400" dirty="0"/>
          </a:p>
        </p:txBody>
      </p:sp>
      <p:sp>
        <p:nvSpPr>
          <p:cNvPr id="207" name="Google Shape;207;p35"/>
          <p:cNvSpPr/>
          <p:nvPr/>
        </p:nvSpPr>
        <p:spPr>
          <a:xfrm>
            <a:off x="4795391" y="2921832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716DF7D-4304-46B5-93E2-0C4D49F2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16" y="41393"/>
            <a:ext cx="22129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243;p38">
            <a:extLst>
              <a:ext uri="{FF2B5EF4-FFF2-40B4-BE49-F238E27FC236}">
                <a16:creationId xmlns:a16="http://schemas.microsoft.com/office/drawing/2014/main" id="{30C29857-D862-48BA-A5DB-A39A43D722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4674" r="50729" b="24679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6">
            <a:extLst>
              <a:ext uri="{FF2B5EF4-FFF2-40B4-BE49-F238E27FC236}">
                <a16:creationId xmlns:a16="http://schemas.microsoft.com/office/drawing/2014/main" id="{93D79CD8-5FA0-4D7E-A72F-342D941CC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72" y="3709609"/>
            <a:ext cx="576263" cy="4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22">
            <a:extLst>
              <a:ext uri="{FF2B5EF4-FFF2-40B4-BE49-F238E27FC236}">
                <a16:creationId xmlns:a16="http://schemas.microsoft.com/office/drawing/2014/main" id="{47CD6220-64BE-4F8D-B05C-CDD9797AA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315" y="3653159"/>
            <a:ext cx="2447926" cy="504825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473F27F5-75F2-4E97-A57C-1164D492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083" y="3653159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Durasi</a:t>
            </a: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. 60 </a:t>
            </a:r>
            <a:r>
              <a:rPr lang="en-US" alt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menit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6" name="Picture 28">
            <a:extLst>
              <a:ext uri="{FF2B5EF4-FFF2-40B4-BE49-F238E27FC236}">
                <a16:creationId xmlns:a16="http://schemas.microsoft.com/office/drawing/2014/main" id="{DC01BC26-B11A-4494-9736-88CDCEE2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98" y="4394047"/>
            <a:ext cx="503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2">
            <a:extLst>
              <a:ext uri="{FF2B5EF4-FFF2-40B4-BE49-F238E27FC236}">
                <a16:creationId xmlns:a16="http://schemas.microsoft.com/office/drawing/2014/main" id="{8D7CF76A-3BF7-44B8-98BB-D3BDDE26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407" y="4302160"/>
            <a:ext cx="3381233" cy="504825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Kepala</a:t>
            </a: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Satuan</a:t>
            </a: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Pengawas</a:t>
            </a: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Internal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7475" y="1113000"/>
            <a:ext cx="359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</a:t>
            </a:r>
            <a:r>
              <a:rPr lang="en-US" dirty="0"/>
              <a:t> Kasih</a:t>
            </a:r>
            <a:endParaRPr dirty="0"/>
          </a:p>
        </p:txBody>
      </p:sp>
      <p:sp>
        <p:nvSpPr>
          <p:cNvPr id="408" name="Google Shape;408;p45"/>
          <p:cNvSpPr/>
          <p:nvPr/>
        </p:nvSpPr>
        <p:spPr>
          <a:xfrm>
            <a:off x="720000" y="3505488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" name="Google Shape;4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75" y="533675"/>
            <a:ext cx="4076150" cy="40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xfrm>
            <a:off x="512531" y="276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Pembahasan</a:t>
            </a:r>
            <a:endParaRPr dirty="0"/>
          </a:p>
        </p:txBody>
      </p:sp>
      <p:sp>
        <p:nvSpPr>
          <p:cNvPr id="360" name="Google Shape;360;p44"/>
          <p:cNvSpPr txBox="1">
            <a:spLocks noGrp="1"/>
          </p:cNvSpPr>
          <p:nvPr>
            <p:ph type="title" idx="2"/>
          </p:nvPr>
        </p:nvSpPr>
        <p:spPr>
          <a:xfrm>
            <a:off x="2948369" y="164450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&amp; </a:t>
            </a:r>
            <a:r>
              <a:rPr lang="en-US" dirty="0" err="1"/>
              <a:t>Wewenang</a:t>
            </a:r>
            <a:endParaRPr dirty="0"/>
          </a:p>
        </p:txBody>
      </p:sp>
      <p:sp>
        <p:nvSpPr>
          <p:cNvPr id="362" name="Google Shape;362;p44"/>
          <p:cNvSpPr txBox="1">
            <a:spLocks noGrp="1"/>
          </p:cNvSpPr>
          <p:nvPr>
            <p:ph type="title" idx="3"/>
          </p:nvPr>
        </p:nvSpPr>
        <p:spPr>
          <a:xfrm>
            <a:off x="512531" y="1659270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 dan Misi </a:t>
            </a:r>
            <a:endParaRPr dirty="0"/>
          </a:p>
        </p:txBody>
      </p:sp>
      <p:sp>
        <p:nvSpPr>
          <p:cNvPr id="364" name="Google Shape;364;p44"/>
          <p:cNvSpPr txBox="1">
            <a:spLocks noGrp="1"/>
          </p:cNvSpPr>
          <p:nvPr>
            <p:ph type="title" idx="9"/>
          </p:nvPr>
        </p:nvSpPr>
        <p:spPr>
          <a:xfrm>
            <a:off x="5746183" y="176078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Kedudukan dan Struktur Internal  Audit</a:t>
            </a: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title" idx="5"/>
          </p:nvPr>
        </p:nvSpPr>
        <p:spPr>
          <a:xfrm>
            <a:off x="458743" y="292872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Internal Audit Cycle</a:t>
            </a:r>
            <a:endParaRPr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7"/>
          </p:nvPr>
        </p:nvSpPr>
        <p:spPr>
          <a:xfrm>
            <a:off x="3132885" y="2929847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Jenis-Jenis</a:t>
            </a:r>
            <a:r>
              <a:rPr lang="en-US" dirty="0"/>
              <a:t> Audit</a:t>
            </a:r>
            <a:endParaRPr dirty="0"/>
          </a:p>
        </p:txBody>
      </p:sp>
      <p:sp>
        <p:nvSpPr>
          <p:cNvPr id="370" name="Google Shape;370;p44"/>
          <p:cNvSpPr txBox="1">
            <a:spLocks noGrp="1"/>
          </p:cNvSpPr>
          <p:nvPr>
            <p:ph type="title" idx="14"/>
          </p:nvPr>
        </p:nvSpPr>
        <p:spPr>
          <a:xfrm>
            <a:off x="5881197" y="2936001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Whistle Blower</a:t>
            </a:r>
            <a:endParaRPr dirty="0"/>
          </a:p>
        </p:txBody>
      </p:sp>
      <p:grpSp>
        <p:nvGrpSpPr>
          <p:cNvPr id="372" name="Google Shape;372;p44"/>
          <p:cNvGrpSpPr/>
          <p:nvPr/>
        </p:nvGrpSpPr>
        <p:grpSpPr>
          <a:xfrm>
            <a:off x="912695" y="1213259"/>
            <a:ext cx="353802" cy="351497"/>
            <a:chOff x="580725" y="3617925"/>
            <a:chExt cx="299325" cy="297375"/>
          </a:xfrm>
        </p:grpSpPr>
        <p:sp>
          <p:nvSpPr>
            <p:cNvPr id="373" name="Google Shape;373;p44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44"/>
          <p:cNvGrpSpPr/>
          <p:nvPr/>
        </p:nvGrpSpPr>
        <p:grpSpPr>
          <a:xfrm>
            <a:off x="3595548" y="1223011"/>
            <a:ext cx="351024" cy="347301"/>
            <a:chOff x="946175" y="3619500"/>
            <a:chExt cx="296975" cy="293825"/>
          </a:xfrm>
        </p:grpSpPr>
        <p:sp>
          <p:nvSpPr>
            <p:cNvPr id="379" name="Google Shape;379;p44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4"/>
          <p:cNvGrpSpPr/>
          <p:nvPr/>
        </p:nvGrpSpPr>
        <p:grpSpPr>
          <a:xfrm>
            <a:off x="6645663" y="1216090"/>
            <a:ext cx="350079" cy="350079"/>
            <a:chOff x="2037825" y="3254050"/>
            <a:chExt cx="296175" cy="296175"/>
          </a:xfrm>
        </p:grpSpPr>
        <p:sp>
          <p:nvSpPr>
            <p:cNvPr id="391" name="Google Shape;391;p44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2243344" y="3289500"/>
              <a:ext cx="38679" cy="48456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4"/>
          <p:cNvGrpSpPr/>
          <p:nvPr/>
        </p:nvGrpSpPr>
        <p:grpSpPr>
          <a:xfrm>
            <a:off x="848911" y="2390657"/>
            <a:ext cx="353802" cy="348926"/>
            <a:chOff x="2034675" y="3617925"/>
            <a:chExt cx="299325" cy="295200"/>
          </a:xfrm>
        </p:grpSpPr>
        <p:sp>
          <p:nvSpPr>
            <p:cNvPr id="398" name="Google Shape;398;p44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90;p44">
            <a:extLst>
              <a:ext uri="{FF2B5EF4-FFF2-40B4-BE49-F238E27FC236}">
                <a16:creationId xmlns:a16="http://schemas.microsoft.com/office/drawing/2014/main" id="{3EDC9C08-3217-4B8D-A536-45CB9B2B478E}"/>
              </a:ext>
            </a:extLst>
          </p:cNvPr>
          <p:cNvGrpSpPr/>
          <p:nvPr/>
        </p:nvGrpSpPr>
        <p:grpSpPr>
          <a:xfrm>
            <a:off x="3563914" y="2506696"/>
            <a:ext cx="350079" cy="350079"/>
            <a:chOff x="2037825" y="3254050"/>
            <a:chExt cx="296175" cy="296175"/>
          </a:xfrm>
        </p:grpSpPr>
        <p:sp>
          <p:nvSpPr>
            <p:cNvPr id="48" name="Google Shape;391;p44">
              <a:extLst>
                <a:ext uri="{FF2B5EF4-FFF2-40B4-BE49-F238E27FC236}">
                  <a16:creationId xmlns:a16="http://schemas.microsoft.com/office/drawing/2014/main" id="{8D4A5A68-4531-46B1-A990-9FDA3ED1CE27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2;p44">
              <a:extLst>
                <a:ext uri="{FF2B5EF4-FFF2-40B4-BE49-F238E27FC236}">
                  <a16:creationId xmlns:a16="http://schemas.microsoft.com/office/drawing/2014/main" id="{E29388B8-6184-4169-8FEA-939B9D28DFA8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3;p44">
              <a:extLst>
                <a:ext uri="{FF2B5EF4-FFF2-40B4-BE49-F238E27FC236}">
                  <a16:creationId xmlns:a16="http://schemas.microsoft.com/office/drawing/2014/main" id="{0EF3127E-6168-48C1-9DA5-A100357B4DE8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4;p44">
              <a:extLst>
                <a:ext uri="{FF2B5EF4-FFF2-40B4-BE49-F238E27FC236}">
                  <a16:creationId xmlns:a16="http://schemas.microsoft.com/office/drawing/2014/main" id="{F43A1EE5-7062-4D0A-8FCE-1FBC4403DCF8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5;p44">
              <a:extLst>
                <a:ext uri="{FF2B5EF4-FFF2-40B4-BE49-F238E27FC236}">
                  <a16:creationId xmlns:a16="http://schemas.microsoft.com/office/drawing/2014/main" id="{D82B1D15-D0F1-4055-B473-34FF44FA9643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6;p44">
              <a:extLst>
                <a:ext uri="{FF2B5EF4-FFF2-40B4-BE49-F238E27FC236}">
                  <a16:creationId xmlns:a16="http://schemas.microsoft.com/office/drawing/2014/main" id="{D74F51FD-0CBC-4020-94C0-3DE2A49206AF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66;p44">
            <a:extLst>
              <a:ext uri="{FF2B5EF4-FFF2-40B4-BE49-F238E27FC236}">
                <a16:creationId xmlns:a16="http://schemas.microsoft.com/office/drawing/2014/main" id="{59013F83-F40A-4761-9515-3E2AC4284E3B}"/>
              </a:ext>
            </a:extLst>
          </p:cNvPr>
          <p:cNvSpPr txBox="1">
            <a:spLocks/>
          </p:cNvSpPr>
          <p:nvPr/>
        </p:nvSpPr>
        <p:spPr>
          <a:xfrm>
            <a:off x="462296" y="4119522"/>
            <a:ext cx="233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Hal-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dilengkapi</a:t>
            </a:r>
            <a:endParaRPr lang="en-US" dirty="0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C49CD7D-AF09-4F77-8C0B-D8D2E428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63" y="151747"/>
            <a:ext cx="2212975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oogle Shape;350;p43">
            <a:extLst>
              <a:ext uri="{FF2B5EF4-FFF2-40B4-BE49-F238E27FC236}">
                <a16:creationId xmlns:a16="http://schemas.microsoft.com/office/drawing/2014/main" id="{E720B40F-4CC4-4558-A1B3-454DC9FF4A7F}"/>
              </a:ext>
            </a:extLst>
          </p:cNvPr>
          <p:cNvGrpSpPr/>
          <p:nvPr/>
        </p:nvGrpSpPr>
        <p:grpSpPr>
          <a:xfrm>
            <a:off x="6291826" y="2537414"/>
            <a:ext cx="447161" cy="295273"/>
            <a:chOff x="5358450" y="4015675"/>
            <a:chExt cx="289875" cy="191425"/>
          </a:xfrm>
        </p:grpSpPr>
        <p:sp>
          <p:nvSpPr>
            <p:cNvPr id="59" name="Google Shape;351;p43">
              <a:extLst>
                <a:ext uri="{FF2B5EF4-FFF2-40B4-BE49-F238E27FC236}">
                  <a16:creationId xmlns:a16="http://schemas.microsoft.com/office/drawing/2014/main" id="{2E196BD0-A330-4678-A05C-B6D44B5CFC03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2;p43">
              <a:extLst>
                <a:ext uri="{FF2B5EF4-FFF2-40B4-BE49-F238E27FC236}">
                  <a16:creationId xmlns:a16="http://schemas.microsoft.com/office/drawing/2014/main" id="{2143A44C-7518-4641-BFBA-D0E1B6AE7E64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3;p43">
              <a:extLst>
                <a:ext uri="{FF2B5EF4-FFF2-40B4-BE49-F238E27FC236}">
                  <a16:creationId xmlns:a16="http://schemas.microsoft.com/office/drawing/2014/main" id="{7A10B9D9-F4A3-4F4C-A91D-F09845144C81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54;p43">
              <a:extLst>
                <a:ext uri="{FF2B5EF4-FFF2-40B4-BE49-F238E27FC236}">
                  <a16:creationId xmlns:a16="http://schemas.microsoft.com/office/drawing/2014/main" id="{172093A5-3787-4D47-B482-5452BA8B0343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343;p43">
            <a:extLst>
              <a:ext uri="{FF2B5EF4-FFF2-40B4-BE49-F238E27FC236}">
                <a16:creationId xmlns:a16="http://schemas.microsoft.com/office/drawing/2014/main" id="{1E8B13DF-0B06-4B71-93EB-F259542F1885}"/>
              </a:ext>
            </a:extLst>
          </p:cNvPr>
          <p:cNvGrpSpPr/>
          <p:nvPr/>
        </p:nvGrpSpPr>
        <p:grpSpPr>
          <a:xfrm>
            <a:off x="752896" y="3510052"/>
            <a:ext cx="447165" cy="448750"/>
            <a:chOff x="4991425" y="3234750"/>
            <a:chExt cx="296175" cy="297225"/>
          </a:xfrm>
        </p:grpSpPr>
        <p:sp>
          <p:nvSpPr>
            <p:cNvPr id="64" name="Google Shape;344;p43">
              <a:extLst>
                <a:ext uri="{FF2B5EF4-FFF2-40B4-BE49-F238E27FC236}">
                  <a16:creationId xmlns:a16="http://schemas.microsoft.com/office/drawing/2014/main" id="{29A03568-B20E-468B-92B8-97C5A8B36FC2}"/>
                </a:ext>
              </a:extLst>
            </p:cNvPr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5;p43">
              <a:extLst>
                <a:ext uri="{FF2B5EF4-FFF2-40B4-BE49-F238E27FC236}">
                  <a16:creationId xmlns:a16="http://schemas.microsoft.com/office/drawing/2014/main" id="{294A5897-5048-4449-95CC-7BBF852B265C}"/>
                </a:ext>
              </a:extLst>
            </p:cNvPr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6;p43">
              <a:extLst>
                <a:ext uri="{FF2B5EF4-FFF2-40B4-BE49-F238E27FC236}">
                  <a16:creationId xmlns:a16="http://schemas.microsoft.com/office/drawing/2014/main" id="{89E76060-C8D5-4C96-AA0A-7A394A6073A5}"/>
                </a:ext>
              </a:extLst>
            </p:cNvPr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7;p43">
              <a:extLst>
                <a:ext uri="{FF2B5EF4-FFF2-40B4-BE49-F238E27FC236}">
                  <a16:creationId xmlns:a16="http://schemas.microsoft.com/office/drawing/2014/main" id="{91A4DB1B-02A5-46F2-95C9-84B5EFDBD5A5}"/>
                </a:ext>
              </a:extLst>
            </p:cNvPr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8;p43">
              <a:extLst>
                <a:ext uri="{FF2B5EF4-FFF2-40B4-BE49-F238E27FC236}">
                  <a16:creationId xmlns:a16="http://schemas.microsoft.com/office/drawing/2014/main" id="{D6C2AD46-11F2-4141-9FC3-2B39F07B64D4}"/>
                </a:ext>
              </a:extLst>
            </p:cNvPr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9;p43">
              <a:extLst>
                <a:ext uri="{FF2B5EF4-FFF2-40B4-BE49-F238E27FC236}">
                  <a16:creationId xmlns:a16="http://schemas.microsoft.com/office/drawing/2014/main" id="{4EB0E019-F7E8-43AE-854F-8C59DA5FBF21}"/>
                </a:ext>
              </a:extLst>
            </p:cNvPr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/>
          <p:nvPr/>
        </p:nvSpPr>
        <p:spPr>
          <a:xfrm>
            <a:off x="5268962" y="1031000"/>
            <a:ext cx="3482100" cy="36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211509" y="-72693"/>
            <a:ext cx="33867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Visi</a:t>
            </a:r>
            <a:r>
              <a:rPr lang="en-US" sz="2800" dirty="0"/>
              <a:t> dan </a:t>
            </a:r>
            <a:r>
              <a:rPr lang="en-US" sz="2800" dirty="0" err="1"/>
              <a:t>Misi</a:t>
            </a:r>
            <a:endParaRPr sz="2800"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1"/>
          </p:nvPr>
        </p:nvSpPr>
        <p:spPr>
          <a:xfrm>
            <a:off x="211509" y="825700"/>
            <a:ext cx="4536731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/>
              <a:t>Visi</a:t>
            </a:r>
            <a:r>
              <a:rPr lang="en-US" sz="1200" b="1" dirty="0"/>
              <a:t> SPI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mitra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strategis</a:t>
            </a:r>
            <a:r>
              <a:rPr lang="en-US" sz="1200" dirty="0"/>
              <a:t> (</a:t>
            </a:r>
            <a:r>
              <a:rPr lang="en-US" sz="1200" i="1" dirty="0"/>
              <a:t>strategic </a:t>
            </a:r>
            <a:r>
              <a:rPr lang="en-US" sz="1200" i="1" dirty="0" err="1"/>
              <a:t>partnet</a:t>
            </a:r>
            <a:r>
              <a:rPr lang="en-US" sz="1200" i="1" dirty="0"/>
              <a:t>)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dan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tambah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endParaRPr sz="1200" i="1" dirty="0"/>
          </a:p>
        </p:txBody>
      </p:sp>
      <p:pic>
        <p:nvPicPr>
          <p:cNvPr id="424" name="Google Shape;424;p47"/>
          <p:cNvPicPr preferRelativeResize="0"/>
          <p:nvPr/>
        </p:nvPicPr>
        <p:blipFill rotWithShape="1">
          <a:blip r:embed="rId3">
            <a:alphaModFix/>
          </a:blip>
          <a:srcRect l="11843" r="24450"/>
          <a:stretch/>
        </p:blipFill>
        <p:spPr>
          <a:xfrm>
            <a:off x="5405762" y="1168100"/>
            <a:ext cx="3208500" cy="335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425" name="Google Shape;425;p47"/>
          <p:cNvSpPr/>
          <p:nvPr/>
        </p:nvSpPr>
        <p:spPr>
          <a:xfrm>
            <a:off x="339058" y="688900"/>
            <a:ext cx="27918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2C5B185-C026-4F8B-9A5F-3D44A534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87" y="116200"/>
            <a:ext cx="2212975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423;p47">
            <a:extLst>
              <a:ext uri="{FF2B5EF4-FFF2-40B4-BE49-F238E27FC236}">
                <a16:creationId xmlns:a16="http://schemas.microsoft.com/office/drawing/2014/main" id="{4B5C66DB-3DAC-41AF-A488-E49BE16A9815}"/>
              </a:ext>
            </a:extLst>
          </p:cNvPr>
          <p:cNvSpPr txBox="1">
            <a:spLocks/>
          </p:cNvSpPr>
          <p:nvPr/>
        </p:nvSpPr>
        <p:spPr>
          <a:xfrm>
            <a:off x="211509" y="2710063"/>
            <a:ext cx="4851005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dirty="0" err="1"/>
              <a:t>Misi</a:t>
            </a:r>
            <a:r>
              <a:rPr lang="en-US" sz="1200" b="1" dirty="0"/>
              <a:t> SPI 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Melaksanakan</a:t>
            </a:r>
            <a:r>
              <a:rPr lang="en-US" sz="1200" dirty="0"/>
              <a:t> </a:t>
            </a:r>
            <a:r>
              <a:rPr lang="en-US" sz="1200" dirty="0" err="1"/>
              <a:t>pengawasan</a:t>
            </a:r>
            <a:r>
              <a:rPr lang="en-US" sz="1200" dirty="0"/>
              <a:t> internal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rangka</a:t>
            </a:r>
            <a:r>
              <a:rPr lang="en-US" sz="1200" dirty="0"/>
              <a:t> </a:t>
            </a:r>
            <a:r>
              <a:rPr lang="en-US" sz="1200" dirty="0" err="1"/>
              <a:t>mengawal</a:t>
            </a:r>
            <a:r>
              <a:rPr lang="en-US" sz="1200" dirty="0"/>
              <a:t> </a:t>
            </a:r>
            <a:r>
              <a:rPr lang="en-US" sz="1200" dirty="0" err="1"/>
              <a:t>kebijakan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dan </a:t>
            </a:r>
            <a:r>
              <a:rPr lang="en-US" sz="1200" dirty="0" err="1"/>
              <a:t>memperbaiki</a:t>
            </a:r>
            <a:r>
              <a:rPr lang="en-US" sz="1200" dirty="0"/>
              <a:t> </a:t>
            </a:r>
            <a:r>
              <a:rPr lang="en-US" sz="1200" dirty="0" err="1"/>
              <a:t>operasional</a:t>
            </a:r>
            <a:r>
              <a:rPr lang="en-US" sz="1200" dirty="0"/>
              <a:t> Perusahaan.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Melaksanakan</a:t>
            </a:r>
            <a:r>
              <a:rPr lang="en-US" sz="1200" dirty="0"/>
              <a:t> review dan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proses </a:t>
            </a:r>
            <a:r>
              <a:rPr lang="en-US" sz="1200" dirty="0" err="1"/>
              <a:t>Pengendalian</a:t>
            </a:r>
            <a:r>
              <a:rPr lang="en-US" sz="1200" dirty="0"/>
              <a:t> Intern 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mendorong</a:t>
            </a:r>
            <a:r>
              <a:rPr lang="en-US" sz="1200" dirty="0"/>
              <a:t> </a:t>
            </a:r>
            <a:r>
              <a:rPr lang="en-US" sz="1200" dirty="0" err="1"/>
              <a:t>peningkatan</a:t>
            </a:r>
            <a:r>
              <a:rPr lang="en-US" sz="1200" dirty="0"/>
              <a:t> </a:t>
            </a:r>
            <a:r>
              <a:rPr lang="en-US" sz="1200" dirty="0" err="1"/>
              <a:t>efektivitas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risiko</a:t>
            </a:r>
            <a:r>
              <a:rPr lang="en-US" sz="1200" dirty="0"/>
              <a:t> </a:t>
            </a:r>
            <a:r>
              <a:rPr lang="en-US" sz="1200" dirty="0" err="1"/>
              <a:t>menuju</a:t>
            </a:r>
            <a:r>
              <a:rPr lang="en-US" sz="1200" dirty="0"/>
              <a:t> </a:t>
            </a:r>
            <a:r>
              <a:rPr lang="en-US" sz="1200" dirty="0" err="1"/>
              <a:t>terciptanya</a:t>
            </a:r>
            <a:r>
              <a:rPr lang="en-US" sz="1200" dirty="0"/>
              <a:t> tata Kelola </a:t>
            </a:r>
            <a:r>
              <a:rPr lang="en-US" sz="1200" dirty="0" err="1"/>
              <a:t>perusahaan</a:t>
            </a:r>
            <a:r>
              <a:rPr lang="en-US" sz="1200" dirty="0"/>
              <a:t> yang </a:t>
            </a:r>
            <a:r>
              <a:rPr lang="en-US" sz="1200" dirty="0" err="1"/>
              <a:t>baik</a:t>
            </a:r>
            <a:r>
              <a:rPr lang="en-US" sz="12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/>
              <a:t>pengawasan</a:t>
            </a:r>
            <a:r>
              <a:rPr lang="en-US" sz="1200" dirty="0"/>
              <a:t>,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konsultasi</a:t>
            </a:r>
            <a:r>
              <a:rPr lang="en-US" sz="1200" dirty="0"/>
              <a:t> yang </a:t>
            </a:r>
            <a:r>
              <a:rPr lang="en-US" sz="1200" dirty="0" err="1"/>
              <a:t>objektif</a:t>
            </a:r>
            <a:r>
              <a:rPr lang="en-US" sz="1200" dirty="0"/>
              <a:t> dan </a:t>
            </a:r>
            <a:r>
              <a:rPr lang="en-US" sz="1200" dirty="0" err="1"/>
              <a:t>Independen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pelaksanaan</a:t>
            </a:r>
            <a:r>
              <a:rPr lang="en-US" sz="1200" dirty="0"/>
              <a:t> proses </a:t>
            </a:r>
            <a:r>
              <a:rPr lang="en-US" sz="1200" dirty="0" err="1"/>
              <a:t>bisnis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tambah</a:t>
            </a:r>
            <a:r>
              <a:rPr lang="en-US" sz="1200" dirty="0"/>
              <a:t> dan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terciptanya</a:t>
            </a:r>
            <a:r>
              <a:rPr lang="en-US" sz="1200" dirty="0"/>
              <a:t> </a:t>
            </a:r>
            <a:r>
              <a:rPr lang="en-US" sz="1200" dirty="0" err="1"/>
              <a:t>misi</a:t>
            </a:r>
            <a:r>
              <a:rPr lang="en-US" sz="1200" dirty="0"/>
              <a:t> Perusahaan.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Mengawasi</a:t>
            </a:r>
            <a:r>
              <a:rPr lang="en-US" sz="1200" dirty="0"/>
              <a:t> dan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seluruh</a:t>
            </a:r>
            <a:r>
              <a:rPr lang="en-US" sz="1200" dirty="0"/>
              <a:t> </a:t>
            </a:r>
            <a:r>
              <a:rPr lang="en-US" sz="1200" dirty="0" err="1"/>
              <a:t>pedoman</a:t>
            </a:r>
            <a:r>
              <a:rPr lang="en-US" sz="1200" dirty="0"/>
              <a:t> </a:t>
            </a:r>
            <a:r>
              <a:rPr lang="en-US" sz="1200" dirty="0" err="1"/>
              <a:t>operasional</a:t>
            </a:r>
            <a:r>
              <a:rPr lang="en-US" sz="1200" dirty="0"/>
              <a:t> Perusahaan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dan </a:t>
            </a:r>
            <a:r>
              <a:rPr lang="en-US" sz="1200" dirty="0" err="1"/>
              <a:t>konsisten</a:t>
            </a:r>
            <a:r>
              <a:rPr lang="en-US" sz="12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Turut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dan </a:t>
            </a:r>
            <a:r>
              <a:rPr lang="en-US" sz="1200" dirty="0" err="1"/>
              <a:t>mengamankan</a:t>
            </a:r>
            <a:r>
              <a:rPr lang="en-US" sz="1200" dirty="0"/>
              <a:t> </a:t>
            </a:r>
            <a:r>
              <a:rPr lang="en-US" sz="1200" dirty="0" err="1"/>
              <a:t>investasi</a:t>
            </a:r>
            <a:r>
              <a:rPr lang="en-US" sz="1200" dirty="0"/>
              <a:t> dan asset Perusahaan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"/>
          <p:cNvSpPr txBox="1">
            <a:spLocks noGrp="1"/>
          </p:cNvSpPr>
          <p:nvPr>
            <p:ph type="title"/>
          </p:nvPr>
        </p:nvSpPr>
        <p:spPr>
          <a:xfrm>
            <a:off x="254155" y="1572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Wewenang</a:t>
            </a:r>
            <a:endParaRPr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F9BD927-D5A4-439F-BE08-E99862AB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87" y="116200"/>
            <a:ext cx="2212975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oogle Shape;480;p51">
            <a:extLst>
              <a:ext uri="{FF2B5EF4-FFF2-40B4-BE49-F238E27FC236}">
                <a16:creationId xmlns:a16="http://schemas.microsoft.com/office/drawing/2014/main" id="{57AE9292-F4E6-4ADE-99EB-27497764A824}"/>
              </a:ext>
            </a:extLst>
          </p:cNvPr>
          <p:cNvGrpSpPr/>
          <p:nvPr/>
        </p:nvGrpSpPr>
        <p:grpSpPr>
          <a:xfrm>
            <a:off x="-26101" y="1160888"/>
            <a:ext cx="4303059" cy="4000623"/>
            <a:chOff x="5035862" y="1294607"/>
            <a:chExt cx="3329703" cy="2696199"/>
          </a:xfrm>
        </p:grpSpPr>
        <p:sp>
          <p:nvSpPr>
            <p:cNvPr id="11" name="Google Shape;481;p51">
              <a:extLst>
                <a:ext uri="{FF2B5EF4-FFF2-40B4-BE49-F238E27FC236}">
                  <a16:creationId xmlns:a16="http://schemas.microsoft.com/office/drawing/2014/main" id="{77690C62-94B4-415D-A415-064FA6D9DBB9}"/>
                </a:ext>
              </a:extLst>
            </p:cNvPr>
            <p:cNvSpPr/>
            <p:nvPr/>
          </p:nvSpPr>
          <p:spPr>
            <a:xfrm>
              <a:off x="6215863" y="3537464"/>
              <a:ext cx="1200357" cy="453342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" name="Google Shape;482;p51">
              <a:extLst>
                <a:ext uri="{FF2B5EF4-FFF2-40B4-BE49-F238E27FC236}">
                  <a16:creationId xmlns:a16="http://schemas.microsoft.com/office/drawing/2014/main" id="{07D359C3-2325-44E7-A74B-C77E40B69A5F}"/>
                </a:ext>
              </a:extLst>
            </p:cNvPr>
            <p:cNvSpPr/>
            <p:nvPr/>
          </p:nvSpPr>
          <p:spPr>
            <a:xfrm>
              <a:off x="5035862" y="1294607"/>
              <a:ext cx="3329703" cy="2518608"/>
            </a:xfrm>
            <a:prstGeom prst="roundRect">
              <a:avLst>
                <a:gd name="adj" fmla="val 38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200" b="1" dirty="0" err="1"/>
                <a:t>Tugas</a:t>
              </a:r>
              <a:r>
                <a:rPr lang="en-US" sz="1200" b="1" dirty="0"/>
                <a:t> :</a:t>
              </a:r>
            </a:p>
            <a:p>
              <a:pPr algn="just"/>
              <a:endParaRPr lang="en-US" sz="1200" b="1" dirty="0"/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/>
                <a:t>Menyusun Program </a:t>
              </a:r>
              <a:r>
                <a:rPr lang="en-US" sz="1000" dirty="0" err="1"/>
                <a:t>Kerja</a:t>
              </a:r>
              <a:r>
                <a:rPr lang="en-US" sz="1000" dirty="0"/>
                <a:t> </a:t>
              </a:r>
              <a:r>
                <a:rPr lang="en-US" sz="1000" dirty="0" err="1"/>
                <a:t>Pengawasan</a:t>
              </a:r>
              <a:r>
                <a:rPr lang="en-US" sz="1000" dirty="0"/>
                <a:t> </a:t>
              </a:r>
              <a:r>
                <a:rPr lang="en-US" sz="1000" dirty="0" err="1"/>
                <a:t>Tahunan</a:t>
              </a:r>
              <a:r>
                <a:rPr lang="en-US" sz="1000" dirty="0"/>
                <a:t> (RKPT).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Melaksanakan</a:t>
              </a:r>
              <a:r>
                <a:rPr lang="en-US" sz="1000" dirty="0"/>
                <a:t> PKPT dan </a:t>
              </a:r>
              <a:r>
                <a:rPr lang="en-US" sz="1000" dirty="0" err="1"/>
                <a:t>melaksanakan</a:t>
              </a:r>
              <a:r>
                <a:rPr lang="en-US" sz="1000" dirty="0"/>
                <a:t> audit, </a:t>
              </a:r>
              <a:r>
                <a:rPr lang="en-US" sz="1000" dirty="0" err="1"/>
                <a:t>termasuk</a:t>
              </a:r>
              <a:r>
                <a:rPr lang="en-US" sz="1000" dirty="0"/>
                <a:t> </a:t>
              </a:r>
              <a:r>
                <a:rPr lang="en-US" sz="1000" dirty="0" err="1"/>
                <a:t>penugasan</a:t>
              </a:r>
              <a:r>
                <a:rPr lang="en-US" sz="1000" dirty="0"/>
                <a:t> </a:t>
              </a:r>
              <a:r>
                <a:rPr lang="en-US" sz="1000" dirty="0" err="1"/>
                <a:t>khusus</a:t>
              </a:r>
              <a:r>
                <a:rPr lang="en-US" sz="1000" dirty="0"/>
                <a:t>/ </a:t>
              </a:r>
              <a:r>
                <a:rPr lang="en-US" sz="1000" dirty="0" err="1"/>
                <a:t>Investigasi</a:t>
              </a:r>
              <a:r>
                <a:rPr lang="en-US" sz="1000" dirty="0"/>
                <a:t> </a:t>
              </a:r>
              <a:r>
                <a:rPr lang="en-US" sz="1000" dirty="0" err="1"/>
                <a:t>jika</a:t>
              </a:r>
              <a:r>
                <a:rPr lang="en-US" sz="1000" dirty="0"/>
                <a:t> </a:t>
              </a:r>
              <a:r>
                <a:rPr lang="en-US" sz="1000" dirty="0" err="1"/>
                <a:t>terjadi</a:t>
              </a:r>
              <a:r>
                <a:rPr lang="en-US" sz="1000" dirty="0"/>
                <a:t> </a:t>
              </a:r>
              <a:r>
                <a:rPr lang="en-US" sz="1000" dirty="0" err="1"/>
                <a:t>pelanggaran</a:t>
              </a:r>
              <a:r>
                <a:rPr lang="en-US" sz="1000" dirty="0"/>
                <a:t> </a:t>
              </a:r>
              <a:r>
                <a:rPr lang="en-US" sz="1000" dirty="0" err="1"/>
                <a:t>terhadap</a:t>
              </a:r>
              <a:r>
                <a:rPr lang="en-US" sz="1000" dirty="0"/>
                <a:t> </a:t>
              </a:r>
              <a:r>
                <a:rPr lang="en-US" sz="1000" dirty="0" err="1"/>
                <a:t>peraturan</a:t>
              </a:r>
              <a:r>
                <a:rPr lang="en-US" sz="1000" dirty="0"/>
                <a:t> yang </a:t>
              </a:r>
              <a:r>
                <a:rPr lang="en-US" sz="1000" dirty="0" err="1"/>
                <a:t>berlaku</a:t>
              </a:r>
              <a:r>
                <a:rPr lang="en-U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Melakukan</a:t>
              </a:r>
              <a:r>
                <a:rPr lang="en-US" sz="1000" dirty="0"/>
                <a:t> </a:t>
              </a:r>
              <a:r>
                <a:rPr lang="en-US" sz="1000" dirty="0" err="1"/>
                <a:t>tinjauan</a:t>
              </a:r>
              <a:r>
                <a:rPr lang="en-US" sz="1000" dirty="0"/>
                <a:t> </a:t>
              </a:r>
              <a:r>
                <a:rPr lang="en-US" sz="1000" i="1" dirty="0"/>
                <a:t>(review) </a:t>
              </a:r>
              <a:r>
                <a:rPr lang="en-US" sz="1000" dirty="0" err="1"/>
                <a:t>secara</a:t>
              </a:r>
              <a:r>
                <a:rPr lang="en-US" sz="1000" dirty="0"/>
                <a:t> </a:t>
              </a:r>
              <a:r>
                <a:rPr lang="en-US" sz="1000" dirty="0" err="1"/>
                <a:t>Independen</a:t>
              </a:r>
              <a:r>
                <a:rPr lang="en-U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Melakukan</a:t>
              </a:r>
              <a:r>
                <a:rPr lang="en-US" sz="1000" dirty="0"/>
                <a:t> </a:t>
              </a:r>
              <a:r>
                <a:rPr lang="en-US" sz="1000" dirty="0" err="1"/>
                <a:t>pemantauan</a:t>
              </a:r>
              <a:r>
                <a:rPr lang="en-US" sz="1000" dirty="0"/>
                <a:t> </a:t>
              </a:r>
              <a:r>
                <a:rPr lang="en-US" sz="1000" dirty="0" err="1"/>
                <a:t>terhadap</a:t>
              </a:r>
              <a:r>
                <a:rPr lang="en-US" sz="1000" dirty="0"/>
                <a:t> </a:t>
              </a:r>
              <a:r>
                <a:rPr lang="en-US" sz="1000" dirty="0" err="1"/>
                <a:t>tindak</a:t>
              </a:r>
              <a:r>
                <a:rPr lang="en-US" sz="1000" dirty="0"/>
                <a:t> </a:t>
              </a:r>
              <a:r>
                <a:rPr lang="en-US" sz="1000" dirty="0" err="1"/>
                <a:t>lanjut</a:t>
              </a:r>
              <a:r>
                <a:rPr lang="en-US" sz="1000" dirty="0"/>
                <a:t> </a:t>
              </a:r>
              <a:r>
                <a:rPr lang="en-US" sz="1000" dirty="0" err="1"/>
                <a:t>rekomendasi</a:t>
              </a:r>
              <a:r>
                <a:rPr lang="en-US" sz="1000" dirty="0"/>
                <a:t> yang </a:t>
              </a:r>
              <a:r>
                <a:rPr lang="en-US" sz="1000" dirty="0" err="1"/>
                <a:t>dilakukan</a:t>
              </a:r>
              <a:r>
                <a:rPr lang="en-US" sz="1000" dirty="0"/>
                <a:t> </a:t>
              </a:r>
              <a:r>
                <a:rPr lang="en-US" sz="1000" dirty="0" err="1"/>
                <a:t>manajemen</a:t>
              </a:r>
              <a:r>
                <a:rPr lang="en-U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Melaporkan</a:t>
              </a:r>
              <a:r>
                <a:rPr lang="en-US" sz="1000" dirty="0"/>
                <a:t> </a:t>
              </a:r>
              <a:r>
                <a:rPr lang="en-US" sz="1000" dirty="0" err="1"/>
                <a:t>hasil</a:t>
              </a:r>
              <a:r>
                <a:rPr lang="en-US" sz="1000" dirty="0"/>
                <a:t> </a:t>
              </a:r>
              <a:r>
                <a:rPr lang="en-US" sz="1000" dirty="0" err="1"/>
                <a:t>pengawasan</a:t>
              </a:r>
              <a:r>
                <a:rPr lang="en-US" sz="1000" dirty="0"/>
                <a:t> </a:t>
              </a:r>
              <a:r>
                <a:rPr lang="en-US" sz="1000" dirty="0" err="1"/>
                <a:t>secara</a:t>
              </a:r>
              <a:r>
                <a:rPr lang="en-US" sz="1000" dirty="0"/>
                <a:t> independent </a:t>
              </a:r>
              <a:r>
                <a:rPr lang="en-US" sz="1000" dirty="0" err="1"/>
                <a:t>dalam</a:t>
              </a:r>
              <a:r>
                <a:rPr lang="en-US" sz="1000" dirty="0"/>
                <a:t> </a:t>
              </a:r>
              <a:r>
                <a:rPr lang="en-US" sz="1000" dirty="0" err="1"/>
                <a:t>bentuk</a:t>
              </a:r>
              <a:r>
                <a:rPr lang="en-US" sz="1000" dirty="0"/>
                <a:t> </a:t>
              </a:r>
              <a:r>
                <a:rPr lang="en-US" sz="1000" dirty="0" err="1"/>
                <a:t>laporan</a:t>
              </a:r>
              <a:r>
                <a:rPr lang="en-US" sz="1000" dirty="0"/>
                <a:t> yang </a:t>
              </a:r>
              <a:r>
                <a:rPr lang="en-US" sz="1000" dirty="0" err="1"/>
                <a:t>beriisikan</a:t>
              </a:r>
              <a:r>
                <a:rPr lang="en-US" sz="1000" dirty="0"/>
                <a:t> </a:t>
              </a:r>
              <a:r>
                <a:rPr lang="en-US" sz="1000" dirty="0" err="1"/>
                <a:t>temuan</a:t>
              </a:r>
              <a:r>
                <a:rPr lang="en-US" sz="1000" dirty="0"/>
                <a:t> audit dan </a:t>
              </a:r>
              <a:r>
                <a:rPr lang="en-US" sz="1000" dirty="0" err="1"/>
                <a:t>rekomendasi</a:t>
              </a:r>
              <a:r>
                <a:rPr lang="en-US" sz="1000" dirty="0"/>
                <a:t> yang </a:t>
              </a:r>
              <a:r>
                <a:rPr lang="en-US" sz="1000" dirty="0" err="1"/>
                <a:t>ditujukan</a:t>
              </a:r>
              <a:r>
                <a:rPr lang="en-US" sz="1000" dirty="0"/>
                <a:t> </a:t>
              </a:r>
              <a:r>
                <a:rPr lang="en-US" sz="1000" dirty="0" err="1"/>
                <a:t>kepada</a:t>
              </a:r>
              <a:r>
                <a:rPr lang="en-US" sz="1000" dirty="0"/>
                <a:t> </a:t>
              </a:r>
              <a:r>
                <a:rPr lang="en-US" sz="1000" dirty="0" err="1"/>
                <a:t>Direktur</a:t>
              </a:r>
              <a:r>
                <a:rPr lang="en-US" sz="1000" dirty="0"/>
                <a:t> Utama dan/</a:t>
              </a:r>
              <a:r>
                <a:rPr lang="en-US" sz="1000" dirty="0" err="1"/>
                <a:t>atau</a:t>
              </a:r>
              <a:r>
                <a:rPr lang="en-US" sz="1000" dirty="0"/>
                <a:t> </a:t>
              </a:r>
              <a:r>
                <a:rPr lang="en-US" sz="1000" dirty="0" err="1"/>
                <a:t>Direktur</a:t>
              </a:r>
              <a:r>
                <a:rPr lang="en-US" sz="1000" dirty="0"/>
                <a:t> dan </a:t>
              </a:r>
              <a:r>
                <a:rPr lang="en-US" sz="1000" dirty="0" err="1"/>
                <a:t>seluruh</a:t>
              </a:r>
              <a:r>
                <a:rPr lang="en-US" sz="1000" dirty="0"/>
                <a:t> </a:t>
              </a:r>
              <a:r>
                <a:rPr lang="en-US" sz="1000" dirty="0" err="1"/>
                <a:t>tingkatan</a:t>
              </a:r>
              <a:r>
                <a:rPr lang="en-US" sz="1000" dirty="0"/>
                <a:t> </a:t>
              </a:r>
              <a:r>
                <a:rPr lang="en-US" sz="1000" dirty="0" err="1"/>
                <a:t>Manajemen</a:t>
              </a:r>
              <a:endParaRPr lang="en-US" sz="1000" dirty="0"/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Memberikan</a:t>
              </a:r>
              <a:r>
                <a:rPr lang="en-US" sz="1000" dirty="0"/>
                <a:t> saran dan Jasa </a:t>
              </a:r>
              <a:r>
                <a:rPr lang="en-US" sz="1000" dirty="0" err="1"/>
                <a:t>Konsultasi</a:t>
              </a:r>
              <a:r>
                <a:rPr lang="en-US" sz="1000" dirty="0"/>
                <a:t> pada </a:t>
              </a:r>
              <a:r>
                <a:rPr lang="en-US" sz="1000" dirty="0" err="1"/>
                <a:t>setiap</a:t>
              </a:r>
              <a:r>
                <a:rPr lang="en-US" sz="1000" dirty="0"/>
                <a:t> </a:t>
              </a:r>
              <a:r>
                <a:rPr lang="en-US" sz="1000" dirty="0" err="1"/>
                <a:t>tingkat</a:t>
              </a:r>
              <a:r>
                <a:rPr lang="en-US" sz="1000" dirty="0"/>
                <a:t> </a:t>
              </a:r>
              <a:r>
                <a:rPr lang="en-US" sz="1000" dirty="0" err="1"/>
                <a:t>manajemen</a:t>
              </a:r>
              <a:r>
                <a:rPr lang="en-U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Bekerja</a:t>
              </a:r>
              <a:r>
                <a:rPr lang="en-US" sz="1000" dirty="0"/>
                <a:t> Sama </a:t>
              </a:r>
              <a:r>
                <a:rPr lang="en-US" sz="1000" dirty="0" err="1"/>
                <a:t>dengan</a:t>
              </a:r>
              <a:r>
                <a:rPr lang="en-US" sz="1000" dirty="0"/>
                <a:t> </a:t>
              </a:r>
              <a:r>
                <a:rPr lang="en-US" sz="1000" dirty="0" err="1"/>
                <a:t>Komite</a:t>
              </a:r>
              <a:r>
                <a:rPr lang="en-US" sz="1000" dirty="0"/>
                <a:t> Audit 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/>
                <a:t>Menyusun </a:t>
              </a:r>
              <a:r>
                <a:rPr lang="en-US" sz="1000" dirty="0" err="1"/>
                <a:t>pedoman</a:t>
              </a:r>
              <a:r>
                <a:rPr lang="en-US" sz="1000" dirty="0"/>
                <a:t>, </a:t>
              </a:r>
              <a:r>
                <a:rPr lang="en-US" sz="1000" dirty="0" err="1"/>
                <a:t>mekanisme</a:t>
              </a:r>
              <a:r>
                <a:rPr lang="en-US" sz="1000" dirty="0"/>
                <a:t> </a:t>
              </a:r>
              <a:r>
                <a:rPr lang="en-US" sz="1000" dirty="0" err="1"/>
                <a:t>kerja</a:t>
              </a:r>
              <a:r>
                <a:rPr lang="en-US" sz="1000" dirty="0"/>
                <a:t> SPI dan </a:t>
              </a:r>
              <a:r>
                <a:rPr lang="en-US" sz="1000" dirty="0" err="1"/>
                <a:t>prosedur</a:t>
              </a:r>
              <a:r>
                <a:rPr lang="en-US" sz="1000" dirty="0"/>
                <a:t> audit </a:t>
              </a:r>
              <a:r>
                <a:rPr lang="en-US" sz="1000" dirty="0" err="1"/>
                <a:t>berbasis</a:t>
              </a:r>
              <a:r>
                <a:rPr lang="en-US" sz="1000" dirty="0"/>
                <a:t> </a:t>
              </a:r>
              <a:r>
                <a:rPr lang="en-US" sz="1000" dirty="0" err="1"/>
                <a:t>risiko</a:t>
              </a:r>
              <a:r>
                <a:rPr lang="en-U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Menjaga</a:t>
              </a:r>
              <a:r>
                <a:rPr lang="en-US" sz="1000" dirty="0"/>
                <a:t> </a:t>
              </a:r>
              <a:r>
                <a:rPr lang="en-US" sz="1000" dirty="0" err="1"/>
                <a:t>Integritas</a:t>
              </a:r>
              <a:r>
                <a:rPr lang="en-US" sz="1000" dirty="0"/>
                <a:t> dan </a:t>
              </a:r>
              <a:r>
                <a:rPr lang="en-US" sz="1000" dirty="0" err="1"/>
                <a:t>objektivitas</a:t>
              </a:r>
              <a:r>
                <a:rPr lang="en-US" sz="1000" dirty="0"/>
                <a:t> </a:t>
              </a:r>
              <a:r>
                <a:rPr lang="en-US" sz="1000" dirty="0" err="1"/>
                <a:t>serta</a:t>
              </a:r>
              <a:r>
                <a:rPr lang="en-US" sz="1000" dirty="0"/>
                <a:t> </a:t>
              </a:r>
              <a:r>
                <a:rPr lang="en-US" sz="1000" dirty="0" err="1"/>
                <a:t>bertindak</a:t>
              </a:r>
              <a:r>
                <a:rPr lang="en-US" sz="1000" dirty="0"/>
                <a:t> </a:t>
              </a:r>
              <a:r>
                <a:rPr lang="en-US" sz="1000" dirty="0" err="1"/>
                <a:t>secara</a:t>
              </a:r>
              <a:r>
                <a:rPr lang="en-US" sz="1000" dirty="0"/>
                <a:t> professional </a:t>
              </a:r>
              <a:r>
                <a:rPr lang="en-US" sz="1000" dirty="0" err="1"/>
                <a:t>seperti</a:t>
              </a:r>
              <a:r>
                <a:rPr lang="en-US" sz="1000" dirty="0"/>
                <a:t> yang di </a:t>
              </a:r>
              <a:r>
                <a:rPr lang="en-US" sz="1000" dirty="0" err="1"/>
                <a:t>persyaratab</a:t>
              </a:r>
              <a:r>
                <a:rPr lang="en-US" sz="1000" dirty="0"/>
                <a:t> </a:t>
              </a:r>
              <a:r>
                <a:rPr lang="en-US" sz="1000" dirty="0" err="1"/>
                <a:t>dalam</a:t>
              </a:r>
              <a:r>
                <a:rPr lang="en-US" sz="1000" dirty="0"/>
                <a:t> </a:t>
              </a:r>
              <a:r>
                <a:rPr lang="en-US" sz="1000" dirty="0" err="1"/>
                <a:t>kode</a:t>
              </a:r>
              <a:r>
                <a:rPr lang="en-US" sz="1000" dirty="0"/>
                <a:t> </a:t>
              </a:r>
              <a:r>
                <a:rPr lang="en-US" sz="1000" dirty="0" err="1"/>
                <a:t>etik</a:t>
              </a:r>
              <a:r>
                <a:rPr lang="en-US" sz="1000" dirty="0"/>
                <a:t> </a:t>
              </a:r>
              <a:r>
                <a:rPr lang="en-US" sz="1000" dirty="0" err="1"/>
                <a:t>termasuk</a:t>
              </a:r>
              <a:r>
                <a:rPr lang="en-US" sz="1000" dirty="0"/>
                <a:t> </a:t>
              </a:r>
              <a:r>
                <a:rPr lang="en-US" sz="1000" dirty="0" err="1"/>
                <a:t>menjamin</a:t>
              </a:r>
              <a:r>
                <a:rPr lang="en-US" sz="1000" dirty="0"/>
                <a:t> </a:t>
              </a:r>
              <a:r>
                <a:rPr lang="en-US" sz="1000" dirty="0" err="1"/>
                <a:t>tidak</a:t>
              </a:r>
              <a:r>
                <a:rPr lang="en-US" sz="1000" dirty="0"/>
                <a:t> </a:t>
              </a:r>
              <a:r>
                <a:rPr lang="en-US" sz="1000" dirty="0" err="1"/>
                <a:t>terdapat</a:t>
              </a:r>
              <a:r>
                <a:rPr lang="en-US" sz="1000" dirty="0"/>
                <a:t> </a:t>
              </a:r>
              <a:r>
                <a:rPr lang="en-US" sz="1000" dirty="0" err="1"/>
                <a:t>benturan</a:t>
              </a:r>
              <a:r>
                <a:rPr lang="en-US" sz="1000" dirty="0"/>
                <a:t> </a:t>
              </a:r>
              <a:r>
                <a:rPr lang="en-US" sz="1000" dirty="0" err="1"/>
                <a:t>kepentingan</a:t>
              </a:r>
              <a:r>
                <a:rPr lang="en-U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000" dirty="0" err="1"/>
                <a:t>Memantau</a:t>
              </a:r>
              <a:r>
                <a:rPr lang="en-US" sz="1000" dirty="0"/>
                <a:t> dan </a:t>
              </a:r>
              <a:r>
                <a:rPr lang="en-US" sz="1000" dirty="0" err="1"/>
                <a:t>meyakinkan</a:t>
              </a:r>
              <a:r>
                <a:rPr lang="en-US" sz="1000" dirty="0"/>
                <a:t> </a:t>
              </a:r>
              <a:r>
                <a:rPr lang="en-US" sz="1000" dirty="0" err="1"/>
                <a:t>bahwa</a:t>
              </a:r>
              <a:r>
                <a:rPr lang="en-US" sz="1000" dirty="0"/>
                <a:t> </a:t>
              </a:r>
              <a:r>
                <a:rPr lang="en-US" sz="1000" dirty="0" err="1"/>
                <a:t>seluruh</a:t>
              </a:r>
              <a:r>
                <a:rPr lang="en-US" sz="1000" dirty="0"/>
                <a:t> </a:t>
              </a:r>
              <a:r>
                <a:rPr lang="en-US" sz="1000" dirty="0" err="1"/>
                <a:t>temuan</a:t>
              </a:r>
              <a:r>
                <a:rPr lang="en-US" sz="1000" dirty="0"/>
                <a:t> </a:t>
              </a:r>
              <a:r>
                <a:rPr lang="en-US" sz="1000" dirty="0" err="1"/>
                <a:t>hasil</a:t>
              </a:r>
              <a:r>
                <a:rPr lang="en-US" sz="1000" dirty="0"/>
                <a:t> audit SPI </a:t>
              </a:r>
              <a:r>
                <a:rPr lang="en-US" sz="1000" dirty="0" err="1"/>
                <a:t>maupun</a:t>
              </a:r>
              <a:r>
                <a:rPr lang="en-US" sz="1000" dirty="0"/>
                <a:t> auditor </a:t>
              </a:r>
              <a:r>
                <a:rPr lang="en-US" sz="1000" dirty="0" err="1"/>
                <a:t>eksternal</a:t>
              </a:r>
              <a:r>
                <a:rPr lang="en-US" sz="1000" dirty="0"/>
                <a:t> </a:t>
              </a:r>
              <a:r>
                <a:rPr lang="en-US" sz="1000" dirty="0" err="1"/>
                <a:t>telah</a:t>
              </a:r>
              <a:r>
                <a:rPr lang="en-US" sz="1000" dirty="0"/>
                <a:t> </a:t>
              </a:r>
              <a:r>
                <a:rPr lang="en-US" sz="1000" dirty="0" err="1"/>
                <a:t>ditindaklanjuti</a:t>
              </a:r>
              <a:r>
                <a:rPr lang="en-US" sz="1000" dirty="0"/>
                <a:t> dan </a:t>
              </a:r>
              <a:r>
                <a:rPr lang="en-US" sz="1000" dirty="0" err="1"/>
                <a:t>dilaksanakan</a:t>
              </a:r>
              <a:r>
                <a:rPr lang="en-US" sz="1000" dirty="0"/>
                <a:t> oleh </a:t>
              </a:r>
              <a:r>
                <a:rPr lang="en-US" sz="1000" dirty="0" err="1"/>
                <a:t>Manajemen</a:t>
              </a:r>
              <a:r>
                <a:rPr lang="en-US" sz="1000" dirty="0"/>
                <a:t> 	</a:t>
              </a:r>
            </a:p>
          </p:txBody>
        </p:sp>
      </p:grpSp>
      <p:sp>
        <p:nvSpPr>
          <p:cNvPr id="22" name="Google Shape;481;p51">
            <a:extLst>
              <a:ext uri="{FF2B5EF4-FFF2-40B4-BE49-F238E27FC236}">
                <a16:creationId xmlns:a16="http://schemas.microsoft.com/office/drawing/2014/main" id="{570B2206-F1FB-496E-B7B7-5D215EB21D99}"/>
              </a:ext>
            </a:extLst>
          </p:cNvPr>
          <p:cNvSpPr/>
          <p:nvPr/>
        </p:nvSpPr>
        <p:spPr>
          <a:xfrm>
            <a:off x="6406904" y="4172430"/>
            <a:ext cx="1551251" cy="951400"/>
          </a:xfrm>
          <a:custGeom>
            <a:avLst/>
            <a:gdLst/>
            <a:ahLst/>
            <a:cxnLst/>
            <a:rect l="l" t="t" r="r" b="b"/>
            <a:pathLst>
              <a:path w="65999" h="24926" extrusionOk="0">
                <a:moveTo>
                  <a:pt x="13372" y="0"/>
                </a:moveTo>
                <a:cubicBezTo>
                  <a:pt x="13051" y="1881"/>
                  <a:pt x="12653" y="8225"/>
                  <a:pt x="11445" y="11283"/>
                </a:cubicBezTo>
                <a:cubicBezTo>
                  <a:pt x="10237" y="14341"/>
                  <a:pt x="7883" y="16511"/>
                  <a:pt x="6125" y="18346"/>
                </a:cubicBezTo>
                <a:cubicBezTo>
                  <a:pt x="4367" y="20181"/>
                  <a:pt x="1875" y="21297"/>
                  <a:pt x="896" y="22291"/>
                </a:cubicBezTo>
                <a:cubicBezTo>
                  <a:pt x="-82" y="23285"/>
                  <a:pt x="-174" y="23896"/>
                  <a:pt x="254" y="24309"/>
                </a:cubicBezTo>
                <a:cubicBezTo>
                  <a:pt x="682" y="24722"/>
                  <a:pt x="805" y="24692"/>
                  <a:pt x="3465" y="24768"/>
                </a:cubicBezTo>
                <a:cubicBezTo>
                  <a:pt x="6125" y="24845"/>
                  <a:pt x="10925" y="24768"/>
                  <a:pt x="16215" y="24768"/>
                </a:cubicBezTo>
                <a:cubicBezTo>
                  <a:pt x="21505" y="24768"/>
                  <a:pt x="28630" y="24768"/>
                  <a:pt x="35204" y="24768"/>
                </a:cubicBezTo>
                <a:cubicBezTo>
                  <a:pt x="41778" y="24768"/>
                  <a:pt x="50783" y="24768"/>
                  <a:pt x="55660" y="24768"/>
                </a:cubicBezTo>
                <a:cubicBezTo>
                  <a:pt x="60537" y="24768"/>
                  <a:pt x="62754" y="25104"/>
                  <a:pt x="64466" y="24768"/>
                </a:cubicBezTo>
                <a:cubicBezTo>
                  <a:pt x="66178" y="24432"/>
                  <a:pt x="66056" y="23346"/>
                  <a:pt x="65934" y="22750"/>
                </a:cubicBezTo>
                <a:cubicBezTo>
                  <a:pt x="65812" y="22154"/>
                  <a:pt x="65353" y="22765"/>
                  <a:pt x="63732" y="21190"/>
                </a:cubicBezTo>
                <a:cubicBezTo>
                  <a:pt x="62111" y="19615"/>
                  <a:pt x="57999" y="16512"/>
                  <a:pt x="56210" y="13301"/>
                </a:cubicBezTo>
                <a:cubicBezTo>
                  <a:pt x="54421" y="10091"/>
                  <a:pt x="53505" y="4083"/>
                  <a:pt x="53000" y="1927"/>
                </a:cubicBezTo>
                <a:cubicBezTo>
                  <a:pt x="52496" y="-229"/>
                  <a:pt x="53153" y="627"/>
                  <a:pt x="53183" y="367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4" name="Google Shape;482;p51">
            <a:extLst>
              <a:ext uri="{FF2B5EF4-FFF2-40B4-BE49-F238E27FC236}">
                <a16:creationId xmlns:a16="http://schemas.microsoft.com/office/drawing/2014/main" id="{DC4A95C3-EDCD-4DDC-BFCC-158B6F31C4C8}"/>
              </a:ext>
            </a:extLst>
          </p:cNvPr>
          <p:cNvSpPr/>
          <p:nvPr/>
        </p:nvSpPr>
        <p:spPr>
          <a:xfrm>
            <a:off x="4776486" y="1184262"/>
            <a:ext cx="4303059" cy="2988168"/>
          </a:xfrm>
          <a:prstGeom prst="roundRect">
            <a:avLst>
              <a:gd name="adj" fmla="val 38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 err="1"/>
              <a:t>Wewenang</a:t>
            </a:r>
            <a:r>
              <a:rPr lang="en-US" sz="1200" b="1" dirty="0"/>
              <a:t>:</a:t>
            </a:r>
          </a:p>
          <a:p>
            <a:pPr algn="just"/>
            <a:endParaRPr lang="en-US" sz="1000" b="1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/>
              <a:t>Mempunyai</a:t>
            </a:r>
            <a:r>
              <a:rPr lang="en-US" sz="1000" dirty="0"/>
              <a:t> </a:t>
            </a:r>
            <a:r>
              <a:rPr lang="en-US" sz="1000" dirty="0" err="1"/>
              <a:t>akses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</a:t>
            </a:r>
            <a:r>
              <a:rPr lang="en-US" sz="1000" dirty="0" err="1"/>
              <a:t>seluruh</a:t>
            </a:r>
            <a:r>
              <a:rPr lang="en-US" sz="1000" dirty="0"/>
              <a:t> </a:t>
            </a:r>
            <a:r>
              <a:rPr lang="en-US" sz="1000" dirty="0" err="1"/>
              <a:t>dokumen</a:t>
            </a:r>
            <a:r>
              <a:rPr lang="en-US" sz="1000" dirty="0"/>
              <a:t>, </a:t>
            </a:r>
            <a:r>
              <a:rPr lang="en-US" sz="1000" dirty="0" err="1"/>
              <a:t>pencatat</a:t>
            </a:r>
            <a:r>
              <a:rPr lang="en-US" sz="1000" dirty="0"/>
              <a:t>, </a:t>
            </a:r>
            <a:r>
              <a:rPr lang="en-US" sz="1000" dirty="0" err="1"/>
              <a:t>personel</a:t>
            </a:r>
            <a:r>
              <a:rPr lang="en-US" sz="1000" dirty="0"/>
              <a:t>, system dan asset </a:t>
            </a:r>
            <a:r>
              <a:rPr lang="en-US" sz="1000" dirty="0" err="1"/>
              <a:t>fisik</a:t>
            </a:r>
            <a:r>
              <a:rPr lang="en-US" sz="1000" dirty="0"/>
              <a:t> Perusahaan di </a:t>
            </a:r>
            <a:r>
              <a:rPr lang="en-US" sz="1000" dirty="0" err="1"/>
              <a:t>seluruh</a:t>
            </a:r>
            <a:r>
              <a:rPr lang="en-US" sz="1000" dirty="0"/>
              <a:t> unit </a:t>
            </a:r>
            <a:r>
              <a:rPr lang="en-US" sz="1000" dirty="0" err="1"/>
              <a:t>kerja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mendapatkan</a:t>
            </a:r>
            <a:r>
              <a:rPr lang="en-US" sz="1000" dirty="0"/>
              <a:t> data dan </a:t>
            </a:r>
            <a:r>
              <a:rPr lang="en-US" sz="1000" dirty="0" err="1"/>
              <a:t>Informasi</a:t>
            </a:r>
            <a:r>
              <a:rPr lang="en-US" sz="1000" dirty="0"/>
              <a:t> yang </a:t>
            </a:r>
            <a:r>
              <a:rPr lang="en-US" sz="1000" dirty="0" err="1"/>
              <a:t>berkaitan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pelaksanaan</a:t>
            </a:r>
            <a:r>
              <a:rPr lang="en-US" sz="1000" dirty="0"/>
              <a:t> </a:t>
            </a:r>
            <a:r>
              <a:rPr lang="en-US" sz="1000" dirty="0" err="1"/>
              <a:t>tugas</a:t>
            </a:r>
            <a:r>
              <a:rPr lang="en-US" sz="1000" dirty="0"/>
              <a:t> SPI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pendalaman</a:t>
            </a:r>
            <a:r>
              <a:rPr lang="en-US" sz="1000" dirty="0"/>
              <a:t> </a:t>
            </a:r>
            <a:r>
              <a:rPr lang="en-US" sz="1000" dirty="0" err="1"/>
              <a:t>pemeriksaan</a:t>
            </a:r>
            <a:r>
              <a:rPr lang="en-US" sz="1000" dirty="0"/>
              <a:t>,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r>
              <a:rPr lang="en-US" sz="1000" dirty="0"/>
              <a:t> PKPB (yang </a:t>
            </a:r>
            <a:r>
              <a:rPr lang="en-US" sz="1000" dirty="0" err="1"/>
              <a:t>mencakup</a:t>
            </a:r>
            <a:r>
              <a:rPr lang="en-US" sz="1000" dirty="0"/>
              <a:t> </a:t>
            </a:r>
            <a:r>
              <a:rPr lang="en-US" sz="1000" dirty="0" err="1"/>
              <a:t>antara</a:t>
            </a:r>
            <a:r>
              <a:rPr lang="en-US" sz="1000" dirty="0"/>
              <a:t> lain : Tim SPI, </a:t>
            </a:r>
            <a:r>
              <a:rPr lang="en-US" sz="1000" i="1" dirty="0"/>
              <a:t>Auditee</a:t>
            </a:r>
            <a:r>
              <a:rPr lang="en-US" sz="1000" dirty="0"/>
              <a:t> </a:t>
            </a:r>
            <a:r>
              <a:rPr lang="en-US" sz="1000" i="1" dirty="0"/>
              <a:t>, </a:t>
            </a:r>
            <a:r>
              <a:rPr lang="en-US" sz="1000" dirty="0" err="1"/>
              <a:t>jenis</a:t>
            </a:r>
            <a:r>
              <a:rPr lang="en-US" sz="1000" dirty="0"/>
              <a:t> audit, </a:t>
            </a:r>
            <a:r>
              <a:rPr lang="en-US" sz="1000" dirty="0" err="1"/>
              <a:t>lokasi</a:t>
            </a:r>
            <a:r>
              <a:rPr lang="en-US" sz="1000" dirty="0"/>
              <a:t> audit dan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pelaksanaan</a:t>
            </a:r>
            <a:r>
              <a:rPr lang="en-US" sz="1000" dirty="0"/>
              <a:t> audit) </a:t>
            </a:r>
            <a:r>
              <a:rPr lang="en-US" sz="1000" dirty="0" err="1"/>
              <a:t>sesuai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kebutuhan</a:t>
            </a:r>
            <a:r>
              <a:rPr lang="en-US" sz="1000" dirty="0"/>
              <a:t> </a:t>
            </a:r>
            <a:r>
              <a:rPr lang="en-US" sz="1000" dirty="0" err="1"/>
              <a:t>tugas</a:t>
            </a:r>
            <a:r>
              <a:rPr lang="en-US" sz="1000" dirty="0"/>
              <a:t> </a:t>
            </a:r>
            <a:r>
              <a:rPr lang="en-US" sz="1000" dirty="0" err="1"/>
              <a:t>pengawasan</a:t>
            </a:r>
            <a:r>
              <a:rPr lang="en-US" sz="10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/>
              <a:t>Memperoleh</a:t>
            </a:r>
            <a:r>
              <a:rPr lang="en-US" sz="1000" dirty="0"/>
              <a:t> </a:t>
            </a:r>
            <a:r>
              <a:rPr lang="en-US" sz="1000" dirty="0" err="1"/>
              <a:t>penjelasan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tingkatan</a:t>
            </a:r>
            <a:r>
              <a:rPr lang="en-US" sz="1000" dirty="0"/>
              <a:t> </a:t>
            </a:r>
            <a:r>
              <a:rPr lang="en-US" sz="1000" dirty="0" err="1"/>
              <a:t>Manajemen</a:t>
            </a:r>
            <a:r>
              <a:rPr lang="en-US" sz="1000" dirty="0"/>
              <a:t> dan </a:t>
            </a:r>
            <a:r>
              <a:rPr lang="en-US" sz="1000" dirty="0" err="1"/>
              <a:t>memasuki</a:t>
            </a:r>
            <a:r>
              <a:rPr lang="en-US" sz="1000" dirty="0"/>
              <a:t> </a:t>
            </a:r>
            <a:r>
              <a:rPr lang="en-US" sz="1000" dirty="0" err="1"/>
              <a:t>seluruh</a:t>
            </a:r>
            <a:r>
              <a:rPr lang="en-US" sz="1000" dirty="0"/>
              <a:t> area Perusahaan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meninjau</a:t>
            </a:r>
            <a:r>
              <a:rPr lang="en-US" sz="1000" dirty="0"/>
              <a:t> </a:t>
            </a:r>
            <a:r>
              <a:rPr lang="en-US" sz="1000" dirty="0" err="1"/>
              <a:t>tempat</a:t>
            </a:r>
            <a:r>
              <a:rPr lang="en-US" sz="1000" dirty="0"/>
              <a:t> </a:t>
            </a:r>
            <a:r>
              <a:rPr lang="en-US" sz="1000" dirty="0" err="1"/>
              <a:t>usaha</a:t>
            </a:r>
            <a:r>
              <a:rPr lang="en-US" sz="1000" dirty="0"/>
              <a:t>, </a:t>
            </a:r>
            <a:r>
              <a:rPr lang="en-US" sz="1000" dirty="0" err="1"/>
              <a:t>lingkungan</a:t>
            </a:r>
            <a:r>
              <a:rPr lang="en-US" sz="1000" dirty="0"/>
              <a:t> </a:t>
            </a:r>
            <a:r>
              <a:rPr lang="en-US" sz="1000" dirty="0" err="1"/>
              <a:t>kerja</a:t>
            </a:r>
            <a:r>
              <a:rPr lang="en-US" sz="1000" dirty="0"/>
              <a:t> dan </a:t>
            </a:r>
            <a:r>
              <a:rPr lang="en-US" sz="1000" dirty="0" err="1"/>
              <a:t>lokasi</a:t>
            </a:r>
            <a:r>
              <a:rPr lang="en-US" sz="1000" dirty="0"/>
              <a:t> asset Perusahaan </a:t>
            </a:r>
            <a:r>
              <a:rPr lang="en-US" sz="1000" dirty="0" err="1"/>
              <a:t>berkaitan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pelakasanaan</a:t>
            </a:r>
            <a:r>
              <a:rPr lang="en-US" sz="1000" dirty="0"/>
              <a:t> </a:t>
            </a:r>
            <a:r>
              <a:rPr lang="en-US" sz="1000" dirty="0" err="1"/>
              <a:t>tugas</a:t>
            </a:r>
            <a:r>
              <a:rPr lang="en-US" sz="1000" dirty="0"/>
              <a:t> SPI.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komunikasi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langsung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direksi</a:t>
            </a:r>
            <a:r>
              <a:rPr lang="en-US" sz="1000" dirty="0"/>
              <a:t>, Dewan </a:t>
            </a:r>
            <a:r>
              <a:rPr lang="en-US" sz="1000" dirty="0" err="1"/>
              <a:t>Komisaris</a:t>
            </a:r>
            <a:r>
              <a:rPr lang="en-US" sz="1000" dirty="0"/>
              <a:t>, dan/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Komite</a:t>
            </a:r>
            <a:r>
              <a:rPr lang="en-US" sz="1000" dirty="0"/>
              <a:t> Audit </a:t>
            </a:r>
            <a:r>
              <a:rPr lang="en-US" sz="1000" dirty="0" err="1"/>
              <a:t>serta</a:t>
            </a:r>
            <a:r>
              <a:rPr lang="en-US" sz="1000" dirty="0"/>
              <a:t> </a:t>
            </a:r>
            <a:r>
              <a:rPr lang="en-US" sz="1000" dirty="0" err="1"/>
              <a:t>anggota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Direksi</a:t>
            </a:r>
            <a:r>
              <a:rPr lang="en-US" sz="1000" dirty="0"/>
              <a:t>, Dewan </a:t>
            </a:r>
            <a:r>
              <a:rPr lang="en-US" sz="1000" dirty="0" err="1"/>
              <a:t>Komisaris</a:t>
            </a:r>
            <a:r>
              <a:rPr lang="en-US" sz="1000" dirty="0"/>
              <a:t>, dan/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Komite</a:t>
            </a:r>
            <a:r>
              <a:rPr lang="en-US" sz="1000" dirty="0"/>
              <a:t> Audit.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Koordinasi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kegiatan</a:t>
            </a:r>
            <a:r>
              <a:rPr lang="en-US" sz="1000" dirty="0"/>
              <a:t> Auditor </a:t>
            </a:r>
            <a:r>
              <a:rPr lang="en-US" sz="1000" dirty="0" err="1"/>
              <a:t>eksternal</a:t>
            </a:r>
            <a:r>
              <a:rPr lang="en-US" sz="1000" dirty="0"/>
              <a:t>   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1"/>
          <p:cNvSpPr txBox="1">
            <a:spLocks noGrp="1"/>
          </p:cNvSpPr>
          <p:nvPr>
            <p:ph type="title"/>
          </p:nvPr>
        </p:nvSpPr>
        <p:spPr>
          <a:xfrm>
            <a:off x="97644" y="193200"/>
            <a:ext cx="455850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Kedudukan dan Struktur SPI</a:t>
            </a:r>
            <a:endParaRPr dirty="0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06214FED-31D7-4968-99EB-9AA36DAF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81" y="123884"/>
            <a:ext cx="2212975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Google Shape;423;p47">
            <a:extLst>
              <a:ext uri="{FF2B5EF4-FFF2-40B4-BE49-F238E27FC236}">
                <a16:creationId xmlns:a16="http://schemas.microsoft.com/office/drawing/2014/main" id="{47BF556A-2FFD-49CC-9A2A-BCFDAE5D7D52}"/>
              </a:ext>
            </a:extLst>
          </p:cNvPr>
          <p:cNvSpPr txBox="1">
            <a:spLocks/>
          </p:cNvSpPr>
          <p:nvPr/>
        </p:nvSpPr>
        <p:spPr>
          <a:xfrm>
            <a:off x="28486" y="1776235"/>
            <a:ext cx="3413959" cy="2649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Kedudukan</a:t>
            </a:r>
            <a:r>
              <a:rPr lang="en-US" sz="1100" dirty="0"/>
              <a:t>  SPI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organisasi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</a:t>
            </a:r>
            <a:r>
              <a:rPr lang="en-US" sz="1100" dirty="0" err="1"/>
              <a:t>langsung</a:t>
            </a:r>
            <a:r>
              <a:rPr lang="en-US" sz="1100" dirty="0"/>
              <a:t> </a:t>
            </a:r>
            <a:r>
              <a:rPr lang="en-US" sz="1100" dirty="0" err="1"/>
              <a:t>dibawah</a:t>
            </a:r>
            <a:r>
              <a:rPr lang="en-US" sz="1100" dirty="0"/>
              <a:t> </a:t>
            </a:r>
            <a:r>
              <a:rPr lang="en-US" sz="1100" dirty="0" err="1"/>
              <a:t>Direktur</a:t>
            </a:r>
            <a:r>
              <a:rPr lang="en-US" sz="1100" dirty="0"/>
              <a:t> Utama dan/ </a:t>
            </a:r>
            <a:r>
              <a:rPr lang="en-US" sz="1100" dirty="0" err="1"/>
              <a:t>Direktur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/>
              <a:t>SPI </a:t>
            </a:r>
            <a:r>
              <a:rPr lang="en-US" sz="1100" dirty="0" err="1"/>
              <a:t>berkedudukan</a:t>
            </a:r>
            <a:r>
              <a:rPr lang="en-US" sz="1100" dirty="0"/>
              <a:t> di Kantor Pusat dan </a:t>
            </a:r>
            <a:r>
              <a:rPr lang="en-US" sz="1100" dirty="0" err="1"/>
              <a:t>dipimpin</a:t>
            </a:r>
            <a:r>
              <a:rPr lang="en-US" sz="1100" dirty="0"/>
              <a:t> oleh </a:t>
            </a:r>
            <a:r>
              <a:rPr lang="en-US" sz="1100" dirty="0" err="1"/>
              <a:t>Kepala</a:t>
            </a:r>
            <a:r>
              <a:rPr lang="en-US" sz="1100" dirty="0"/>
              <a:t> SPI yang </a:t>
            </a:r>
            <a:r>
              <a:rPr lang="en-US" sz="1100" dirty="0" err="1"/>
              <a:t>membawahi</a:t>
            </a:r>
            <a:r>
              <a:rPr lang="en-US" sz="1100" dirty="0"/>
              <a:t> dan </a:t>
            </a:r>
            <a:r>
              <a:rPr lang="en-US" sz="1100" dirty="0" err="1"/>
              <a:t>mengkoordinir</a:t>
            </a:r>
            <a:r>
              <a:rPr lang="en-US" sz="1100" dirty="0"/>
              <a:t> auditor yang </a:t>
            </a:r>
            <a:r>
              <a:rPr lang="en-US" sz="1100" dirty="0" err="1"/>
              <a:t>diatur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Struktur</a:t>
            </a:r>
            <a:r>
              <a:rPr lang="en-US" sz="1100" dirty="0"/>
              <a:t> </a:t>
            </a:r>
            <a:r>
              <a:rPr lang="en-US" sz="1100" dirty="0" err="1"/>
              <a:t>Organisasi</a:t>
            </a:r>
            <a:r>
              <a:rPr lang="en-US" sz="1100" dirty="0"/>
              <a:t>  dan Tata </a:t>
            </a:r>
            <a:r>
              <a:rPr lang="en-US" sz="1100" dirty="0" err="1"/>
              <a:t>Kerja</a:t>
            </a:r>
            <a:r>
              <a:rPr lang="en-US" sz="1100" dirty="0"/>
              <a:t> Yang </a:t>
            </a:r>
            <a:r>
              <a:rPr lang="en-US" sz="1100" dirty="0" err="1"/>
              <a:t>berlaku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Kepala</a:t>
            </a:r>
            <a:r>
              <a:rPr lang="en-US" sz="1100" dirty="0"/>
              <a:t> SPI </a:t>
            </a:r>
            <a:r>
              <a:rPr lang="en-US" sz="1100" dirty="0" err="1"/>
              <a:t>bertanggung</a:t>
            </a:r>
            <a:r>
              <a:rPr lang="en-US" sz="1100" dirty="0"/>
              <a:t> </a:t>
            </a:r>
            <a:r>
              <a:rPr lang="en-US" sz="1100" dirty="0" err="1"/>
              <a:t>jawab</a:t>
            </a:r>
            <a:r>
              <a:rPr lang="en-US" sz="1100" dirty="0"/>
              <a:t> </a:t>
            </a:r>
            <a:r>
              <a:rPr lang="en-US" sz="1100" dirty="0" err="1"/>
              <a:t>kepada</a:t>
            </a:r>
            <a:r>
              <a:rPr lang="en-US" sz="1100" dirty="0"/>
              <a:t> </a:t>
            </a:r>
            <a:r>
              <a:rPr lang="en-US" sz="1100" dirty="0" err="1"/>
              <a:t>Direktur</a:t>
            </a:r>
            <a:r>
              <a:rPr lang="en-US" sz="1100" dirty="0"/>
              <a:t> Utama dan/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direktur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/>
              <a:t>Tim SPI </a:t>
            </a:r>
            <a:r>
              <a:rPr lang="en-US" sz="1100" dirty="0" err="1"/>
              <a:t>berkedudukan</a:t>
            </a:r>
            <a:r>
              <a:rPr lang="en-US" sz="1100" dirty="0"/>
              <a:t> di </a:t>
            </a:r>
            <a:r>
              <a:rPr lang="en-US" sz="1100" dirty="0" err="1"/>
              <a:t>kantor</a:t>
            </a:r>
            <a:r>
              <a:rPr lang="en-US" sz="1100" dirty="0"/>
              <a:t> </a:t>
            </a:r>
            <a:r>
              <a:rPr lang="en-US" sz="1100" dirty="0" err="1"/>
              <a:t>pusat</a:t>
            </a:r>
            <a:r>
              <a:rPr lang="en-US" sz="1100" dirty="0"/>
              <a:t>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/>
              <a:t>Tim SPI </a:t>
            </a:r>
            <a:r>
              <a:rPr lang="en-US" sz="1100" dirty="0" err="1"/>
              <a:t>atas</a:t>
            </a:r>
            <a:r>
              <a:rPr lang="en-US" sz="1100" dirty="0"/>
              <a:t> </a:t>
            </a:r>
            <a:r>
              <a:rPr lang="en-US" sz="1100" dirty="0" err="1"/>
              <a:t>perintah</a:t>
            </a:r>
            <a:r>
              <a:rPr lang="en-US" sz="1100" dirty="0"/>
              <a:t> </a:t>
            </a:r>
            <a:r>
              <a:rPr lang="en-US" sz="1100" dirty="0" err="1"/>
              <a:t>Kepala</a:t>
            </a:r>
            <a:r>
              <a:rPr lang="en-US" sz="1100" dirty="0"/>
              <a:t> SPI / </a:t>
            </a:r>
            <a:r>
              <a:rPr lang="en-US" sz="1100" dirty="0" err="1"/>
              <a:t>Direktur</a:t>
            </a:r>
            <a:r>
              <a:rPr lang="en-US" sz="1100" dirty="0"/>
              <a:t> Utama dan/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Direktur</a:t>
            </a:r>
            <a:r>
              <a:rPr lang="en-US" sz="1100" dirty="0"/>
              <a:t> </a:t>
            </a:r>
            <a:r>
              <a:rPr lang="en-US" sz="1100" dirty="0" err="1"/>
              <a:t>melaksanakan</a:t>
            </a:r>
            <a:r>
              <a:rPr lang="en-US" sz="1100" dirty="0"/>
              <a:t> </a:t>
            </a:r>
            <a:r>
              <a:rPr lang="en-US" sz="1100" dirty="0" err="1"/>
              <a:t>tugas</a:t>
            </a:r>
            <a:r>
              <a:rPr lang="en-US" sz="1100" dirty="0"/>
              <a:t> </a:t>
            </a:r>
            <a:r>
              <a:rPr lang="en-US" sz="1100" dirty="0" err="1"/>
              <a:t>pengawasan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ka</a:t>
            </a:r>
          </a:p>
        </p:txBody>
      </p:sp>
      <p:sp>
        <p:nvSpPr>
          <p:cNvPr id="25" name="Google Shape;664;p61">
            <a:extLst>
              <a:ext uri="{FF2B5EF4-FFF2-40B4-BE49-F238E27FC236}">
                <a16:creationId xmlns:a16="http://schemas.microsoft.com/office/drawing/2014/main" id="{FCCEDD78-A6E3-45B1-8AB1-4B3CE10B79EC}"/>
              </a:ext>
            </a:extLst>
          </p:cNvPr>
          <p:cNvSpPr txBox="1"/>
          <p:nvPr/>
        </p:nvSpPr>
        <p:spPr>
          <a:xfrm>
            <a:off x="109075" y="1299855"/>
            <a:ext cx="3252783" cy="36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Kedudukan</a:t>
            </a:r>
            <a:endParaRPr sz="1800" b="1" dirty="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" name="Google Shape;664;p61">
            <a:extLst>
              <a:ext uri="{FF2B5EF4-FFF2-40B4-BE49-F238E27FC236}">
                <a16:creationId xmlns:a16="http://schemas.microsoft.com/office/drawing/2014/main" id="{E7867A0C-2936-4F6A-A309-EA46E57A827F}"/>
              </a:ext>
            </a:extLst>
          </p:cNvPr>
          <p:cNvSpPr txBox="1"/>
          <p:nvPr/>
        </p:nvSpPr>
        <p:spPr>
          <a:xfrm>
            <a:off x="4887264" y="1299855"/>
            <a:ext cx="3252783" cy="36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Struktur</a:t>
            </a:r>
            <a:r>
              <a:rPr lang="en-US" sz="1800" b="1" dirty="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Organisasi</a:t>
            </a:r>
            <a:endParaRPr sz="1800" b="1" dirty="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805769-9468-460D-9F75-616CEEAB3D71}"/>
              </a:ext>
            </a:extLst>
          </p:cNvPr>
          <p:cNvSpPr/>
          <p:nvPr/>
        </p:nvSpPr>
        <p:spPr>
          <a:xfrm>
            <a:off x="5499481" y="2733572"/>
            <a:ext cx="1543050" cy="58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100" dirty="0">
                <a:solidFill>
                  <a:srgbClr val="008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KEPALA SPI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6E215F-51C0-49A4-942F-2C96BA3D4741}"/>
              </a:ext>
            </a:extLst>
          </p:cNvPr>
          <p:cNvCxnSpPr/>
          <p:nvPr/>
        </p:nvCxnSpPr>
        <p:spPr>
          <a:xfrm flipH="1">
            <a:off x="6271006" y="2457532"/>
            <a:ext cx="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D09463F-892A-4B95-8D00-F78246B63D3E}"/>
              </a:ext>
            </a:extLst>
          </p:cNvPr>
          <p:cNvSpPr/>
          <p:nvPr/>
        </p:nvSpPr>
        <p:spPr>
          <a:xfrm>
            <a:off x="5505480" y="1876507"/>
            <a:ext cx="1543050" cy="58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100" dirty="0">
                <a:solidFill>
                  <a:srgbClr val="008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DIREKTUR UTAMA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65DC55-7C77-4FB6-A4B8-5D9C892D9B87}"/>
              </a:ext>
            </a:extLst>
          </p:cNvPr>
          <p:cNvCxnSpPr/>
          <p:nvPr/>
        </p:nvCxnSpPr>
        <p:spPr>
          <a:xfrm flipH="1">
            <a:off x="6271006" y="3323304"/>
            <a:ext cx="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929AA5B-FB0C-4D2F-891B-CCCBFFAC9C9D}"/>
              </a:ext>
            </a:extLst>
          </p:cNvPr>
          <p:cNvSpPr/>
          <p:nvPr/>
        </p:nvSpPr>
        <p:spPr>
          <a:xfrm>
            <a:off x="5499481" y="4396486"/>
            <a:ext cx="1543050" cy="58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100" dirty="0">
                <a:solidFill>
                  <a:srgbClr val="008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 SPI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E5A0F4-3230-414C-8C49-7510F520C2EC}"/>
              </a:ext>
            </a:extLst>
          </p:cNvPr>
          <p:cNvSpPr/>
          <p:nvPr/>
        </p:nvSpPr>
        <p:spPr>
          <a:xfrm>
            <a:off x="5499481" y="3524949"/>
            <a:ext cx="1543050" cy="58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D" sz="1100" dirty="0">
              <a:solidFill>
                <a:srgbClr val="00808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solidFill>
                  <a:srgbClr val="008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ASMEN SPI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A6FA3-6BB5-4E1B-9B11-97B4BE935CE3}"/>
              </a:ext>
            </a:extLst>
          </p:cNvPr>
          <p:cNvCxnSpPr/>
          <p:nvPr/>
        </p:nvCxnSpPr>
        <p:spPr>
          <a:xfrm flipH="1">
            <a:off x="6271006" y="4112178"/>
            <a:ext cx="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/>
          <p:nvPr/>
        </p:nvSpPr>
        <p:spPr>
          <a:xfrm>
            <a:off x="4675795" y="654726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3" name="Google Shape;53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4" y="430325"/>
            <a:ext cx="3820462" cy="42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22;p47">
            <a:extLst>
              <a:ext uri="{FF2B5EF4-FFF2-40B4-BE49-F238E27FC236}">
                <a16:creationId xmlns:a16="http://schemas.microsoft.com/office/drawing/2014/main" id="{19F18576-F35B-42F6-9080-57C0DBFA3510}"/>
              </a:ext>
            </a:extLst>
          </p:cNvPr>
          <p:cNvSpPr txBox="1">
            <a:spLocks/>
          </p:cNvSpPr>
          <p:nvPr/>
        </p:nvSpPr>
        <p:spPr>
          <a:xfrm>
            <a:off x="4572000" y="-98875"/>
            <a:ext cx="33867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7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800" dirty="0"/>
              <a:t>Internal Audit Cycle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62BEED7-C6F1-49BE-A6DE-BF1DB44CD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597615"/>
              </p:ext>
            </p:extLst>
          </p:nvPr>
        </p:nvGraphicFramePr>
        <p:xfrm>
          <a:off x="4234223" y="1161996"/>
          <a:ext cx="4800600" cy="384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175884" y="216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Audit</a:t>
            </a:r>
            <a:endParaRPr dirty="0"/>
          </a:p>
        </p:txBody>
      </p:sp>
      <p:sp>
        <p:nvSpPr>
          <p:cNvPr id="286" name="Google Shape;286;p42"/>
          <p:cNvSpPr txBox="1">
            <a:spLocks noGrp="1"/>
          </p:cNvSpPr>
          <p:nvPr>
            <p:ph type="title" idx="2"/>
          </p:nvPr>
        </p:nvSpPr>
        <p:spPr>
          <a:xfrm>
            <a:off x="60209" y="2005581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Audit Operasional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130241" y="3047434"/>
            <a:ext cx="2951932" cy="925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Cakupan</a:t>
            </a:r>
            <a:r>
              <a:rPr lang="en-US" sz="900" dirty="0"/>
              <a:t> Audit </a:t>
            </a:r>
            <a:r>
              <a:rPr lang="en-US" sz="900" dirty="0" err="1"/>
              <a:t>Operasional</a:t>
            </a:r>
            <a:r>
              <a:rPr lang="en-US" sz="9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1. </a:t>
            </a:r>
            <a:r>
              <a:rPr lang="en-US" sz="900" dirty="0" err="1"/>
              <a:t>Aspek</a:t>
            </a:r>
            <a:r>
              <a:rPr lang="en-US" sz="900" dirty="0"/>
              <a:t> </a:t>
            </a:r>
            <a:r>
              <a:rPr lang="en-US" sz="900" dirty="0" err="1"/>
              <a:t>Operasional</a:t>
            </a:r>
            <a:r>
              <a:rPr lang="en-US" sz="900" dirty="0"/>
              <a:t>/ </a:t>
            </a:r>
            <a:r>
              <a:rPr lang="en-US" sz="900" dirty="0" err="1"/>
              <a:t>Bisnis</a:t>
            </a:r>
            <a:r>
              <a:rPr lang="en-US" sz="9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2. </a:t>
            </a:r>
            <a:r>
              <a:rPr lang="en-US" sz="900" dirty="0" err="1"/>
              <a:t>Aspek</a:t>
            </a:r>
            <a:r>
              <a:rPr lang="en-US" sz="900" dirty="0"/>
              <a:t> </a:t>
            </a:r>
            <a:r>
              <a:rPr lang="en-US" sz="900" dirty="0" err="1"/>
              <a:t>Keuangan</a:t>
            </a: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3. </a:t>
            </a:r>
            <a:r>
              <a:rPr lang="en-US" sz="900" dirty="0" err="1"/>
              <a:t>Aspek</a:t>
            </a:r>
            <a:r>
              <a:rPr lang="en-US" sz="900" dirty="0"/>
              <a:t> SDM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4. </a:t>
            </a:r>
            <a:r>
              <a:rPr lang="en-US" sz="900" dirty="0" err="1"/>
              <a:t>Aspek</a:t>
            </a:r>
            <a:r>
              <a:rPr lang="en-US" sz="900" dirty="0"/>
              <a:t> SDM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5. </a:t>
            </a:r>
            <a:r>
              <a:rPr lang="en-US" sz="900" dirty="0" err="1"/>
              <a:t>Aspek</a:t>
            </a:r>
            <a:r>
              <a:rPr lang="en-US" sz="900" dirty="0"/>
              <a:t> Sarana dan </a:t>
            </a:r>
            <a:r>
              <a:rPr lang="en-US" sz="900" dirty="0" err="1"/>
              <a:t>Prasarana</a:t>
            </a:r>
            <a:endParaRPr sz="900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title" idx="3"/>
          </p:nvPr>
        </p:nvSpPr>
        <p:spPr>
          <a:xfrm>
            <a:off x="3221233" y="2013313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Audit Tujuan Tertentu</a:t>
            </a:r>
            <a:endParaRPr dirty="0"/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4"/>
          </p:nvPr>
        </p:nvSpPr>
        <p:spPr>
          <a:xfrm>
            <a:off x="3221233" y="2317307"/>
            <a:ext cx="2503372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Audit </a:t>
            </a:r>
            <a:r>
              <a:rPr lang="en-US" sz="1000" dirty="0" err="1"/>
              <a:t>Tujuan</a:t>
            </a:r>
            <a:r>
              <a:rPr lang="en-US" sz="1000" dirty="0"/>
              <a:t> </a:t>
            </a:r>
            <a:r>
              <a:rPr lang="en-US" sz="1000" dirty="0" err="1"/>
              <a:t>tertentu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audit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tujuan</a:t>
            </a:r>
            <a:r>
              <a:rPr lang="en-US" sz="1000" dirty="0"/>
              <a:t> </a:t>
            </a:r>
            <a:r>
              <a:rPr lang="en-US" sz="1000" dirty="0" err="1"/>
              <a:t>spesifik</a:t>
            </a:r>
            <a:r>
              <a:rPr lang="en-US" sz="1000" dirty="0"/>
              <a:t>. Audit </a:t>
            </a:r>
            <a:r>
              <a:rPr lang="en-US" sz="1000" dirty="0" err="1"/>
              <a:t>Tujuan</a:t>
            </a:r>
            <a:r>
              <a:rPr lang="en-US" sz="1000" dirty="0"/>
              <a:t> </a:t>
            </a:r>
            <a:r>
              <a:rPr lang="en-US" sz="1000" dirty="0" err="1"/>
              <a:t>Tertentu</a:t>
            </a:r>
            <a:r>
              <a:rPr lang="en-US" sz="1000" dirty="0"/>
              <a:t> </a:t>
            </a:r>
            <a:r>
              <a:rPr lang="en-US" sz="1000" dirty="0" err="1"/>
              <a:t>atas</a:t>
            </a:r>
            <a:r>
              <a:rPr lang="en-US" sz="1000" dirty="0"/>
              <a:t> </a:t>
            </a:r>
            <a:r>
              <a:rPr lang="en-US" sz="1000" dirty="0" err="1"/>
              <a:t>entitas</a:t>
            </a:r>
            <a:r>
              <a:rPr lang="en-US" sz="1000" dirty="0"/>
              <a:t> Internal Perusahaan </a:t>
            </a:r>
            <a:r>
              <a:rPr lang="en-US" sz="1000" dirty="0" err="1"/>
              <a:t>Mencakup</a:t>
            </a:r>
            <a:endParaRPr sz="1000"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title" idx="5"/>
          </p:nvPr>
        </p:nvSpPr>
        <p:spPr>
          <a:xfrm>
            <a:off x="6662491" y="2005581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Audit Investigasi</a:t>
            </a:r>
            <a:endParaRPr dirty="0"/>
          </a:p>
        </p:txBody>
      </p:sp>
      <p:sp>
        <p:nvSpPr>
          <p:cNvPr id="292" name="Google Shape;292;p42"/>
          <p:cNvSpPr/>
          <p:nvPr/>
        </p:nvSpPr>
        <p:spPr>
          <a:xfrm>
            <a:off x="417892" y="1191182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3753073" y="1191182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7074529" y="1191182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42"/>
          <p:cNvGrpSpPr/>
          <p:nvPr/>
        </p:nvGrpSpPr>
        <p:grpSpPr>
          <a:xfrm>
            <a:off x="3877207" y="1334355"/>
            <a:ext cx="444432" cy="446805"/>
            <a:chOff x="-33286325" y="3944800"/>
            <a:chExt cx="291450" cy="293025"/>
          </a:xfrm>
        </p:grpSpPr>
        <p:sp>
          <p:nvSpPr>
            <p:cNvPr id="300" name="Google Shape;300;p42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42"/>
          <p:cNvGrpSpPr/>
          <p:nvPr/>
        </p:nvGrpSpPr>
        <p:grpSpPr>
          <a:xfrm>
            <a:off x="7198663" y="1310379"/>
            <a:ext cx="444432" cy="445089"/>
            <a:chOff x="-31093575" y="3552550"/>
            <a:chExt cx="291450" cy="291900"/>
          </a:xfrm>
        </p:grpSpPr>
        <p:sp>
          <p:nvSpPr>
            <p:cNvPr id="305" name="Google Shape;305;p42"/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30;p43">
            <a:extLst>
              <a:ext uri="{FF2B5EF4-FFF2-40B4-BE49-F238E27FC236}">
                <a16:creationId xmlns:a16="http://schemas.microsoft.com/office/drawing/2014/main" id="{95B31996-50CF-4EA4-9BCD-21BDD19FC099}"/>
              </a:ext>
            </a:extLst>
          </p:cNvPr>
          <p:cNvGrpSpPr/>
          <p:nvPr/>
        </p:nvGrpSpPr>
        <p:grpSpPr>
          <a:xfrm>
            <a:off x="496392" y="1265864"/>
            <a:ext cx="447166" cy="444212"/>
            <a:chOff x="-59470075" y="3308975"/>
            <a:chExt cx="318200" cy="316075"/>
          </a:xfrm>
        </p:grpSpPr>
        <p:sp>
          <p:nvSpPr>
            <p:cNvPr id="31" name="Google Shape;331;p43">
              <a:extLst>
                <a:ext uri="{FF2B5EF4-FFF2-40B4-BE49-F238E27FC236}">
                  <a16:creationId xmlns:a16="http://schemas.microsoft.com/office/drawing/2014/main" id="{5A4C1397-16AD-4829-B5AF-EEA442378F22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2;p43">
              <a:extLst>
                <a:ext uri="{FF2B5EF4-FFF2-40B4-BE49-F238E27FC236}">
                  <a16:creationId xmlns:a16="http://schemas.microsoft.com/office/drawing/2014/main" id="{CC9031CD-4A40-42CA-A6F6-A9DB5448AD5A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;p43">
              <a:extLst>
                <a:ext uri="{FF2B5EF4-FFF2-40B4-BE49-F238E27FC236}">
                  <a16:creationId xmlns:a16="http://schemas.microsoft.com/office/drawing/2014/main" id="{7C05D00E-24AE-4404-9254-74BE3A2F00D2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4;p43">
              <a:extLst>
                <a:ext uri="{FF2B5EF4-FFF2-40B4-BE49-F238E27FC236}">
                  <a16:creationId xmlns:a16="http://schemas.microsoft.com/office/drawing/2014/main" id="{78E317A2-939D-40FC-879B-8A700A1C88E0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5;p43">
              <a:extLst>
                <a:ext uri="{FF2B5EF4-FFF2-40B4-BE49-F238E27FC236}">
                  <a16:creationId xmlns:a16="http://schemas.microsoft.com/office/drawing/2014/main" id="{53224A09-78A6-4427-914B-C665448C6772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6;p43">
              <a:extLst>
                <a:ext uri="{FF2B5EF4-FFF2-40B4-BE49-F238E27FC236}">
                  <a16:creationId xmlns:a16="http://schemas.microsoft.com/office/drawing/2014/main" id="{0C6293CE-87E6-482F-A254-C0FD7DB4D3FD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7;p43">
              <a:extLst>
                <a:ext uri="{FF2B5EF4-FFF2-40B4-BE49-F238E27FC236}">
                  <a16:creationId xmlns:a16="http://schemas.microsoft.com/office/drawing/2014/main" id="{7964B0B9-3FD3-4F5A-9B76-D3761A27CBBB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8;p43">
              <a:extLst>
                <a:ext uri="{FF2B5EF4-FFF2-40B4-BE49-F238E27FC236}">
                  <a16:creationId xmlns:a16="http://schemas.microsoft.com/office/drawing/2014/main" id="{9F2CD95E-8CAC-454F-ABB7-EEE25112FD9B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;p43">
              <a:extLst>
                <a:ext uri="{FF2B5EF4-FFF2-40B4-BE49-F238E27FC236}">
                  <a16:creationId xmlns:a16="http://schemas.microsoft.com/office/drawing/2014/main" id="{18F3EE57-E477-48C8-B846-356CF05EA919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87;p42">
            <a:extLst>
              <a:ext uri="{FF2B5EF4-FFF2-40B4-BE49-F238E27FC236}">
                <a16:creationId xmlns:a16="http://schemas.microsoft.com/office/drawing/2014/main" id="{C3E12664-E68D-4366-83C4-A8C5099F0933}"/>
              </a:ext>
            </a:extLst>
          </p:cNvPr>
          <p:cNvSpPr txBox="1">
            <a:spLocks/>
          </p:cNvSpPr>
          <p:nvPr/>
        </p:nvSpPr>
        <p:spPr>
          <a:xfrm>
            <a:off x="101623" y="3952318"/>
            <a:ext cx="2951932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900" dirty="0" err="1"/>
              <a:t>Jenis</a:t>
            </a:r>
            <a:r>
              <a:rPr lang="en-US" sz="900" dirty="0"/>
              <a:t> Audit </a:t>
            </a:r>
            <a:r>
              <a:rPr lang="en-US" sz="900" dirty="0" err="1"/>
              <a:t>Operasional</a:t>
            </a:r>
            <a:r>
              <a:rPr lang="en-US" sz="900" dirty="0"/>
              <a:t> :</a:t>
            </a:r>
          </a:p>
          <a:p>
            <a:pPr marL="0" indent="0"/>
            <a:r>
              <a:rPr lang="en-US" sz="900" dirty="0"/>
              <a:t>1. Audit </a:t>
            </a:r>
            <a:r>
              <a:rPr lang="en-US" sz="900" dirty="0" err="1"/>
              <a:t>Menyeluruh</a:t>
            </a:r>
            <a:endParaRPr lang="en-US" sz="900" dirty="0"/>
          </a:p>
          <a:p>
            <a:pPr marL="0" indent="0"/>
            <a:r>
              <a:rPr lang="en-US" sz="900" dirty="0"/>
              <a:t>2. Audit </a:t>
            </a:r>
            <a:r>
              <a:rPr lang="en-US" sz="900" dirty="0" err="1"/>
              <a:t>Parsial</a:t>
            </a:r>
            <a:endParaRPr lang="en-US" sz="900" dirty="0"/>
          </a:p>
        </p:txBody>
      </p:sp>
      <p:sp>
        <p:nvSpPr>
          <p:cNvPr id="41" name="Google Shape;287;p42">
            <a:extLst>
              <a:ext uri="{FF2B5EF4-FFF2-40B4-BE49-F238E27FC236}">
                <a16:creationId xmlns:a16="http://schemas.microsoft.com/office/drawing/2014/main" id="{F675FCF9-C3A5-4A0A-A9FE-FBFCD9FFF1B0}"/>
              </a:ext>
            </a:extLst>
          </p:cNvPr>
          <p:cNvSpPr txBox="1">
            <a:spLocks/>
          </p:cNvSpPr>
          <p:nvPr/>
        </p:nvSpPr>
        <p:spPr>
          <a:xfrm>
            <a:off x="3221233" y="3155904"/>
            <a:ext cx="2951932" cy="92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000" dirty="0" err="1"/>
              <a:t>Cakupan</a:t>
            </a:r>
            <a:r>
              <a:rPr lang="en-US" sz="1000" dirty="0"/>
              <a:t> Audit  </a:t>
            </a:r>
            <a:r>
              <a:rPr lang="en-US" sz="1000" dirty="0" err="1"/>
              <a:t>Tujuan</a:t>
            </a:r>
            <a:r>
              <a:rPr lang="en-US" sz="1000" dirty="0"/>
              <a:t> </a:t>
            </a:r>
            <a:r>
              <a:rPr lang="en-US" sz="1000" dirty="0" err="1"/>
              <a:t>Tertentu</a:t>
            </a:r>
            <a:r>
              <a:rPr lang="en-US" sz="1000" dirty="0"/>
              <a:t> 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/>
              <a:t>Perhitungan</a:t>
            </a:r>
            <a:r>
              <a:rPr lang="en-US" sz="1000" dirty="0"/>
              <a:t> Stock </a:t>
            </a:r>
            <a:r>
              <a:rPr lang="en-US" sz="1000" dirty="0" err="1"/>
              <a:t>Opname</a:t>
            </a:r>
            <a:r>
              <a:rPr lang="en-US" sz="1000" dirty="0"/>
              <a:t> Akhir  </a:t>
            </a:r>
            <a:r>
              <a:rPr lang="en-US" sz="1000" dirty="0" err="1"/>
              <a:t>TahunAspek</a:t>
            </a:r>
            <a:r>
              <a:rPr lang="en-US" sz="1000" dirty="0"/>
              <a:t> </a:t>
            </a:r>
            <a:r>
              <a:rPr lang="en-US" sz="1000" dirty="0" err="1"/>
              <a:t>Keuangan</a:t>
            </a:r>
            <a:r>
              <a:rPr lang="en-US" sz="10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Audit </a:t>
            </a:r>
            <a:r>
              <a:rPr lang="en-US" sz="1000" dirty="0" err="1"/>
              <a:t>terhadap</a:t>
            </a:r>
            <a:r>
              <a:rPr lang="en-US" sz="1000" dirty="0"/>
              <a:t> </a:t>
            </a:r>
            <a:r>
              <a:rPr lang="en-US" sz="1000" dirty="0" err="1"/>
              <a:t>layanan</a:t>
            </a:r>
            <a:r>
              <a:rPr lang="en-US" sz="1000" dirty="0"/>
              <a:t>, Audit </a:t>
            </a:r>
            <a:r>
              <a:rPr lang="en-US" sz="1000" dirty="0" err="1"/>
              <a:t>terhadap</a:t>
            </a:r>
            <a:r>
              <a:rPr lang="en-US" sz="1000" dirty="0"/>
              <a:t> </a:t>
            </a:r>
            <a:r>
              <a:rPr lang="en-US" sz="1000" dirty="0" err="1"/>
              <a:t>budaya</a:t>
            </a:r>
            <a:r>
              <a:rPr lang="en-US" sz="1000" dirty="0"/>
              <a:t>  </a:t>
            </a:r>
            <a:r>
              <a:rPr lang="en-US" sz="1000" dirty="0" err="1"/>
              <a:t>kerja</a:t>
            </a:r>
            <a:r>
              <a:rPr lang="en-US" sz="1000" dirty="0"/>
              <a:t>, </a:t>
            </a:r>
            <a:r>
              <a:rPr lang="en-US" sz="1000" dirty="0" err="1"/>
              <a:t>dllAspek</a:t>
            </a:r>
            <a:r>
              <a:rPr lang="en-US" sz="1000" dirty="0"/>
              <a:t> SDM</a:t>
            </a:r>
          </a:p>
          <a:p>
            <a:pPr marL="0" indent="0"/>
            <a:endParaRPr lang="en-US" sz="1100" dirty="0"/>
          </a:p>
        </p:txBody>
      </p:sp>
      <p:sp>
        <p:nvSpPr>
          <p:cNvPr id="42" name="Google Shape;289;p42">
            <a:extLst>
              <a:ext uri="{FF2B5EF4-FFF2-40B4-BE49-F238E27FC236}">
                <a16:creationId xmlns:a16="http://schemas.microsoft.com/office/drawing/2014/main" id="{00CD4FD7-7DFA-42A6-9591-5FD0D2D468B8}"/>
              </a:ext>
            </a:extLst>
          </p:cNvPr>
          <p:cNvSpPr txBox="1">
            <a:spLocks/>
          </p:cNvSpPr>
          <p:nvPr/>
        </p:nvSpPr>
        <p:spPr>
          <a:xfrm>
            <a:off x="99891" y="2327110"/>
            <a:ext cx="2463689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900" dirty="0"/>
              <a:t>Audit </a:t>
            </a:r>
            <a:r>
              <a:rPr lang="en-US" sz="900" dirty="0" err="1"/>
              <a:t>Operasional</a:t>
            </a:r>
            <a:r>
              <a:rPr lang="en-US" sz="900" dirty="0"/>
              <a:t>  </a:t>
            </a:r>
            <a:r>
              <a:rPr lang="en-US" sz="900" dirty="0" err="1"/>
              <a:t>adalah</a:t>
            </a:r>
            <a:r>
              <a:rPr lang="en-US" sz="900" dirty="0"/>
              <a:t> audit yang </a:t>
            </a:r>
            <a:r>
              <a:rPr lang="en-US" sz="900" dirty="0" err="1"/>
              <a:t>dilaksanakan</a:t>
            </a:r>
            <a:r>
              <a:rPr lang="en-US" sz="900" dirty="0"/>
              <a:t> </a:t>
            </a:r>
            <a:r>
              <a:rPr lang="en-US" sz="900" dirty="0" err="1"/>
              <a:t>terhadap</a:t>
            </a:r>
            <a:r>
              <a:rPr lang="en-US" sz="900" dirty="0"/>
              <a:t> </a:t>
            </a:r>
            <a:r>
              <a:rPr lang="en-US" sz="900" dirty="0" err="1"/>
              <a:t>kegiatan</a:t>
            </a:r>
            <a:r>
              <a:rPr lang="en-US" sz="900" dirty="0"/>
              <a:t> Unit </a:t>
            </a:r>
            <a:r>
              <a:rPr lang="en-US" sz="900" dirty="0" err="1"/>
              <a:t>Kerja</a:t>
            </a:r>
            <a:r>
              <a:rPr lang="en-US" sz="900" dirty="0"/>
              <a:t> </a:t>
            </a:r>
            <a:r>
              <a:rPr lang="en-US" sz="900" dirty="0" err="1"/>
              <a:t>dengan</a:t>
            </a:r>
            <a:r>
              <a:rPr lang="en-US" sz="900" dirty="0"/>
              <a:t> </a:t>
            </a:r>
            <a:r>
              <a:rPr lang="en-US" sz="900" dirty="0" err="1"/>
              <a:t>tujuan</a:t>
            </a:r>
            <a:r>
              <a:rPr lang="en-US" sz="900" dirty="0"/>
              <a:t> </a:t>
            </a:r>
            <a:r>
              <a:rPr lang="en-US" sz="900" dirty="0" err="1"/>
              <a:t>untuk</a:t>
            </a:r>
            <a:r>
              <a:rPr lang="en-US" sz="900" dirty="0"/>
              <a:t> </a:t>
            </a:r>
            <a:r>
              <a:rPr lang="en-US" sz="900" dirty="0" err="1"/>
              <a:t>menilai</a:t>
            </a:r>
            <a:r>
              <a:rPr lang="en-US" sz="900" dirty="0"/>
              <a:t> </a:t>
            </a:r>
            <a:r>
              <a:rPr lang="en-US" sz="900" dirty="0" err="1"/>
              <a:t>apakah</a:t>
            </a:r>
            <a:r>
              <a:rPr lang="en-US" sz="900" dirty="0"/>
              <a:t> </a:t>
            </a:r>
            <a:r>
              <a:rPr lang="en-US" sz="900" dirty="0" err="1"/>
              <a:t>sumber</a:t>
            </a:r>
            <a:r>
              <a:rPr lang="en-US" sz="900" dirty="0"/>
              <a:t> </a:t>
            </a:r>
            <a:r>
              <a:rPr lang="en-US" sz="900" dirty="0" err="1"/>
              <a:t>daya</a:t>
            </a:r>
            <a:r>
              <a:rPr lang="en-US" sz="900" dirty="0"/>
              <a:t> dan dana </a:t>
            </a:r>
            <a:r>
              <a:rPr lang="en-US" sz="900" dirty="0" err="1"/>
              <a:t>digunakan</a:t>
            </a:r>
            <a:r>
              <a:rPr lang="en-US" sz="900" dirty="0"/>
              <a:t> </a:t>
            </a:r>
            <a:r>
              <a:rPr lang="en-US" sz="900" dirty="0" err="1"/>
              <a:t>secara</a:t>
            </a:r>
            <a:r>
              <a:rPr lang="en-US" sz="900" dirty="0"/>
              <a:t> </a:t>
            </a:r>
            <a:r>
              <a:rPr lang="en-US" sz="900" dirty="0" err="1"/>
              <a:t>Ekonomis</a:t>
            </a:r>
            <a:r>
              <a:rPr lang="en-US" sz="900" dirty="0"/>
              <a:t> dan </a:t>
            </a:r>
            <a:r>
              <a:rPr lang="en-US" sz="900" dirty="0" err="1"/>
              <a:t>efisien</a:t>
            </a:r>
            <a:endParaRPr lang="en-US" sz="900" dirty="0"/>
          </a:p>
        </p:txBody>
      </p:sp>
      <p:sp>
        <p:nvSpPr>
          <p:cNvPr id="43" name="Google Shape;289;p42">
            <a:extLst>
              <a:ext uri="{FF2B5EF4-FFF2-40B4-BE49-F238E27FC236}">
                <a16:creationId xmlns:a16="http://schemas.microsoft.com/office/drawing/2014/main" id="{D2053B7B-2A1F-440B-A612-46597BE4BF8B}"/>
              </a:ext>
            </a:extLst>
          </p:cNvPr>
          <p:cNvSpPr txBox="1">
            <a:spLocks/>
          </p:cNvSpPr>
          <p:nvPr/>
        </p:nvSpPr>
        <p:spPr>
          <a:xfrm>
            <a:off x="6662491" y="2790038"/>
            <a:ext cx="2503372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000" dirty="0"/>
              <a:t>Audit </a:t>
            </a:r>
            <a:r>
              <a:rPr lang="en-US" sz="1000" dirty="0" err="1"/>
              <a:t>Investigasi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audit yang </a:t>
            </a:r>
            <a:r>
              <a:rPr lang="en-US" sz="1000" dirty="0" err="1"/>
              <a:t>dilaksanakan</a:t>
            </a:r>
            <a:r>
              <a:rPr lang="en-US" sz="1000" dirty="0"/>
              <a:t> oleh TIM SPI dan/</a:t>
            </a:r>
            <a:r>
              <a:rPr lang="en-US" sz="1000" dirty="0" err="1"/>
              <a:t>atau</a:t>
            </a:r>
            <a:r>
              <a:rPr lang="en-US" sz="1000" dirty="0"/>
              <a:t> Tim </a:t>
            </a:r>
            <a:r>
              <a:rPr lang="en-US" sz="1000" dirty="0" err="1"/>
              <a:t>Khusus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tujuan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mengungkap</a:t>
            </a:r>
            <a:r>
              <a:rPr lang="en-US" sz="1000" dirty="0"/>
              <a:t> </a:t>
            </a:r>
            <a:r>
              <a:rPr lang="en-US" sz="1000" dirty="0" err="1"/>
              <a:t>tindak</a:t>
            </a:r>
            <a:r>
              <a:rPr lang="en-US" sz="1000" dirty="0"/>
              <a:t> </a:t>
            </a:r>
            <a:r>
              <a:rPr lang="en-US" sz="1000" dirty="0" err="1"/>
              <a:t>penyimpangan</a:t>
            </a:r>
            <a:r>
              <a:rPr lang="en-US" sz="1000" dirty="0"/>
              <a:t> yang </a:t>
            </a:r>
            <a:r>
              <a:rPr lang="en-US" sz="1000" dirty="0" err="1"/>
              <a:t>merugikan</a:t>
            </a:r>
            <a:r>
              <a:rPr lang="en-US" sz="1000" dirty="0"/>
              <a:t> </a:t>
            </a:r>
            <a:r>
              <a:rPr lang="en-US" sz="1000" dirty="0" err="1"/>
              <a:t>perusahaan</a:t>
            </a:r>
            <a:r>
              <a:rPr lang="en-US" sz="1000" dirty="0"/>
              <a:t> dan/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pelanggaran</a:t>
            </a:r>
            <a:r>
              <a:rPr lang="en-US" sz="1000" dirty="0"/>
              <a:t> </a:t>
            </a:r>
            <a:r>
              <a:rPr lang="en-US" sz="1000" dirty="0" err="1"/>
              <a:t>Peraturan</a:t>
            </a:r>
            <a:r>
              <a:rPr lang="en-US" sz="1000" dirty="0"/>
              <a:t> Perusahaan (PP) </a:t>
            </a:r>
            <a:r>
              <a:rPr lang="en-US" sz="1000" dirty="0" err="1"/>
              <a:t>maupun</a:t>
            </a:r>
            <a:r>
              <a:rPr lang="en-US" sz="1000" dirty="0"/>
              <a:t> </a:t>
            </a:r>
            <a:r>
              <a:rPr lang="en-US" sz="1000" dirty="0" err="1"/>
              <a:t>ketentuan</a:t>
            </a:r>
            <a:r>
              <a:rPr lang="en-US" sz="1000" dirty="0"/>
              <a:t> Perusahaan </a:t>
            </a:r>
            <a:r>
              <a:rPr lang="en-US" sz="1000" dirty="0" err="1"/>
              <a:t>lainnya</a:t>
            </a:r>
            <a:r>
              <a:rPr lang="en-US" sz="1000" dirty="0"/>
              <a:t> yang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dikenakan</a:t>
            </a:r>
            <a:r>
              <a:rPr lang="en-US" sz="1000" dirty="0"/>
              <a:t> </a:t>
            </a:r>
            <a:r>
              <a:rPr lang="en-US" sz="1000" dirty="0" err="1"/>
              <a:t>ancaman</a:t>
            </a:r>
            <a:r>
              <a:rPr lang="en-US" sz="1000" dirty="0"/>
              <a:t> </a:t>
            </a:r>
            <a:r>
              <a:rPr lang="en-US" sz="1000" dirty="0" err="1"/>
              <a:t>Hukuman</a:t>
            </a:r>
            <a:r>
              <a:rPr lang="en-US" sz="1000" dirty="0"/>
              <a:t> </a:t>
            </a:r>
            <a:r>
              <a:rPr lang="en-US" sz="1000" dirty="0" err="1"/>
              <a:t>Pidana</a:t>
            </a:r>
            <a:r>
              <a:rPr lang="en-US" sz="1000" dirty="0"/>
              <a:t> dan/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Sanksi</a:t>
            </a:r>
            <a:r>
              <a:rPr lang="en-US" sz="1000" dirty="0"/>
              <a:t> </a:t>
            </a:r>
            <a:r>
              <a:rPr lang="en-US" sz="1000" dirty="0" err="1"/>
              <a:t>administrattif</a:t>
            </a:r>
            <a:r>
              <a:rPr lang="en-US" sz="1000" dirty="0"/>
              <a:t> dan PHK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9">
            <a:extLst>
              <a:ext uri="{FF2B5EF4-FFF2-40B4-BE49-F238E27FC236}">
                <a16:creationId xmlns:a16="http://schemas.microsoft.com/office/drawing/2014/main" id="{6C49CD7D-AF09-4F77-8C0B-D8D2E428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03" y="151747"/>
            <a:ext cx="2212975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Google Shape;819;p68">
            <a:extLst>
              <a:ext uri="{FF2B5EF4-FFF2-40B4-BE49-F238E27FC236}">
                <a16:creationId xmlns:a16="http://schemas.microsoft.com/office/drawing/2014/main" id="{E26D6E45-0005-4267-A9FD-5217B6613479}"/>
              </a:ext>
            </a:extLst>
          </p:cNvPr>
          <p:cNvSpPr txBox="1">
            <a:spLocks/>
          </p:cNvSpPr>
          <p:nvPr/>
        </p:nvSpPr>
        <p:spPr>
          <a:xfrm>
            <a:off x="48150" y="246258"/>
            <a:ext cx="7704000" cy="38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Whistle Blower</a:t>
            </a:r>
          </a:p>
        </p:txBody>
      </p:sp>
      <p:sp>
        <p:nvSpPr>
          <p:cNvPr id="71" name="Google Shape;818;p68">
            <a:extLst>
              <a:ext uri="{FF2B5EF4-FFF2-40B4-BE49-F238E27FC236}">
                <a16:creationId xmlns:a16="http://schemas.microsoft.com/office/drawing/2014/main" id="{C5486DE7-265F-4E29-8039-20A9F86162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45997" y="1165873"/>
            <a:ext cx="5083970" cy="709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Whistle Blowing System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aplikasi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disediakan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oleh PT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Pesonna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Optima Jasa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bagi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ingin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melaporkan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perbuatan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berindikasi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pelanggaran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terjadi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lingkungan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PT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Pesonna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Optima Jasa.</a:t>
            </a:r>
            <a:endParaRPr sz="1200" dirty="0"/>
          </a:p>
        </p:txBody>
      </p:sp>
      <p:sp>
        <p:nvSpPr>
          <p:cNvPr id="72" name="Google Shape;818;p68">
            <a:extLst>
              <a:ext uri="{FF2B5EF4-FFF2-40B4-BE49-F238E27FC236}">
                <a16:creationId xmlns:a16="http://schemas.microsoft.com/office/drawing/2014/main" id="{6F3BBE3B-2EC0-4148-B355-E6662CEC009E}"/>
              </a:ext>
            </a:extLst>
          </p:cNvPr>
          <p:cNvSpPr txBox="1">
            <a:spLocks/>
          </p:cNvSpPr>
          <p:nvPr/>
        </p:nvSpPr>
        <p:spPr>
          <a:xfrm>
            <a:off x="-145997" y="3116220"/>
            <a:ext cx="5025358" cy="7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 algn="just">
              <a:buNone/>
            </a:pPr>
            <a:r>
              <a:rPr lang="en-US" sz="1200" b="1" i="0" dirty="0" err="1">
                <a:solidFill>
                  <a:srgbClr val="222222"/>
                </a:solidFill>
                <a:effectLst/>
                <a:latin typeface="Raleway" pitchFamily="2" charset="0"/>
              </a:rPr>
              <a:t>Unsur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Raleway" pitchFamily="2" charset="0"/>
              </a:rPr>
              <a:t> </a:t>
            </a:r>
            <a:r>
              <a:rPr lang="en-US" sz="1200" b="1" i="0" dirty="0" err="1">
                <a:solidFill>
                  <a:srgbClr val="222222"/>
                </a:solidFill>
                <a:effectLst/>
                <a:latin typeface="Raleway" pitchFamily="2" charset="0"/>
              </a:rPr>
              <a:t>Pengaduan</a:t>
            </a:r>
            <a:endParaRPr lang="en-US" sz="1200" b="1" i="0" dirty="0">
              <a:solidFill>
                <a:srgbClr val="222222"/>
              </a:solidFill>
              <a:effectLst/>
              <a:latin typeface="Raleway" pitchFamily="2" charset="0"/>
            </a:endParaRPr>
          </a:p>
          <a:p>
            <a:pPr marL="139700" indent="0" algn="just">
              <a:buNone/>
            </a:pP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pelaporan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pengaduan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melalui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Whistle Blowing System PT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Pesonna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Optima Jasa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dugaan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tindak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pelanggaran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kecurangan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dilakukan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/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melibatkan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pihak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terkait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di PT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Pesonna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Optima Jasa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merugikan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Perusahaan,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nasabah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dan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pihak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lainnya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sehubungan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kegiatan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Perusahaan;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sifatnya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promosi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produk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perusahaan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bohong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fitnah,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ditindaklanjuti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139700" indent="0" algn="just">
              <a:buNone/>
            </a:pP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Pengaduan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ditindaklanjuti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memenuhi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unsur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139700" indent="0" algn="just">
              <a:buNone/>
            </a:pPr>
            <a:endParaRPr lang="en-US" sz="12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marL="139700" indent="0" algn="just">
              <a:buNone/>
            </a:pPr>
            <a: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What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: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Perbuatan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berindikasi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pelanggaran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diketahui</a:t>
            </a:r>
            <a:b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Where</a:t>
            </a:r>
            <a:r>
              <a:rPr lang="en-US" sz="12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: Dimana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perbuatan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dilakukan</a:t>
            </a:r>
            <a:b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When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: Kapan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perbuatan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dilakukan</a:t>
            </a:r>
            <a:b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Who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: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Siapa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saja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terlibat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perbuatan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tersebut</a:t>
            </a:r>
            <a:b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How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: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Bagaimana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perbuatan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dilakukan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(modus,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0A7441-E8B3-4388-91FD-EF1B4736E8FC}"/>
              </a:ext>
            </a:extLst>
          </p:cNvPr>
          <p:cNvSpPr txBox="1"/>
          <p:nvPr/>
        </p:nvSpPr>
        <p:spPr>
          <a:xfrm>
            <a:off x="5085022" y="1100986"/>
            <a:ext cx="378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 err="1">
                <a:solidFill>
                  <a:srgbClr val="222222"/>
                </a:solidFill>
                <a:effectLst/>
                <a:latin typeface="Raleway" pitchFamily="2" charset="0"/>
              </a:rPr>
              <a:t>Kerahasiaan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Raleway" pitchFamily="2" charset="0"/>
              </a:rPr>
              <a:t> </a:t>
            </a:r>
            <a:r>
              <a:rPr lang="en-US" sz="1200" b="1" i="0" dirty="0" err="1">
                <a:solidFill>
                  <a:srgbClr val="222222"/>
                </a:solidFill>
                <a:effectLst/>
                <a:latin typeface="Raleway" pitchFamily="2" charset="0"/>
              </a:rPr>
              <a:t>Pelapor</a:t>
            </a:r>
            <a:endParaRPr lang="en-US" sz="1200" b="1" i="0" dirty="0">
              <a:solidFill>
                <a:srgbClr val="222222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Agar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Kerahasiaan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terjaga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perhatikan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hal-hal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: Jika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ingin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identitas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tetap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rahasia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jangan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memberitahukan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mengisikan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data-data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pribadi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nama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Anda,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hubungan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pelaku-pelaku</a:t>
            </a:r>
            <a:r>
              <a:rPr lang="en-US" sz="1200" dirty="0">
                <a:solidFill>
                  <a:srgbClr val="666666"/>
                </a:solidFill>
                <a:latin typeface="Open Sans" panose="020B0606030504020204" pitchFamily="34" charset="0"/>
              </a:rPr>
              <a:t>.                        </a:t>
            </a:r>
          </a:p>
          <a:p>
            <a:pPr algn="just"/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Jangan</a:t>
            </a:r>
            <a:r>
              <a:rPr lang="en-US" sz="12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memberitahukan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mengisikan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data-data/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memungkinkan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bagi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orang lain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pelacakan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siapa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Anda.</a:t>
            </a:r>
            <a:br>
              <a:rPr lang="en-US" sz="1200" dirty="0"/>
            </a:b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Hindari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orang lain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mengetahui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nama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samaran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(username), kata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sandi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(password)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serta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nomor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registrasi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Anda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02A26F-4624-4013-A6F8-F0B2525A35BA}"/>
              </a:ext>
            </a:extLst>
          </p:cNvPr>
          <p:cNvSpPr txBox="1"/>
          <p:nvPr/>
        </p:nvSpPr>
        <p:spPr>
          <a:xfrm>
            <a:off x="5085022" y="3478072"/>
            <a:ext cx="4644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Raleway" pitchFamily="2" charset="0"/>
              </a:rPr>
              <a:t>Bagaimana</a:t>
            </a:r>
            <a:r>
              <a:rPr lang="en-US" b="1" i="0" dirty="0">
                <a:solidFill>
                  <a:srgbClr val="222222"/>
                </a:solidFill>
                <a:effectLst/>
                <a:latin typeface="Raleway" pitchFamily="2" charset="0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Menghubungi</a:t>
            </a:r>
            <a:r>
              <a:rPr lang="en-US" b="1" i="0" dirty="0">
                <a:solidFill>
                  <a:srgbClr val="222222"/>
                </a:solidFill>
                <a:effectLst/>
                <a:latin typeface="Raleway" pitchFamily="2" charset="0"/>
              </a:rPr>
              <a:t> Kami?</a:t>
            </a:r>
            <a:endParaRPr lang="en-US" dirty="0"/>
          </a:p>
        </p:txBody>
      </p:sp>
      <p:grpSp>
        <p:nvGrpSpPr>
          <p:cNvPr id="78" name="Google Shape;5508;p82">
            <a:extLst>
              <a:ext uri="{FF2B5EF4-FFF2-40B4-BE49-F238E27FC236}">
                <a16:creationId xmlns:a16="http://schemas.microsoft.com/office/drawing/2014/main" id="{E422DF35-A1FC-411A-B2DD-BF9EE1CD3129}"/>
              </a:ext>
            </a:extLst>
          </p:cNvPr>
          <p:cNvGrpSpPr/>
          <p:nvPr/>
        </p:nvGrpSpPr>
        <p:grpSpPr>
          <a:xfrm>
            <a:off x="5319788" y="3876867"/>
            <a:ext cx="352332" cy="307777"/>
            <a:chOff x="2071000" y="1435025"/>
            <a:chExt cx="500400" cy="481875"/>
          </a:xfrm>
        </p:grpSpPr>
        <p:sp>
          <p:nvSpPr>
            <p:cNvPr id="79" name="Google Shape;5509;p82">
              <a:extLst>
                <a:ext uri="{FF2B5EF4-FFF2-40B4-BE49-F238E27FC236}">
                  <a16:creationId xmlns:a16="http://schemas.microsoft.com/office/drawing/2014/main" id="{46C66055-0BC7-4C21-A13F-4FA38BB06C37}"/>
                </a:ext>
              </a:extLst>
            </p:cNvPr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5510;p82">
              <a:extLst>
                <a:ext uri="{FF2B5EF4-FFF2-40B4-BE49-F238E27FC236}">
                  <a16:creationId xmlns:a16="http://schemas.microsoft.com/office/drawing/2014/main" id="{14B09F82-D046-4064-A524-9F5719B4820A}"/>
                </a:ext>
              </a:extLst>
            </p:cNvPr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5511;p82">
              <a:extLst>
                <a:ext uri="{FF2B5EF4-FFF2-40B4-BE49-F238E27FC236}">
                  <a16:creationId xmlns:a16="http://schemas.microsoft.com/office/drawing/2014/main" id="{707DA2ED-EF91-4813-AE67-C35EBC61233C}"/>
                </a:ext>
              </a:extLst>
            </p:cNvPr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1E4BF4E-681A-4C05-9D7C-35EFECB49EF9}"/>
              </a:ext>
            </a:extLst>
          </p:cNvPr>
          <p:cNvSpPr txBox="1"/>
          <p:nvPr/>
        </p:nvSpPr>
        <p:spPr>
          <a:xfrm>
            <a:off x="5770759" y="4327151"/>
            <a:ext cx="312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+mj-lt"/>
              </a:rPr>
              <a:t>wbs@optimajasa.co.id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83" name="Google Shape;5500;p82">
            <a:extLst>
              <a:ext uri="{FF2B5EF4-FFF2-40B4-BE49-F238E27FC236}">
                <a16:creationId xmlns:a16="http://schemas.microsoft.com/office/drawing/2014/main" id="{C6EB87A4-373C-4F3C-B6E0-4FF1FBC3D4F5}"/>
              </a:ext>
            </a:extLst>
          </p:cNvPr>
          <p:cNvGrpSpPr/>
          <p:nvPr/>
        </p:nvGrpSpPr>
        <p:grpSpPr>
          <a:xfrm>
            <a:off x="5296012" y="4327151"/>
            <a:ext cx="339253" cy="339253"/>
            <a:chOff x="900750" y="1436075"/>
            <a:chExt cx="481825" cy="481825"/>
          </a:xfrm>
        </p:grpSpPr>
        <p:sp>
          <p:nvSpPr>
            <p:cNvPr id="84" name="Google Shape;5501;p82">
              <a:extLst>
                <a:ext uri="{FF2B5EF4-FFF2-40B4-BE49-F238E27FC236}">
                  <a16:creationId xmlns:a16="http://schemas.microsoft.com/office/drawing/2014/main" id="{E68F9369-AA66-4919-A64F-293267CE9A7A}"/>
                </a:ext>
              </a:extLst>
            </p:cNvPr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5502;p82">
              <a:extLst>
                <a:ext uri="{FF2B5EF4-FFF2-40B4-BE49-F238E27FC236}">
                  <a16:creationId xmlns:a16="http://schemas.microsoft.com/office/drawing/2014/main" id="{4E3CBF72-EEC1-4AF7-A793-6D05532BE4E7}"/>
                </a:ext>
              </a:extLst>
            </p:cNvPr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5503;p82">
              <a:extLst>
                <a:ext uri="{FF2B5EF4-FFF2-40B4-BE49-F238E27FC236}">
                  <a16:creationId xmlns:a16="http://schemas.microsoft.com/office/drawing/2014/main" id="{E5A6A676-54F5-426A-B552-75885C6A74B9}"/>
                </a:ext>
              </a:extLst>
            </p:cNvPr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5504;p82">
              <a:extLst>
                <a:ext uri="{FF2B5EF4-FFF2-40B4-BE49-F238E27FC236}">
                  <a16:creationId xmlns:a16="http://schemas.microsoft.com/office/drawing/2014/main" id="{88C19B36-A612-420D-8B01-69ADBB0295E2}"/>
                </a:ext>
              </a:extLst>
            </p:cNvPr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E44A94E-63E8-4321-94A1-744ECD9D02E3}"/>
              </a:ext>
            </a:extLst>
          </p:cNvPr>
          <p:cNvSpPr txBox="1"/>
          <p:nvPr/>
        </p:nvSpPr>
        <p:spPr>
          <a:xfrm>
            <a:off x="5745298" y="3854611"/>
            <a:ext cx="3128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gency FB" panose="020B0503020202020204" pitchFamily="34" charset="0"/>
              </a:rPr>
              <a:t>+ 62  818 0475 8100 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4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2295227" y="144710"/>
            <a:ext cx="5473331" cy="85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Hal- Hal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Kantor </a:t>
            </a:r>
            <a:r>
              <a:rPr lang="en-US" dirty="0" err="1"/>
              <a:t>Perwakilan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8" name="Google Shape;433;p48">
            <a:extLst>
              <a:ext uri="{FF2B5EF4-FFF2-40B4-BE49-F238E27FC236}">
                <a16:creationId xmlns:a16="http://schemas.microsoft.com/office/drawing/2014/main" id="{173BC04C-90C9-4C10-97DB-5878FDBA17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744" t="5744" r="5736" b="5736"/>
          <a:stretch/>
        </p:blipFill>
        <p:spPr>
          <a:xfrm>
            <a:off x="142134" y="1189740"/>
            <a:ext cx="3809050" cy="368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89;p42">
            <a:extLst>
              <a:ext uri="{FF2B5EF4-FFF2-40B4-BE49-F238E27FC236}">
                <a16:creationId xmlns:a16="http://schemas.microsoft.com/office/drawing/2014/main" id="{4F939090-6175-4C2F-9C14-1899307B2E0A}"/>
              </a:ext>
            </a:extLst>
          </p:cNvPr>
          <p:cNvSpPr txBox="1">
            <a:spLocks/>
          </p:cNvSpPr>
          <p:nvPr/>
        </p:nvSpPr>
        <p:spPr>
          <a:xfrm>
            <a:off x="4925467" y="1189740"/>
            <a:ext cx="3809050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Dokumen</a:t>
            </a:r>
            <a:r>
              <a:rPr lang="en-US" sz="1000" dirty="0"/>
              <a:t> SUPP dan SOA.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Dokumen</a:t>
            </a:r>
            <a:r>
              <a:rPr lang="en-US" sz="1000" dirty="0"/>
              <a:t> </a:t>
            </a:r>
            <a:r>
              <a:rPr lang="en-US" sz="1000" dirty="0" err="1"/>
              <a:t>Pembinaan</a:t>
            </a:r>
            <a:r>
              <a:rPr lang="en-US" sz="1000" dirty="0"/>
              <a:t> TAD dan </a:t>
            </a:r>
            <a:r>
              <a:rPr lang="en-US" sz="1000" dirty="0" err="1"/>
              <a:t>tanda</a:t>
            </a:r>
            <a:r>
              <a:rPr lang="en-US" sz="1000" dirty="0"/>
              <a:t> </a:t>
            </a:r>
            <a:r>
              <a:rPr lang="en-US" sz="1000" dirty="0" err="1"/>
              <a:t>tangan</a:t>
            </a:r>
            <a:r>
              <a:rPr lang="en-US" sz="1000" dirty="0"/>
              <a:t> </a:t>
            </a:r>
            <a:r>
              <a:rPr lang="en-US" sz="1000" dirty="0" err="1"/>
              <a:t>kehadiran</a:t>
            </a:r>
            <a:r>
              <a:rPr lang="en-US" sz="1000" dirty="0"/>
              <a:t> </a:t>
            </a:r>
            <a:r>
              <a:rPr lang="en-US" sz="1000" dirty="0" err="1"/>
              <a:t>peserta</a:t>
            </a:r>
            <a:r>
              <a:rPr lang="en-US" sz="1000" dirty="0"/>
              <a:t> dan </a:t>
            </a:r>
            <a:r>
              <a:rPr lang="en-US" sz="1000" dirty="0" err="1"/>
              <a:t>penerima</a:t>
            </a:r>
            <a:r>
              <a:rPr lang="en-US" sz="1000" dirty="0"/>
              <a:t> uang.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Dokumen</a:t>
            </a:r>
            <a:r>
              <a:rPr lang="en-US" sz="1000" dirty="0"/>
              <a:t> </a:t>
            </a:r>
            <a:r>
              <a:rPr lang="en-US" sz="1000" dirty="0" err="1"/>
              <a:t>kelengkapan</a:t>
            </a:r>
            <a:r>
              <a:rPr lang="en-US" sz="1000" dirty="0"/>
              <a:t> service dan </a:t>
            </a:r>
            <a:r>
              <a:rPr lang="en-US" sz="1000" dirty="0" err="1"/>
              <a:t>asuransi</a:t>
            </a:r>
            <a:r>
              <a:rPr lang="en-US" sz="1000" dirty="0"/>
              <a:t> </a:t>
            </a:r>
            <a:r>
              <a:rPr lang="en-US" sz="1000" dirty="0" err="1"/>
              <a:t>melampirkan</a:t>
            </a:r>
            <a:r>
              <a:rPr lang="en-US" sz="1000" dirty="0"/>
              <a:t> </a:t>
            </a:r>
            <a:r>
              <a:rPr lang="en-US" sz="1000" dirty="0" err="1"/>
              <a:t>Foto</a:t>
            </a:r>
            <a:r>
              <a:rPr lang="en-US" sz="1000" dirty="0"/>
              <a:t> pada </a:t>
            </a:r>
            <a:r>
              <a:rPr lang="en-US" sz="1000" dirty="0" err="1"/>
              <a:t>saat</a:t>
            </a:r>
            <a:r>
              <a:rPr lang="en-US" sz="1000" dirty="0"/>
              <a:t> Service dan Invoice Service ( </a:t>
            </a:r>
            <a:r>
              <a:rPr lang="en-US" sz="1000" dirty="0" err="1"/>
              <a:t>Bukan</a:t>
            </a:r>
            <a:r>
              <a:rPr lang="en-US" sz="1000" dirty="0"/>
              <a:t> </a:t>
            </a:r>
            <a:r>
              <a:rPr lang="en-US" sz="1000" dirty="0" err="1"/>
              <a:t>Berdasarkan</a:t>
            </a:r>
            <a:r>
              <a:rPr lang="en-US" sz="1000" dirty="0"/>
              <a:t> Nilai Appraisal).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Bon </a:t>
            </a:r>
            <a:r>
              <a:rPr lang="en-US" sz="1000" dirty="0" err="1"/>
              <a:t>Bensin</a:t>
            </a:r>
            <a:r>
              <a:rPr lang="en-US" sz="1000" dirty="0"/>
              <a:t> </a:t>
            </a:r>
            <a:r>
              <a:rPr lang="en-US" sz="1000" dirty="0" err="1"/>
              <a:t>dilengkapi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Pengisian</a:t>
            </a:r>
            <a:r>
              <a:rPr lang="en-US" sz="1000" dirty="0"/>
              <a:t> No Plat dan Kilometer </a:t>
            </a:r>
            <a:r>
              <a:rPr lang="en-US" sz="1000" dirty="0" err="1"/>
              <a:t>awal</a:t>
            </a:r>
            <a:r>
              <a:rPr lang="en-US" sz="1000" dirty="0"/>
              <a:t> dan kilometer Akhir  yang </a:t>
            </a:r>
            <a:r>
              <a:rPr lang="en-US" sz="1000" dirty="0" err="1"/>
              <a:t>mengacu</a:t>
            </a:r>
            <a:r>
              <a:rPr lang="en-US" sz="1000" dirty="0"/>
              <a:t> pada SE.01/SE/POJ/III/2018.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Cash </a:t>
            </a:r>
            <a:r>
              <a:rPr lang="en-US" sz="1000" dirty="0" err="1"/>
              <a:t>Opname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berkala</a:t>
            </a:r>
            <a:r>
              <a:rPr lang="en-US" sz="1000" dirty="0"/>
              <a:t> dan </a:t>
            </a:r>
            <a:r>
              <a:rPr lang="en-US" sz="1000" dirty="0" err="1"/>
              <a:t>dibuatkan</a:t>
            </a:r>
            <a:r>
              <a:rPr lang="en-US" sz="1000" dirty="0"/>
              <a:t> </a:t>
            </a:r>
            <a:r>
              <a:rPr lang="en-US" sz="1000" dirty="0" err="1"/>
              <a:t>berita</a:t>
            </a:r>
            <a:r>
              <a:rPr lang="en-US" sz="1000" dirty="0"/>
              <a:t> acara </a:t>
            </a:r>
            <a:r>
              <a:rPr lang="en-US" sz="1000" dirty="0" err="1"/>
              <a:t>opname</a:t>
            </a:r>
            <a:r>
              <a:rPr lang="en-US" sz="1000" dirty="0"/>
              <a:t> </a:t>
            </a:r>
            <a:r>
              <a:rPr lang="en-US" sz="1000" dirty="0" err="1"/>
              <a:t>serta</a:t>
            </a:r>
            <a:r>
              <a:rPr lang="en-US" sz="1000" dirty="0"/>
              <a:t> di </a:t>
            </a:r>
            <a:r>
              <a:rPr lang="en-US" sz="1000" dirty="0" err="1"/>
              <a:t>tandatangani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lengkap</a:t>
            </a:r>
            <a:r>
              <a:rPr lang="en-US" sz="10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Saldo</a:t>
            </a:r>
            <a:r>
              <a:rPr lang="en-US" sz="1000" dirty="0"/>
              <a:t> Akhir Kas dan Bank </a:t>
            </a:r>
            <a:r>
              <a:rPr lang="en-US" sz="1000" dirty="0" err="1"/>
              <a:t>sesuai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ketentuan</a:t>
            </a:r>
            <a:r>
              <a:rPr lang="en-US" sz="1000" dirty="0"/>
              <a:t> pada Nota Dinas No. 11/ND-KEU/IV/2021.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FIxed</a:t>
            </a:r>
            <a:r>
              <a:rPr lang="en-US" sz="1000" dirty="0"/>
              <a:t> Asset </a:t>
            </a:r>
            <a:r>
              <a:rPr lang="en-US" sz="1000" dirty="0" err="1"/>
              <a:t>diberikan</a:t>
            </a:r>
            <a:r>
              <a:rPr lang="en-US" sz="1000" dirty="0"/>
              <a:t> </a:t>
            </a:r>
            <a:r>
              <a:rPr lang="en-US" sz="1000" dirty="0" err="1"/>
              <a:t>Nomor</a:t>
            </a:r>
            <a:r>
              <a:rPr lang="en-US" sz="1000" dirty="0"/>
              <a:t> dan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Opname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Berkala</a:t>
            </a:r>
            <a:r>
              <a:rPr lang="en-US" sz="10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Dokumen</a:t>
            </a:r>
            <a:r>
              <a:rPr lang="en-US" sz="1000" dirty="0"/>
              <a:t> Transfer Tip-O </a:t>
            </a:r>
            <a:r>
              <a:rPr lang="en-US" sz="1000" dirty="0" err="1"/>
              <a:t>dari</a:t>
            </a:r>
            <a:r>
              <a:rPr lang="en-US" sz="1000" dirty="0"/>
              <a:t> Customer di </a:t>
            </a:r>
            <a:r>
              <a:rPr lang="en-US" sz="1000" dirty="0" err="1"/>
              <a:t>dokumentasi</a:t>
            </a:r>
            <a:r>
              <a:rPr lang="en-US" sz="1000" dirty="0"/>
              <a:t> </a:t>
            </a:r>
            <a:r>
              <a:rPr lang="en-US" sz="1000" dirty="0" err="1"/>
              <a:t>diperwakilan</a:t>
            </a:r>
            <a:r>
              <a:rPr lang="en-US" sz="10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Dokumen</a:t>
            </a:r>
            <a:r>
              <a:rPr lang="en-US" sz="1000" dirty="0"/>
              <a:t> </a:t>
            </a:r>
            <a:r>
              <a:rPr lang="en-US" sz="1000" dirty="0" err="1"/>
              <a:t>Perjanjian</a:t>
            </a:r>
            <a:r>
              <a:rPr lang="en-US" sz="1000" dirty="0"/>
              <a:t> Shared Pa </a:t>
            </a:r>
            <a:r>
              <a:rPr lang="en-US" sz="1000" dirty="0" err="1"/>
              <a:t>dilengkapi</a:t>
            </a:r>
            <a:r>
              <a:rPr lang="en-US" sz="1000" dirty="0"/>
              <a:t> </a:t>
            </a:r>
            <a:r>
              <a:rPr lang="en-US" sz="1000" dirty="0" err="1"/>
              <a:t>dokumen</a:t>
            </a:r>
            <a:r>
              <a:rPr lang="en-US" sz="1000" dirty="0"/>
              <a:t> </a:t>
            </a:r>
            <a:r>
              <a:rPr lang="en-US" sz="1000" dirty="0" err="1"/>
              <a:t>perjanjian</a:t>
            </a:r>
            <a:r>
              <a:rPr lang="en-US" sz="1000" dirty="0"/>
              <a:t>, KTP dan </a:t>
            </a:r>
            <a:r>
              <a:rPr lang="en-US" sz="1000" dirty="0" err="1"/>
              <a:t>dokumen</a:t>
            </a:r>
            <a:r>
              <a:rPr lang="en-US" sz="1000" dirty="0"/>
              <a:t> </a:t>
            </a:r>
            <a:r>
              <a:rPr lang="en-US" sz="1000" dirty="0" err="1"/>
              <a:t>Serah</a:t>
            </a:r>
            <a:r>
              <a:rPr lang="en-US" sz="1000" dirty="0"/>
              <a:t> </a:t>
            </a:r>
            <a:r>
              <a:rPr lang="en-US" sz="1000" dirty="0" err="1"/>
              <a:t>Terima</a:t>
            </a:r>
            <a:r>
              <a:rPr lang="en-US" sz="1000" dirty="0"/>
              <a:t> dan </a:t>
            </a:r>
            <a:r>
              <a:rPr lang="en-US" sz="1000" dirty="0" err="1"/>
              <a:t>bukti</a:t>
            </a:r>
            <a:r>
              <a:rPr lang="en-US" sz="1000" dirty="0"/>
              <a:t> </a:t>
            </a:r>
            <a:r>
              <a:rPr lang="en-US" sz="1000" dirty="0" err="1"/>
              <a:t>pembayaran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Customer.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00" dirty="0" err="1"/>
              <a:t>Penginputan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sesuai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bukti</a:t>
            </a:r>
            <a:r>
              <a:rPr lang="en-US" sz="1000" dirty="0"/>
              <a:t> </a:t>
            </a:r>
            <a:r>
              <a:rPr lang="en-US" sz="1000" dirty="0" err="1"/>
              <a:t>pendukung</a:t>
            </a:r>
            <a:r>
              <a:rPr lang="en-US" sz="1000" dirty="0"/>
              <a:t>.</a:t>
            </a:r>
          </a:p>
          <a:p>
            <a:pPr marL="0" indent="0" algn="just"/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Management by Slidesgo">
  <a:themeElements>
    <a:clrScheme name="Simple Light">
      <a:dk1>
        <a:srgbClr val="263238"/>
      </a:dk1>
      <a:lt1>
        <a:srgbClr val="F5F5F5"/>
      </a:lt1>
      <a:dk2>
        <a:srgbClr val="92E3A9"/>
      </a:dk2>
      <a:lt2>
        <a:srgbClr val="C8F1D4"/>
      </a:lt2>
      <a:accent1>
        <a:srgbClr val="455A6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1112</Words>
  <Application>Microsoft Office PowerPoint</Application>
  <PresentationFormat>On-screen Show (16:9)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Fjalla One</vt:lpstr>
      <vt:lpstr>Open Sans</vt:lpstr>
      <vt:lpstr>Raleway</vt:lpstr>
      <vt:lpstr>Wingdings</vt:lpstr>
      <vt:lpstr>Marketing Management by Slidesgo</vt:lpstr>
      <vt:lpstr>Satuan Pengawas Internal</vt:lpstr>
      <vt:lpstr>Pembahasan</vt:lpstr>
      <vt:lpstr>Visi dan Misi</vt:lpstr>
      <vt:lpstr>Tugas dan Wewenang</vt:lpstr>
      <vt:lpstr>Kedudukan dan Struktur SPI</vt:lpstr>
      <vt:lpstr>PowerPoint Presentation</vt:lpstr>
      <vt:lpstr>Jenis – Jenis Audit</vt:lpstr>
      <vt:lpstr>PowerPoint Presentation</vt:lpstr>
      <vt:lpstr>Hal- Hal yang harus dilengkapi Kantor Perwakilan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COMMERCIALE</dc:title>
  <dc:creator>POJ</dc:creator>
  <cp:lastModifiedBy>poj.optimajasa1</cp:lastModifiedBy>
  <cp:revision>25</cp:revision>
  <dcterms:modified xsi:type="dcterms:W3CDTF">2022-03-22T07:24:24Z</dcterms:modified>
</cp:coreProperties>
</file>