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229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787B16-8FB5-49A2-BAD4-C6DE915E22DD}" type="datetimeFigureOut">
              <a:rPr lang="en-US" smtClean="0"/>
              <a:t>10/15/2021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F498D-7CDD-43B4-B02D-F8105FE44EAA}" type="slidenum">
              <a:rPr lang="en-US" smtClean="0"/>
              <a:t>‹#›</a:t>
            </a:fld>
            <a:endParaRPr lang="en-US"/>
          </a:p>
        </p:txBody>
      </p:sp>
    </p:spTree>
    <p:extLst>
      <p:ext uri="{BB962C8B-B14F-4D97-AF65-F5344CB8AC3E}">
        <p14:creationId xmlns:p14="http://schemas.microsoft.com/office/powerpoint/2010/main" val="1507324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787B16-8FB5-49A2-BAD4-C6DE915E22DD}" type="datetimeFigureOut">
              <a:rPr lang="en-US" smtClean="0"/>
              <a:t>10/15/2021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7F498D-7CDD-43B4-B02D-F8105FE44EAA}" type="slidenum">
              <a:rPr lang="en-US" smtClean="0"/>
              <a:t>‹#›</a:t>
            </a:fld>
            <a:endParaRPr lang="en-US"/>
          </a:p>
        </p:txBody>
      </p:sp>
    </p:spTree>
    <p:extLst>
      <p:ext uri="{BB962C8B-B14F-4D97-AF65-F5344CB8AC3E}">
        <p14:creationId xmlns:p14="http://schemas.microsoft.com/office/powerpoint/2010/main" val="3251567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787B16-8FB5-49A2-BAD4-C6DE915E22DD}" type="datetimeFigureOut">
              <a:rPr lang="en-US" smtClean="0"/>
              <a:t>10/15/2021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7F498D-7CDD-43B4-B02D-F8105FE44EAA}" type="slidenum">
              <a:rPr lang="en-US" smtClean="0"/>
              <a:t>‹#›</a:t>
            </a:fld>
            <a:endParaRPr lang="en-US"/>
          </a:p>
        </p:txBody>
      </p:sp>
    </p:spTree>
    <p:extLst>
      <p:ext uri="{BB962C8B-B14F-4D97-AF65-F5344CB8AC3E}">
        <p14:creationId xmlns:p14="http://schemas.microsoft.com/office/powerpoint/2010/main" val="3776733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787B16-8FB5-49A2-BAD4-C6DE915E22DD}" type="datetimeFigureOut">
              <a:rPr lang="en-US" smtClean="0"/>
              <a:t>10/15/2021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7F498D-7CDD-43B4-B02D-F8105FE44EAA}"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51020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787B16-8FB5-49A2-BAD4-C6DE915E22DD}" type="datetimeFigureOut">
              <a:rPr lang="en-US" smtClean="0"/>
              <a:t>10/15/2021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7F498D-7CDD-43B4-B02D-F8105FE44EAA}" type="slidenum">
              <a:rPr lang="en-US" smtClean="0"/>
              <a:t>‹#›</a:t>
            </a:fld>
            <a:endParaRPr lang="en-US"/>
          </a:p>
        </p:txBody>
      </p:sp>
    </p:spTree>
    <p:extLst>
      <p:ext uri="{BB962C8B-B14F-4D97-AF65-F5344CB8AC3E}">
        <p14:creationId xmlns:p14="http://schemas.microsoft.com/office/powerpoint/2010/main" val="15368429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8787B16-8FB5-49A2-BAD4-C6DE915E22DD}" type="datetimeFigureOut">
              <a:rPr lang="en-US" smtClean="0"/>
              <a:t>10/15/2021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7F498D-7CDD-43B4-B02D-F8105FE44EAA}" type="slidenum">
              <a:rPr lang="en-US" smtClean="0"/>
              <a:t>‹#›</a:t>
            </a:fld>
            <a:endParaRPr lang="en-US"/>
          </a:p>
        </p:txBody>
      </p:sp>
    </p:spTree>
    <p:extLst>
      <p:ext uri="{BB962C8B-B14F-4D97-AF65-F5344CB8AC3E}">
        <p14:creationId xmlns:p14="http://schemas.microsoft.com/office/powerpoint/2010/main" val="2630529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8787B16-8FB5-49A2-BAD4-C6DE915E22DD}" type="datetimeFigureOut">
              <a:rPr lang="en-US" smtClean="0"/>
              <a:t>10/15/2021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7F498D-7CDD-43B4-B02D-F8105FE44EAA}" type="slidenum">
              <a:rPr lang="en-US" smtClean="0"/>
              <a:t>‹#›</a:t>
            </a:fld>
            <a:endParaRPr lang="en-US"/>
          </a:p>
        </p:txBody>
      </p:sp>
    </p:spTree>
    <p:extLst>
      <p:ext uri="{BB962C8B-B14F-4D97-AF65-F5344CB8AC3E}">
        <p14:creationId xmlns:p14="http://schemas.microsoft.com/office/powerpoint/2010/main" val="3272349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787B16-8FB5-49A2-BAD4-C6DE915E22DD}" type="datetimeFigureOut">
              <a:rPr lang="en-US" smtClean="0"/>
              <a:t>10/15/2021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F498D-7CDD-43B4-B02D-F8105FE44EAA}" type="slidenum">
              <a:rPr lang="en-US" smtClean="0"/>
              <a:t>‹#›</a:t>
            </a:fld>
            <a:endParaRPr lang="en-US"/>
          </a:p>
        </p:txBody>
      </p:sp>
    </p:spTree>
    <p:extLst>
      <p:ext uri="{BB962C8B-B14F-4D97-AF65-F5344CB8AC3E}">
        <p14:creationId xmlns:p14="http://schemas.microsoft.com/office/powerpoint/2010/main" val="36907786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787B16-8FB5-49A2-BAD4-C6DE915E22DD}" type="datetimeFigureOut">
              <a:rPr lang="en-US" smtClean="0"/>
              <a:t>10/15/2021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F498D-7CDD-43B4-B02D-F8105FE44EAA}" type="slidenum">
              <a:rPr lang="en-US" smtClean="0"/>
              <a:t>‹#›</a:t>
            </a:fld>
            <a:endParaRPr lang="en-US"/>
          </a:p>
        </p:txBody>
      </p:sp>
    </p:spTree>
    <p:extLst>
      <p:ext uri="{BB962C8B-B14F-4D97-AF65-F5344CB8AC3E}">
        <p14:creationId xmlns:p14="http://schemas.microsoft.com/office/powerpoint/2010/main" val="2658350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787B16-8FB5-49A2-BAD4-C6DE915E22DD}" type="datetimeFigureOut">
              <a:rPr lang="en-US" smtClean="0"/>
              <a:t>10/15/2021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F498D-7CDD-43B4-B02D-F8105FE44EAA}" type="slidenum">
              <a:rPr lang="en-US" smtClean="0"/>
              <a:t>‹#›</a:t>
            </a:fld>
            <a:endParaRPr lang="en-US"/>
          </a:p>
        </p:txBody>
      </p:sp>
    </p:spTree>
    <p:extLst>
      <p:ext uri="{BB962C8B-B14F-4D97-AF65-F5344CB8AC3E}">
        <p14:creationId xmlns:p14="http://schemas.microsoft.com/office/powerpoint/2010/main" val="1539989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787B16-8FB5-49A2-BAD4-C6DE915E22DD}" type="datetimeFigureOut">
              <a:rPr lang="en-US" smtClean="0"/>
              <a:t>10/15/2021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F498D-7CDD-43B4-B02D-F8105FE44EAA}" type="slidenum">
              <a:rPr lang="en-US" smtClean="0"/>
              <a:t>‹#›</a:t>
            </a:fld>
            <a:endParaRPr lang="en-US"/>
          </a:p>
        </p:txBody>
      </p:sp>
    </p:spTree>
    <p:extLst>
      <p:ext uri="{BB962C8B-B14F-4D97-AF65-F5344CB8AC3E}">
        <p14:creationId xmlns:p14="http://schemas.microsoft.com/office/powerpoint/2010/main" val="937241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787B16-8FB5-49A2-BAD4-C6DE915E22DD}" type="datetimeFigureOut">
              <a:rPr lang="en-US" smtClean="0"/>
              <a:t>10/15/2021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7F498D-7CDD-43B4-B02D-F8105FE44EAA}" type="slidenum">
              <a:rPr lang="en-US" smtClean="0"/>
              <a:t>‹#›</a:t>
            </a:fld>
            <a:endParaRPr lang="en-US"/>
          </a:p>
        </p:txBody>
      </p:sp>
    </p:spTree>
    <p:extLst>
      <p:ext uri="{BB962C8B-B14F-4D97-AF65-F5344CB8AC3E}">
        <p14:creationId xmlns:p14="http://schemas.microsoft.com/office/powerpoint/2010/main" val="3768480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787B16-8FB5-49A2-BAD4-C6DE915E22DD}" type="datetimeFigureOut">
              <a:rPr lang="en-US" smtClean="0"/>
              <a:t>10/15/2021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7F498D-7CDD-43B4-B02D-F8105FE44EAA}" type="slidenum">
              <a:rPr lang="en-US" smtClean="0"/>
              <a:t>‹#›</a:t>
            </a:fld>
            <a:endParaRPr lang="en-US"/>
          </a:p>
        </p:txBody>
      </p:sp>
    </p:spTree>
    <p:extLst>
      <p:ext uri="{BB962C8B-B14F-4D97-AF65-F5344CB8AC3E}">
        <p14:creationId xmlns:p14="http://schemas.microsoft.com/office/powerpoint/2010/main" val="1167337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787B16-8FB5-49A2-BAD4-C6DE915E22DD}" type="datetimeFigureOut">
              <a:rPr lang="en-US" smtClean="0"/>
              <a:t>10/15/2021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7F498D-7CDD-43B4-B02D-F8105FE44EAA}" type="slidenum">
              <a:rPr lang="en-US" smtClean="0"/>
              <a:t>‹#›</a:t>
            </a:fld>
            <a:endParaRPr lang="en-US"/>
          </a:p>
        </p:txBody>
      </p:sp>
    </p:spTree>
    <p:extLst>
      <p:ext uri="{BB962C8B-B14F-4D97-AF65-F5344CB8AC3E}">
        <p14:creationId xmlns:p14="http://schemas.microsoft.com/office/powerpoint/2010/main" val="3413644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787B16-8FB5-49A2-BAD4-C6DE915E22DD}" type="datetimeFigureOut">
              <a:rPr lang="en-US" smtClean="0"/>
              <a:t>10/15/2021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7F498D-7CDD-43B4-B02D-F8105FE44EAA}" type="slidenum">
              <a:rPr lang="en-US" smtClean="0"/>
              <a:t>‹#›</a:t>
            </a:fld>
            <a:endParaRPr lang="en-US"/>
          </a:p>
        </p:txBody>
      </p:sp>
    </p:spTree>
    <p:extLst>
      <p:ext uri="{BB962C8B-B14F-4D97-AF65-F5344CB8AC3E}">
        <p14:creationId xmlns:p14="http://schemas.microsoft.com/office/powerpoint/2010/main" val="4196656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787B16-8FB5-49A2-BAD4-C6DE915E22DD}" type="datetimeFigureOut">
              <a:rPr lang="en-US" smtClean="0"/>
              <a:t>10/15/2021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7F498D-7CDD-43B4-B02D-F8105FE44EAA}" type="slidenum">
              <a:rPr lang="en-US" smtClean="0"/>
              <a:t>‹#›</a:t>
            </a:fld>
            <a:endParaRPr lang="en-US"/>
          </a:p>
        </p:txBody>
      </p:sp>
    </p:spTree>
    <p:extLst>
      <p:ext uri="{BB962C8B-B14F-4D97-AF65-F5344CB8AC3E}">
        <p14:creationId xmlns:p14="http://schemas.microsoft.com/office/powerpoint/2010/main" val="2098463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787B16-8FB5-49A2-BAD4-C6DE915E22DD}" type="datetimeFigureOut">
              <a:rPr lang="en-US" smtClean="0"/>
              <a:t>10/15/2021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7F498D-7CDD-43B4-B02D-F8105FE44EAA}" type="slidenum">
              <a:rPr lang="en-US" smtClean="0"/>
              <a:t>‹#›</a:t>
            </a:fld>
            <a:endParaRPr lang="en-US"/>
          </a:p>
        </p:txBody>
      </p:sp>
    </p:spTree>
    <p:extLst>
      <p:ext uri="{BB962C8B-B14F-4D97-AF65-F5344CB8AC3E}">
        <p14:creationId xmlns:p14="http://schemas.microsoft.com/office/powerpoint/2010/main" val="4230241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8787B16-8FB5-49A2-BAD4-C6DE915E22DD}" type="datetimeFigureOut">
              <a:rPr lang="en-US" smtClean="0"/>
              <a:t>10/15/2021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07F498D-7CDD-43B4-B02D-F8105FE44EAA}" type="slidenum">
              <a:rPr lang="en-US" smtClean="0"/>
              <a:t>‹#›</a:t>
            </a:fld>
            <a:endParaRPr lang="en-US"/>
          </a:p>
        </p:txBody>
      </p:sp>
    </p:spTree>
    <p:extLst>
      <p:ext uri="{BB962C8B-B14F-4D97-AF65-F5344CB8AC3E}">
        <p14:creationId xmlns:p14="http://schemas.microsoft.com/office/powerpoint/2010/main" val="29304355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7FB88-39A2-4848-931B-E636F2103CE0}"/>
              </a:ext>
            </a:extLst>
          </p:cNvPr>
          <p:cNvSpPr>
            <a:spLocks noGrp="1"/>
          </p:cNvSpPr>
          <p:nvPr>
            <p:ph type="ctrTitle"/>
          </p:nvPr>
        </p:nvSpPr>
        <p:spPr/>
        <p:txBody>
          <a:bodyPr/>
          <a:lstStyle/>
          <a:p>
            <a:r>
              <a:rPr lang="en-US" dirty="0"/>
              <a:t>Lab 14 &amp; 15</a:t>
            </a:r>
          </a:p>
        </p:txBody>
      </p:sp>
      <p:sp>
        <p:nvSpPr>
          <p:cNvPr id="3" name="Subtitle 2">
            <a:extLst>
              <a:ext uri="{FF2B5EF4-FFF2-40B4-BE49-F238E27FC236}">
                <a16:creationId xmlns:a16="http://schemas.microsoft.com/office/drawing/2014/main" id="{B9455BFC-253B-4CD4-9F57-128F15217EB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67286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42301-EB8F-4E71-940E-7B11DC0F47C8}"/>
              </a:ext>
            </a:extLst>
          </p:cNvPr>
          <p:cNvSpPr>
            <a:spLocks noGrp="1"/>
          </p:cNvSpPr>
          <p:nvPr>
            <p:ph type="title"/>
          </p:nvPr>
        </p:nvSpPr>
        <p:spPr/>
        <p:txBody>
          <a:bodyPr/>
          <a:lstStyle/>
          <a:p>
            <a:r>
              <a:rPr lang="en-US" dirty="0"/>
              <a:t>Boolean equals method</a:t>
            </a:r>
          </a:p>
        </p:txBody>
      </p:sp>
      <p:sp>
        <p:nvSpPr>
          <p:cNvPr id="3" name="Content Placeholder 2">
            <a:extLst>
              <a:ext uri="{FF2B5EF4-FFF2-40B4-BE49-F238E27FC236}">
                <a16:creationId xmlns:a16="http://schemas.microsoft.com/office/drawing/2014/main" id="{3D36AEBB-0D36-4DE5-A43C-D9A3F2DECD86}"/>
              </a:ext>
            </a:extLst>
          </p:cNvPr>
          <p:cNvSpPr>
            <a:spLocks noGrp="1"/>
          </p:cNvSpPr>
          <p:nvPr>
            <p:ph idx="1"/>
          </p:nvPr>
        </p:nvSpPr>
        <p:spPr/>
        <p:txBody>
          <a:bodyPr/>
          <a:lstStyle/>
          <a:p>
            <a:r>
              <a:rPr lang="en-US" dirty="0"/>
              <a:t>You want to create an equals method as described below</a:t>
            </a:r>
          </a:p>
          <a:p>
            <a:r>
              <a:rPr lang="en-US" dirty="0"/>
              <a:t>To check if the object is of type Money you want to use the </a:t>
            </a:r>
            <a:r>
              <a:rPr lang="en-US" dirty="0" err="1"/>
              <a:t>instanceof</a:t>
            </a:r>
            <a:r>
              <a:rPr lang="en-US" dirty="0"/>
              <a:t> operator</a:t>
            </a:r>
          </a:p>
        </p:txBody>
      </p:sp>
      <p:pic>
        <p:nvPicPr>
          <p:cNvPr id="5" name="Picture 4">
            <a:extLst>
              <a:ext uri="{FF2B5EF4-FFF2-40B4-BE49-F238E27FC236}">
                <a16:creationId xmlns:a16="http://schemas.microsoft.com/office/drawing/2014/main" id="{937550E5-A88D-420F-B97A-30F7BD4CF1BB}"/>
              </a:ext>
            </a:extLst>
          </p:cNvPr>
          <p:cNvPicPr>
            <a:picLocks noChangeAspect="1"/>
          </p:cNvPicPr>
          <p:nvPr/>
        </p:nvPicPr>
        <p:blipFill>
          <a:blip r:embed="rId2"/>
          <a:stretch>
            <a:fillRect/>
          </a:stretch>
        </p:blipFill>
        <p:spPr>
          <a:xfrm>
            <a:off x="1076769" y="3247606"/>
            <a:ext cx="6878010" cy="3000794"/>
          </a:xfrm>
          <a:prstGeom prst="rect">
            <a:avLst/>
          </a:prstGeom>
        </p:spPr>
      </p:pic>
    </p:spTree>
    <p:extLst>
      <p:ext uri="{BB962C8B-B14F-4D97-AF65-F5344CB8AC3E}">
        <p14:creationId xmlns:p14="http://schemas.microsoft.com/office/powerpoint/2010/main" val="657008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E505B-0D9A-4E51-A19F-57B074D22DEC}"/>
              </a:ext>
            </a:extLst>
          </p:cNvPr>
          <p:cNvSpPr>
            <a:spLocks noGrp="1"/>
          </p:cNvSpPr>
          <p:nvPr>
            <p:ph type="title"/>
          </p:nvPr>
        </p:nvSpPr>
        <p:spPr/>
        <p:txBody>
          <a:bodyPr/>
          <a:lstStyle/>
          <a:p>
            <a:r>
              <a:rPr lang="en-US" dirty="0"/>
              <a:t>Create a test for your class</a:t>
            </a:r>
          </a:p>
        </p:txBody>
      </p:sp>
      <p:sp>
        <p:nvSpPr>
          <p:cNvPr id="3" name="Content Placeholder 2">
            <a:extLst>
              <a:ext uri="{FF2B5EF4-FFF2-40B4-BE49-F238E27FC236}">
                <a16:creationId xmlns:a16="http://schemas.microsoft.com/office/drawing/2014/main" id="{AF0F2482-3ABE-40DB-A5FB-3BB37BB02D82}"/>
              </a:ext>
            </a:extLst>
          </p:cNvPr>
          <p:cNvSpPr>
            <a:spLocks noGrp="1"/>
          </p:cNvSpPr>
          <p:nvPr>
            <p:ph idx="1"/>
          </p:nvPr>
        </p:nvSpPr>
        <p:spPr/>
        <p:txBody>
          <a:bodyPr/>
          <a:lstStyle/>
          <a:p>
            <a:r>
              <a:rPr lang="en-US" dirty="0"/>
              <a:t>You can test your class either by including a main method in your Money class or by creating a new class and putting a main method there</a:t>
            </a:r>
          </a:p>
        </p:txBody>
      </p:sp>
      <p:pic>
        <p:nvPicPr>
          <p:cNvPr id="5" name="Picture 4">
            <a:extLst>
              <a:ext uri="{FF2B5EF4-FFF2-40B4-BE49-F238E27FC236}">
                <a16:creationId xmlns:a16="http://schemas.microsoft.com/office/drawing/2014/main" id="{4E0D9DF9-9469-418C-92B4-D0E7B1622F7C}"/>
              </a:ext>
            </a:extLst>
          </p:cNvPr>
          <p:cNvPicPr>
            <a:picLocks noChangeAspect="1"/>
          </p:cNvPicPr>
          <p:nvPr/>
        </p:nvPicPr>
        <p:blipFill>
          <a:blip r:embed="rId2"/>
          <a:stretch>
            <a:fillRect/>
          </a:stretch>
        </p:blipFill>
        <p:spPr>
          <a:xfrm>
            <a:off x="1584203" y="3695350"/>
            <a:ext cx="4620270" cy="1419423"/>
          </a:xfrm>
          <a:prstGeom prst="rect">
            <a:avLst/>
          </a:prstGeom>
        </p:spPr>
      </p:pic>
      <p:pic>
        <p:nvPicPr>
          <p:cNvPr id="7" name="Picture 6">
            <a:extLst>
              <a:ext uri="{FF2B5EF4-FFF2-40B4-BE49-F238E27FC236}">
                <a16:creationId xmlns:a16="http://schemas.microsoft.com/office/drawing/2014/main" id="{4392B50E-B981-45D2-9BA4-EAF306CE8967}"/>
              </a:ext>
            </a:extLst>
          </p:cNvPr>
          <p:cNvPicPr>
            <a:picLocks noChangeAspect="1"/>
          </p:cNvPicPr>
          <p:nvPr/>
        </p:nvPicPr>
        <p:blipFill>
          <a:blip r:embed="rId3"/>
          <a:stretch>
            <a:fillRect/>
          </a:stretch>
        </p:blipFill>
        <p:spPr>
          <a:xfrm>
            <a:off x="7918758" y="3272483"/>
            <a:ext cx="1447184" cy="2265159"/>
          </a:xfrm>
          <a:prstGeom prst="rect">
            <a:avLst/>
          </a:prstGeom>
        </p:spPr>
      </p:pic>
    </p:spTree>
    <p:extLst>
      <p:ext uri="{BB962C8B-B14F-4D97-AF65-F5344CB8AC3E}">
        <p14:creationId xmlns:p14="http://schemas.microsoft.com/office/powerpoint/2010/main" val="3531601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A4429-E993-4184-B8D8-D556A217FA42}"/>
              </a:ext>
            </a:extLst>
          </p:cNvPr>
          <p:cNvSpPr>
            <a:spLocks noGrp="1"/>
          </p:cNvSpPr>
          <p:nvPr>
            <p:ph type="title"/>
          </p:nvPr>
        </p:nvSpPr>
        <p:spPr/>
        <p:txBody>
          <a:bodyPr/>
          <a:lstStyle/>
          <a:p>
            <a:r>
              <a:rPr lang="en-US" dirty="0"/>
              <a:t>Adjust two parameter constructor</a:t>
            </a:r>
          </a:p>
        </p:txBody>
      </p:sp>
      <p:sp>
        <p:nvSpPr>
          <p:cNvPr id="3" name="Content Placeholder 2">
            <a:extLst>
              <a:ext uri="{FF2B5EF4-FFF2-40B4-BE49-F238E27FC236}">
                <a16:creationId xmlns:a16="http://schemas.microsoft.com/office/drawing/2014/main" id="{08085EDC-8FDD-46C7-9D9E-2F277FB6FC92}"/>
              </a:ext>
            </a:extLst>
          </p:cNvPr>
          <p:cNvSpPr>
            <a:spLocks noGrp="1"/>
          </p:cNvSpPr>
          <p:nvPr>
            <p:ph idx="1"/>
          </p:nvPr>
        </p:nvSpPr>
        <p:spPr/>
        <p:txBody>
          <a:bodyPr/>
          <a:lstStyle/>
          <a:p>
            <a:r>
              <a:rPr lang="en-US" dirty="0"/>
              <a:t>We want to adjust the two parameter constructor, to make the adjustments as described below you may find it helpful to use the mod function to get separate the cents from the third digit, also keep in mind that with integers you don’t have decimal values so given</a:t>
            </a:r>
          </a:p>
          <a:p>
            <a:r>
              <a:rPr lang="en-US" dirty="0"/>
              <a:t>int m = 12; m/10 = 1</a:t>
            </a:r>
          </a:p>
        </p:txBody>
      </p:sp>
      <p:pic>
        <p:nvPicPr>
          <p:cNvPr id="5" name="Picture 4">
            <a:extLst>
              <a:ext uri="{FF2B5EF4-FFF2-40B4-BE49-F238E27FC236}">
                <a16:creationId xmlns:a16="http://schemas.microsoft.com/office/drawing/2014/main" id="{2E15CD00-8910-4833-99EE-A6EC1AA521F4}"/>
              </a:ext>
            </a:extLst>
          </p:cNvPr>
          <p:cNvPicPr>
            <a:picLocks noChangeAspect="1"/>
          </p:cNvPicPr>
          <p:nvPr/>
        </p:nvPicPr>
        <p:blipFill>
          <a:blip r:embed="rId2"/>
          <a:stretch>
            <a:fillRect/>
          </a:stretch>
        </p:blipFill>
        <p:spPr>
          <a:xfrm>
            <a:off x="850896" y="3278080"/>
            <a:ext cx="6211167" cy="1743318"/>
          </a:xfrm>
          <a:prstGeom prst="rect">
            <a:avLst/>
          </a:prstGeom>
        </p:spPr>
      </p:pic>
      <p:pic>
        <p:nvPicPr>
          <p:cNvPr id="7" name="Picture 6">
            <a:extLst>
              <a:ext uri="{FF2B5EF4-FFF2-40B4-BE49-F238E27FC236}">
                <a16:creationId xmlns:a16="http://schemas.microsoft.com/office/drawing/2014/main" id="{34EB1600-891A-462B-9460-2B96691C0D95}"/>
              </a:ext>
            </a:extLst>
          </p:cNvPr>
          <p:cNvPicPr>
            <a:picLocks noChangeAspect="1"/>
          </p:cNvPicPr>
          <p:nvPr/>
        </p:nvPicPr>
        <p:blipFill>
          <a:blip r:embed="rId3"/>
          <a:stretch>
            <a:fillRect/>
          </a:stretch>
        </p:blipFill>
        <p:spPr>
          <a:xfrm>
            <a:off x="4565064" y="4317923"/>
            <a:ext cx="7287642" cy="1676634"/>
          </a:xfrm>
          <a:prstGeom prst="rect">
            <a:avLst/>
          </a:prstGeom>
        </p:spPr>
      </p:pic>
    </p:spTree>
    <p:extLst>
      <p:ext uri="{BB962C8B-B14F-4D97-AF65-F5344CB8AC3E}">
        <p14:creationId xmlns:p14="http://schemas.microsoft.com/office/powerpoint/2010/main" val="3083644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32F73-CAC9-4E35-A7DA-B21C0CACCFE2}"/>
              </a:ext>
            </a:extLst>
          </p:cNvPr>
          <p:cNvSpPr>
            <a:spLocks noGrp="1"/>
          </p:cNvSpPr>
          <p:nvPr>
            <p:ph type="title"/>
          </p:nvPr>
        </p:nvSpPr>
        <p:spPr/>
        <p:txBody>
          <a:bodyPr/>
          <a:lstStyle/>
          <a:p>
            <a:r>
              <a:rPr lang="en-US" dirty="0"/>
              <a:t>You want to create an add method</a:t>
            </a:r>
          </a:p>
        </p:txBody>
      </p:sp>
      <p:sp>
        <p:nvSpPr>
          <p:cNvPr id="3" name="Content Placeholder 2">
            <a:extLst>
              <a:ext uri="{FF2B5EF4-FFF2-40B4-BE49-F238E27FC236}">
                <a16:creationId xmlns:a16="http://schemas.microsoft.com/office/drawing/2014/main" id="{B4ECA5D3-3351-4508-904F-6AE1DEEA1ACE}"/>
              </a:ext>
            </a:extLst>
          </p:cNvPr>
          <p:cNvSpPr>
            <a:spLocks noGrp="1"/>
          </p:cNvSpPr>
          <p:nvPr>
            <p:ph idx="1"/>
          </p:nvPr>
        </p:nvSpPr>
        <p:spPr/>
        <p:txBody>
          <a:bodyPr/>
          <a:lstStyle/>
          <a:p>
            <a:r>
              <a:rPr lang="en-US" dirty="0"/>
              <a:t>As stated before it is helpful to add the cents from your argument to the object the argument was called </a:t>
            </a:r>
            <a:r>
              <a:rPr lang="en-US" dirty="0" err="1"/>
              <a:t>on’s</a:t>
            </a:r>
            <a:r>
              <a:rPr lang="en-US" dirty="0"/>
              <a:t> cents and then if need use mod and integer division to separate the dollars from the cents</a:t>
            </a:r>
          </a:p>
          <a:p>
            <a:r>
              <a:rPr lang="en-US" dirty="0"/>
              <a:t>You are adding the arguments amount to the calling object you are not changing anything in the object passed as an argument</a:t>
            </a:r>
          </a:p>
        </p:txBody>
      </p:sp>
      <p:pic>
        <p:nvPicPr>
          <p:cNvPr id="5" name="Picture 4">
            <a:extLst>
              <a:ext uri="{FF2B5EF4-FFF2-40B4-BE49-F238E27FC236}">
                <a16:creationId xmlns:a16="http://schemas.microsoft.com/office/drawing/2014/main" id="{B1778214-8F82-4249-9F79-6106998B3E52}"/>
              </a:ext>
            </a:extLst>
          </p:cNvPr>
          <p:cNvPicPr>
            <a:picLocks noChangeAspect="1"/>
          </p:cNvPicPr>
          <p:nvPr/>
        </p:nvPicPr>
        <p:blipFill>
          <a:blip r:embed="rId2"/>
          <a:stretch>
            <a:fillRect/>
          </a:stretch>
        </p:blipFill>
        <p:spPr>
          <a:xfrm>
            <a:off x="1110856" y="4170240"/>
            <a:ext cx="8745170" cy="1305107"/>
          </a:xfrm>
          <a:prstGeom prst="rect">
            <a:avLst/>
          </a:prstGeom>
        </p:spPr>
      </p:pic>
    </p:spTree>
    <p:extLst>
      <p:ext uri="{BB962C8B-B14F-4D97-AF65-F5344CB8AC3E}">
        <p14:creationId xmlns:p14="http://schemas.microsoft.com/office/powerpoint/2010/main" val="3652464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B43D6-1DE2-46EB-89ED-6F833EF653BB}"/>
              </a:ext>
            </a:extLst>
          </p:cNvPr>
          <p:cNvSpPr>
            <a:spLocks noGrp="1"/>
          </p:cNvSpPr>
          <p:nvPr>
            <p:ph type="title"/>
          </p:nvPr>
        </p:nvSpPr>
        <p:spPr/>
        <p:txBody>
          <a:bodyPr/>
          <a:lstStyle/>
          <a:p>
            <a:r>
              <a:rPr lang="en-US" dirty="0"/>
              <a:t>Test your code</a:t>
            </a:r>
          </a:p>
        </p:txBody>
      </p:sp>
      <p:pic>
        <p:nvPicPr>
          <p:cNvPr id="5" name="Picture 4">
            <a:extLst>
              <a:ext uri="{FF2B5EF4-FFF2-40B4-BE49-F238E27FC236}">
                <a16:creationId xmlns:a16="http://schemas.microsoft.com/office/drawing/2014/main" id="{41FF6B21-D73B-4A55-A768-C95BDCB7FAB3}"/>
              </a:ext>
            </a:extLst>
          </p:cNvPr>
          <p:cNvPicPr>
            <a:picLocks noChangeAspect="1"/>
          </p:cNvPicPr>
          <p:nvPr/>
        </p:nvPicPr>
        <p:blipFill>
          <a:blip r:embed="rId2"/>
          <a:stretch>
            <a:fillRect/>
          </a:stretch>
        </p:blipFill>
        <p:spPr>
          <a:xfrm>
            <a:off x="7404724" y="2913669"/>
            <a:ext cx="2860674" cy="752809"/>
          </a:xfrm>
          <a:prstGeom prst="rect">
            <a:avLst/>
          </a:prstGeom>
        </p:spPr>
      </p:pic>
      <p:pic>
        <p:nvPicPr>
          <p:cNvPr id="7" name="Picture 6">
            <a:extLst>
              <a:ext uri="{FF2B5EF4-FFF2-40B4-BE49-F238E27FC236}">
                <a16:creationId xmlns:a16="http://schemas.microsoft.com/office/drawing/2014/main" id="{FC731DAD-669E-4D64-B20A-1D3D016D4E55}"/>
              </a:ext>
            </a:extLst>
          </p:cNvPr>
          <p:cNvPicPr>
            <a:picLocks noChangeAspect="1"/>
          </p:cNvPicPr>
          <p:nvPr/>
        </p:nvPicPr>
        <p:blipFill>
          <a:blip r:embed="rId3"/>
          <a:stretch>
            <a:fillRect/>
          </a:stretch>
        </p:blipFill>
        <p:spPr>
          <a:xfrm>
            <a:off x="1206355" y="2609735"/>
            <a:ext cx="4505954" cy="1638529"/>
          </a:xfrm>
          <a:prstGeom prst="rect">
            <a:avLst/>
          </a:prstGeom>
        </p:spPr>
      </p:pic>
    </p:spTree>
    <p:extLst>
      <p:ext uri="{BB962C8B-B14F-4D97-AF65-F5344CB8AC3E}">
        <p14:creationId xmlns:p14="http://schemas.microsoft.com/office/powerpoint/2010/main" val="1759757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91730-57E6-472C-B0B6-1AEBF417D7EB}"/>
              </a:ext>
            </a:extLst>
          </p:cNvPr>
          <p:cNvSpPr>
            <a:spLocks noGrp="1"/>
          </p:cNvSpPr>
          <p:nvPr>
            <p:ph type="title"/>
          </p:nvPr>
        </p:nvSpPr>
        <p:spPr/>
        <p:txBody>
          <a:bodyPr/>
          <a:lstStyle/>
          <a:p>
            <a:r>
              <a:rPr lang="en-US" dirty="0"/>
              <a:t>Lab Goal</a:t>
            </a:r>
          </a:p>
        </p:txBody>
      </p:sp>
      <p:sp>
        <p:nvSpPr>
          <p:cNvPr id="3" name="Content Placeholder 2">
            <a:extLst>
              <a:ext uri="{FF2B5EF4-FFF2-40B4-BE49-F238E27FC236}">
                <a16:creationId xmlns:a16="http://schemas.microsoft.com/office/drawing/2014/main" id="{A72C495F-CDD2-4B6E-8F7B-BE3635F8341B}"/>
              </a:ext>
            </a:extLst>
          </p:cNvPr>
          <p:cNvSpPr>
            <a:spLocks noGrp="1"/>
          </p:cNvSpPr>
          <p:nvPr>
            <p:ph idx="1"/>
          </p:nvPr>
        </p:nvSpPr>
        <p:spPr/>
        <p:txBody>
          <a:bodyPr/>
          <a:lstStyle/>
          <a:p>
            <a:r>
              <a:rPr lang="en-US" dirty="0"/>
              <a:t>Today we are going to work with java classes, however we have been using java classes for most of the semester already.</a:t>
            </a:r>
          </a:p>
          <a:p>
            <a:r>
              <a:rPr lang="en-US" dirty="0"/>
              <a:t>I am referring to the </a:t>
            </a:r>
            <a:r>
              <a:rPr lang="en-US" dirty="0" err="1"/>
              <a:t>TextFileInput</a:t>
            </a:r>
            <a:r>
              <a:rPr lang="en-US" dirty="0"/>
              <a:t> class we have been working with to read from text files</a:t>
            </a:r>
          </a:p>
          <a:p>
            <a:r>
              <a:rPr lang="en-US" dirty="0"/>
              <a:t>Today we are going to create a java class money and create some instance variables and methods for it</a:t>
            </a:r>
          </a:p>
        </p:txBody>
      </p:sp>
    </p:spTree>
    <p:extLst>
      <p:ext uri="{BB962C8B-B14F-4D97-AF65-F5344CB8AC3E}">
        <p14:creationId xmlns:p14="http://schemas.microsoft.com/office/powerpoint/2010/main" val="2012958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56832-25D9-4A12-93C9-4ECBD87E643B}"/>
              </a:ext>
            </a:extLst>
          </p:cNvPr>
          <p:cNvSpPr>
            <a:spLocks noGrp="1"/>
          </p:cNvSpPr>
          <p:nvPr>
            <p:ph type="title"/>
          </p:nvPr>
        </p:nvSpPr>
        <p:spPr/>
        <p:txBody>
          <a:bodyPr>
            <a:normAutofit fontScale="90000"/>
          </a:bodyPr>
          <a:lstStyle/>
          <a:p>
            <a:r>
              <a:rPr lang="en-US" dirty="0"/>
              <a:t>Classes, Objects of classes and instance variables</a:t>
            </a:r>
          </a:p>
        </p:txBody>
      </p:sp>
      <p:pic>
        <p:nvPicPr>
          <p:cNvPr id="1028" name="Picture 4" descr="Python Classes and Objects - Intellipaat Blog">
            <a:extLst>
              <a:ext uri="{FF2B5EF4-FFF2-40B4-BE49-F238E27FC236}">
                <a16:creationId xmlns:a16="http://schemas.microsoft.com/office/drawing/2014/main" id="{A3AF2C35-9ACD-4009-9D13-B6CCA0C97C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0305" y="1731146"/>
            <a:ext cx="6943187" cy="4517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838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6E549-B409-4E8D-ACD6-FE78AF0A11F5}"/>
              </a:ext>
            </a:extLst>
          </p:cNvPr>
          <p:cNvSpPr>
            <a:spLocks noGrp="1"/>
          </p:cNvSpPr>
          <p:nvPr>
            <p:ph type="title"/>
          </p:nvPr>
        </p:nvSpPr>
        <p:spPr/>
        <p:txBody>
          <a:bodyPr/>
          <a:lstStyle/>
          <a:p>
            <a:r>
              <a:rPr lang="en-US" dirty="0"/>
              <a:t>Money Class</a:t>
            </a:r>
          </a:p>
        </p:txBody>
      </p:sp>
      <p:sp>
        <p:nvSpPr>
          <p:cNvPr id="3" name="Content Placeholder 2">
            <a:extLst>
              <a:ext uri="{FF2B5EF4-FFF2-40B4-BE49-F238E27FC236}">
                <a16:creationId xmlns:a16="http://schemas.microsoft.com/office/drawing/2014/main" id="{1E3E726A-7B7E-41BA-8FDC-F941DE6136AF}"/>
              </a:ext>
            </a:extLst>
          </p:cNvPr>
          <p:cNvSpPr>
            <a:spLocks noGrp="1"/>
          </p:cNvSpPr>
          <p:nvPr>
            <p:ph idx="1"/>
          </p:nvPr>
        </p:nvSpPr>
        <p:spPr/>
        <p:txBody>
          <a:bodyPr/>
          <a:lstStyle/>
          <a:p>
            <a:r>
              <a:rPr lang="en-US" dirty="0"/>
              <a:t>We want to get started by making a Lab 14 project in eclipse</a:t>
            </a:r>
          </a:p>
          <a:p>
            <a:r>
              <a:rPr lang="en-US" dirty="0"/>
              <a:t>Inside the Lab 14 project we want to make a Money.java class</a:t>
            </a:r>
          </a:p>
          <a:p>
            <a:r>
              <a:rPr lang="en-US" dirty="0"/>
              <a:t>Inside the class you want to create two integer instance variable dollars and cents, instance variables are declared using the private keyword</a:t>
            </a:r>
          </a:p>
        </p:txBody>
      </p:sp>
      <p:pic>
        <p:nvPicPr>
          <p:cNvPr id="5" name="Picture 4">
            <a:extLst>
              <a:ext uri="{FF2B5EF4-FFF2-40B4-BE49-F238E27FC236}">
                <a16:creationId xmlns:a16="http://schemas.microsoft.com/office/drawing/2014/main" id="{91CBC06A-5052-49B2-A26E-26172399D249}"/>
              </a:ext>
            </a:extLst>
          </p:cNvPr>
          <p:cNvPicPr>
            <a:picLocks noChangeAspect="1"/>
          </p:cNvPicPr>
          <p:nvPr/>
        </p:nvPicPr>
        <p:blipFill>
          <a:blip r:embed="rId2"/>
          <a:stretch>
            <a:fillRect/>
          </a:stretch>
        </p:blipFill>
        <p:spPr>
          <a:xfrm>
            <a:off x="1335495" y="3761823"/>
            <a:ext cx="3173404" cy="1378347"/>
          </a:xfrm>
          <a:prstGeom prst="rect">
            <a:avLst/>
          </a:prstGeom>
        </p:spPr>
      </p:pic>
    </p:spTree>
    <p:extLst>
      <p:ext uri="{BB962C8B-B14F-4D97-AF65-F5344CB8AC3E}">
        <p14:creationId xmlns:p14="http://schemas.microsoft.com/office/powerpoint/2010/main" val="2260084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EEA17-30CB-48E1-8CEB-EB4D93639887}"/>
              </a:ext>
            </a:extLst>
          </p:cNvPr>
          <p:cNvSpPr>
            <a:spLocks noGrp="1"/>
          </p:cNvSpPr>
          <p:nvPr>
            <p:ph type="title"/>
          </p:nvPr>
        </p:nvSpPr>
        <p:spPr/>
        <p:txBody>
          <a:bodyPr/>
          <a:lstStyle/>
          <a:p>
            <a:r>
              <a:rPr lang="en-US" dirty="0"/>
              <a:t>Money Class constructors</a:t>
            </a:r>
          </a:p>
        </p:txBody>
      </p:sp>
      <p:sp>
        <p:nvSpPr>
          <p:cNvPr id="3" name="Content Placeholder 2">
            <a:extLst>
              <a:ext uri="{FF2B5EF4-FFF2-40B4-BE49-F238E27FC236}">
                <a16:creationId xmlns:a16="http://schemas.microsoft.com/office/drawing/2014/main" id="{129796E6-13F4-4205-A701-CDF73B08FBC7}"/>
              </a:ext>
            </a:extLst>
          </p:cNvPr>
          <p:cNvSpPr>
            <a:spLocks noGrp="1"/>
          </p:cNvSpPr>
          <p:nvPr>
            <p:ph idx="1"/>
          </p:nvPr>
        </p:nvSpPr>
        <p:spPr/>
        <p:txBody>
          <a:bodyPr/>
          <a:lstStyle/>
          <a:p>
            <a:r>
              <a:rPr lang="en-US" dirty="0"/>
              <a:t>We also want to define constructors for the Money class, the constructors are used to create objects of a class, we can also specify whether or not we want arguments for a constructor.</a:t>
            </a:r>
          </a:p>
          <a:p>
            <a:r>
              <a:rPr lang="en-US" dirty="0"/>
              <a:t>Lets start by creating a default constructor, this constructor will not take arguments and will initialize the instance variables dollars and cents to 0 for the newly created object</a:t>
            </a:r>
          </a:p>
          <a:p>
            <a:r>
              <a:rPr lang="en-US" dirty="0"/>
              <a:t>Note that the constructor needs to be inside the curly braces for the Money class</a:t>
            </a:r>
          </a:p>
          <a:p>
            <a:endParaRPr lang="en-US" dirty="0"/>
          </a:p>
        </p:txBody>
      </p:sp>
      <p:pic>
        <p:nvPicPr>
          <p:cNvPr id="5" name="Picture 4">
            <a:extLst>
              <a:ext uri="{FF2B5EF4-FFF2-40B4-BE49-F238E27FC236}">
                <a16:creationId xmlns:a16="http://schemas.microsoft.com/office/drawing/2014/main" id="{D282D759-C502-4CB7-A8AD-6575C6B8E4D5}"/>
              </a:ext>
            </a:extLst>
          </p:cNvPr>
          <p:cNvPicPr>
            <a:picLocks noChangeAspect="1"/>
          </p:cNvPicPr>
          <p:nvPr/>
        </p:nvPicPr>
        <p:blipFill>
          <a:blip r:embed="rId2"/>
          <a:stretch>
            <a:fillRect/>
          </a:stretch>
        </p:blipFill>
        <p:spPr>
          <a:xfrm>
            <a:off x="1922590" y="4299012"/>
            <a:ext cx="3677163" cy="1076475"/>
          </a:xfrm>
          <a:prstGeom prst="rect">
            <a:avLst/>
          </a:prstGeom>
        </p:spPr>
      </p:pic>
    </p:spTree>
    <p:extLst>
      <p:ext uri="{BB962C8B-B14F-4D97-AF65-F5344CB8AC3E}">
        <p14:creationId xmlns:p14="http://schemas.microsoft.com/office/powerpoint/2010/main" val="2545805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6B519-358D-4E9E-8773-2B6F9D14C717}"/>
              </a:ext>
            </a:extLst>
          </p:cNvPr>
          <p:cNvSpPr>
            <a:spLocks noGrp="1"/>
          </p:cNvSpPr>
          <p:nvPr>
            <p:ph type="title"/>
          </p:nvPr>
        </p:nvSpPr>
        <p:spPr/>
        <p:txBody>
          <a:bodyPr/>
          <a:lstStyle/>
          <a:p>
            <a:r>
              <a:rPr lang="en-US" dirty="0"/>
              <a:t>Money class constructors</a:t>
            </a:r>
          </a:p>
        </p:txBody>
      </p:sp>
      <p:sp>
        <p:nvSpPr>
          <p:cNvPr id="3" name="Content Placeholder 2">
            <a:extLst>
              <a:ext uri="{FF2B5EF4-FFF2-40B4-BE49-F238E27FC236}">
                <a16:creationId xmlns:a16="http://schemas.microsoft.com/office/drawing/2014/main" id="{6E8E0C2A-A683-4CF5-A7B6-5E033C9DFDE1}"/>
              </a:ext>
            </a:extLst>
          </p:cNvPr>
          <p:cNvSpPr>
            <a:spLocks noGrp="1"/>
          </p:cNvSpPr>
          <p:nvPr>
            <p:ph idx="1"/>
          </p:nvPr>
        </p:nvSpPr>
        <p:spPr/>
        <p:txBody>
          <a:bodyPr/>
          <a:lstStyle/>
          <a:p>
            <a:r>
              <a:rPr lang="en-US" dirty="0"/>
              <a:t>We also want to create a constructor that allows us to pass two integer parameters as an argument, the ability to do this is known as overloading</a:t>
            </a:r>
          </a:p>
          <a:p>
            <a:r>
              <a:rPr lang="en-US" dirty="0"/>
              <a:t>How we do this is making another constructor except this time we put the two arguments inside the parenthesis, when the constructor is called the program will choose the constructor based on the arguments you pass.</a:t>
            </a:r>
          </a:p>
        </p:txBody>
      </p:sp>
      <p:pic>
        <p:nvPicPr>
          <p:cNvPr id="5" name="Picture 4">
            <a:extLst>
              <a:ext uri="{FF2B5EF4-FFF2-40B4-BE49-F238E27FC236}">
                <a16:creationId xmlns:a16="http://schemas.microsoft.com/office/drawing/2014/main" id="{A9969687-76CF-4165-B3D2-6993845A5547}"/>
              </a:ext>
            </a:extLst>
          </p:cNvPr>
          <p:cNvPicPr>
            <a:picLocks noChangeAspect="1"/>
          </p:cNvPicPr>
          <p:nvPr/>
        </p:nvPicPr>
        <p:blipFill>
          <a:blip r:embed="rId2"/>
          <a:stretch>
            <a:fillRect/>
          </a:stretch>
        </p:blipFill>
        <p:spPr>
          <a:xfrm>
            <a:off x="1480062" y="3985088"/>
            <a:ext cx="4810796" cy="876422"/>
          </a:xfrm>
          <a:prstGeom prst="rect">
            <a:avLst/>
          </a:prstGeom>
        </p:spPr>
      </p:pic>
    </p:spTree>
    <p:extLst>
      <p:ext uri="{BB962C8B-B14F-4D97-AF65-F5344CB8AC3E}">
        <p14:creationId xmlns:p14="http://schemas.microsoft.com/office/powerpoint/2010/main" val="836844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DFC94-AC31-40F6-B10F-533D551345F6}"/>
              </a:ext>
            </a:extLst>
          </p:cNvPr>
          <p:cNvSpPr>
            <a:spLocks noGrp="1"/>
          </p:cNvSpPr>
          <p:nvPr>
            <p:ph type="title"/>
          </p:nvPr>
        </p:nvSpPr>
        <p:spPr/>
        <p:txBody>
          <a:bodyPr/>
          <a:lstStyle/>
          <a:p>
            <a:r>
              <a:rPr lang="en-US" dirty="0"/>
              <a:t>Get methods</a:t>
            </a:r>
          </a:p>
        </p:txBody>
      </p:sp>
      <p:sp>
        <p:nvSpPr>
          <p:cNvPr id="3" name="Content Placeholder 2">
            <a:extLst>
              <a:ext uri="{FF2B5EF4-FFF2-40B4-BE49-F238E27FC236}">
                <a16:creationId xmlns:a16="http://schemas.microsoft.com/office/drawing/2014/main" id="{B430451E-82C7-42E2-B7E8-485444D6F747}"/>
              </a:ext>
            </a:extLst>
          </p:cNvPr>
          <p:cNvSpPr>
            <a:spLocks noGrp="1"/>
          </p:cNvSpPr>
          <p:nvPr>
            <p:ph idx="1"/>
          </p:nvPr>
        </p:nvSpPr>
        <p:spPr/>
        <p:txBody>
          <a:bodyPr/>
          <a:lstStyle/>
          <a:p>
            <a:r>
              <a:rPr lang="en-US" dirty="0"/>
              <a:t>Because dollars and cents are instance variables declared with the private specifier you need to create get methods to retrieve their value outside of the class</a:t>
            </a:r>
          </a:p>
          <a:p>
            <a:r>
              <a:rPr lang="en-US" dirty="0"/>
              <a:t>Get methods are simple methods that don’t take any arguments and return the value specified</a:t>
            </a:r>
          </a:p>
        </p:txBody>
      </p:sp>
      <p:pic>
        <p:nvPicPr>
          <p:cNvPr id="5" name="Picture 4">
            <a:extLst>
              <a:ext uri="{FF2B5EF4-FFF2-40B4-BE49-F238E27FC236}">
                <a16:creationId xmlns:a16="http://schemas.microsoft.com/office/drawing/2014/main" id="{A2E47989-A504-42D7-9CC4-C680A6DEA0F7}"/>
              </a:ext>
            </a:extLst>
          </p:cNvPr>
          <p:cNvPicPr>
            <a:picLocks noChangeAspect="1"/>
          </p:cNvPicPr>
          <p:nvPr/>
        </p:nvPicPr>
        <p:blipFill>
          <a:blip r:embed="rId2"/>
          <a:stretch>
            <a:fillRect/>
          </a:stretch>
        </p:blipFill>
        <p:spPr>
          <a:xfrm>
            <a:off x="1153846" y="4312468"/>
            <a:ext cx="4357337" cy="1244953"/>
          </a:xfrm>
          <a:prstGeom prst="rect">
            <a:avLst/>
          </a:prstGeom>
        </p:spPr>
      </p:pic>
    </p:spTree>
    <p:extLst>
      <p:ext uri="{BB962C8B-B14F-4D97-AF65-F5344CB8AC3E}">
        <p14:creationId xmlns:p14="http://schemas.microsoft.com/office/powerpoint/2010/main" val="3270755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67B61-8EAD-492D-8096-10A03DA0EB73}"/>
              </a:ext>
            </a:extLst>
          </p:cNvPr>
          <p:cNvSpPr>
            <a:spLocks noGrp="1"/>
          </p:cNvSpPr>
          <p:nvPr>
            <p:ph type="title"/>
          </p:nvPr>
        </p:nvSpPr>
        <p:spPr/>
        <p:txBody>
          <a:bodyPr/>
          <a:lstStyle/>
          <a:p>
            <a:r>
              <a:rPr lang="en-US" dirty="0"/>
              <a:t>Create a </a:t>
            </a:r>
            <a:r>
              <a:rPr lang="en-US" dirty="0" err="1"/>
              <a:t>toString</a:t>
            </a:r>
            <a:r>
              <a:rPr lang="en-US" dirty="0"/>
              <a:t>() method</a:t>
            </a:r>
          </a:p>
        </p:txBody>
      </p:sp>
      <p:sp>
        <p:nvSpPr>
          <p:cNvPr id="3" name="Content Placeholder 2">
            <a:extLst>
              <a:ext uri="{FF2B5EF4-FFF2-40B4-BE49-F238E27FC236}">
                <a16:creationId xmlns:a16="http://schemas.microsoft.com/office/drawing/2014/main" id="{78AD5858-9291-4E7A-9680-BF12CB3FE9EB}"/>
              </a:ext>
            </a:extLst>
          </p:cNvPr>
          <p:cNvSpPr>
            <a:spLocks noGrp="1"/>
          </p:cNvSpPr>
          <p:nvPr>
            <p:ph idx="1"/>
          </p:nvPr>
        </p:nvSpPr>
        <p:spPr/>
        <p:txBody>
          <a:bodyPr/>
          <a:lstStyle/>
          <a:p>
            <a:r>
              <a:rPr lang="en-US" dirty="0"/>
              <a:t>Now we want to create a </a:t>
            </a:r>
            <a:r>
              <a:rPr lang="en-US" dirty="0" err="1"/>
              <a:t>toString</a:t>
            </a:r>
            <a:r>
              <a:rPr lang="en-US" dirty="0"/>
              <a:t> method this method does not take any arguments and should have a String return type, the </a:t>
            </a:r>
            <a:r>
              <a:rPr lang="en-US" dirty="0" err="1"/>
              <a:t>toString</a:t>
            </a:r>
            <a:r>
              <a:rPr lang="en-US" dirty="0"/>
              <a:t> method allows use to pass objects of a class in our print statement and java will know to print the value returned by the </a:t>
            </a:r>
            <a:r>
              <a:rPr lang="en-US" dirty="0" err="1"/>
              <a:t>toString</a:t>
            </a:r>
            <a:r>
              <a:rPr lang="en-US" dirty="0"/>
              <a:t> method</a:t>
            </a:r>
          </a:p>
          <a:p>
            <a:r>
              <a:rPr lang="en-US" dirty="0"/>
              <a:t>You will have to be creative using either substring or if else statements to handle properly adding a leading 0 on the cents if needed, and then combine the string values of the dollars and cents  formatted properly and returned.</a:t>
            </a:r>
          </a:p>
          <a:p>
            <a:endParaRPr lang="en-US" dirty="0"/>
          </a:p>
        </p:txBody>
      </p:sp>
      <p:pic>
        <p:nvPicPr>
          <p:cNvPr id="5" name="Picture 4">
            <a:extLst>
              <a:ext uri="{FF2B5EF4-FFF2-40B4-BE49-F238E27FC236}">
                <a16:creationId xmlns:a16="http://schemas.microsoft.com/office/drawing/2014/main" id="{0742DB19-F31C-47E4-9D1E-CDE4460B70CE}"/>
              </a:ext>
            </a:extLst>
          </p:cNvPr>
          <p:cNvPicPr>
            <a:picLocks noChangeAspect="1"/>
          </p:cNvPicPr>
          <p:nvPr/>
        </p:nvPicPr>
        <p:blipFill>
          <a:blip r:embed="rId2"/>
          <a:stretch>
            <a:fillRect/>
          </a:stretch>
        </p:blipFill>
        <p:spPr>
          <a:xfrm>
            <a:off x="1375291" y="4151149"/>
            <a:ext cx="5410955" cy="562053"/>
          </a:xfrm>
          <a:prstGeom prst="rect">
            <a:avLst/>
          </a:prstGeom>
        </p:spPr>
      </p:pic>
    </p:spTree>
    <p:extLst>
      <p:ext uri="{BB962C8B-B14F-4D97-AF65-F5344CB8AC3E}">
        <p14:creationId xmlns:p14="http://schemas.microsoft.com/office/powerpoint/2010/main" val="338509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CEBC1-D2F3-41B4-BA3F-3ABA82FE7348}"/>
              </a:ext>
            </a:extLst>
          </p:cNvPr>
          <p:cNvSpPr>
            <a:spLocks noGrp="1"/>
          </p:cNvSpPr>
          <p:nvPr>
            <p:ph type="title"/>
          </p:nvPr>
        </p:nvSpPr>
        <p:spPr/>
        <p:txBody>
          <a:bodyPr/>
          <a:lstStyle/>
          <a:p>
            <a:r>
              <a:rPr lang="en-US" dirty="0"/>
              <a:t>Create an integer </a:t>
            </a:r>
            <a:r>
              <a:rPr lang="en-US" dirty="0" err="1"/>
              <a:t>compareTo</a:t>
            </a:r>
            <a:r>
              <a:rPr lang="en-US" dirty="0"/>
              <a:t> method</a:t>
            </a:r>
          </a:p>
        </p:txBody>
      </p:sp>
      <p:sp>
        <p:nvSpPr>
          <p:cNvPr id="3" name="Content Placeholder 2">
            <a:extLst>
              <a:ext uri="{FF2B5EF4-FFF2-40B4-BE49-F238E27FC236}">
                <a16:creationId xmlns:a16="http://schemas.microsoft.com/office/drawing/2014/main" id="{1545DF2B-5D46-4553-AA82-328B3E27767A}"/>
              </a:ext>
            </a:extLst>
          </p:cNvPr>
          <p:cNvSpPr>
            <a:spLocks noGrp="1"/>
          </p:cNvSpPr>
          <p:nvPr>
            <p:ph idx="1"/>
          </p:nvPr>
        </p:nvSpPr>
        <p:spPr/>
        <p:txBody>
          <a:bodyPr/>
          <a:lstStyle/>
          <a:p>
            <a:r>
              <a:rPr lang="en-US" dirty="0"/>
              <a:t>You want to compare the dollar, cents values between the object that the method is called on and the one that is passed as an argument</a:t>
            </a:r>
          </a:p>
          <a:p>
            <a:r>
              <a:rPr lang="en-US" dirty="0"/>
              <a:t>Based on which one has more money return values. If equal return 0, if less -1 and if more 1</a:t>
            </a:r>
          </a:p>
        </p:txBody>
      </p:sp>
      <p:pic>
        <p:nvPicPr>
          <p:cNvPr id="7" name="Picture 6">
            <a:extLst>
              <a:ext uri="{FF2B5EF4-FFF2-40B4-BE49-F238E27FC236}">
                <a16:creationId xmlns:a16="http://schemas.microsoft.com/office/drawing/2014/main" id="{C954B894-1141-405C-9244-3F80B71D2A57}"/>
              </a:ext>
            </a:extLst>
          </p:cNvPr>
          <p:cNvPicPr>
            <a:picLocks noChangeAspect="1"/>
          </p:cNvPicPr>
          <p:nvPr/>
        </p:nvPicPr>
        <p:blipFill>
          <a:blip r:embed="rId2"/>
          <a:stretch>
            <a:fillRect/>
          </a:stretch>
        </p:blipFill>
        <p:spPr>
          <a:xfrm>
            <a:off x="1515852" y="3429000"/>
            <a:ext cx="6106377" cy="2705478"/>
          </a:xfrm>
          <a:prstGeom prst="rect">
            <a:avLst/>
          </a:prstGeom>
        </p:spPr>
      </p:pic>
    </p:spTree>
    <p:extLst>
      <p:ext uri="{BB962C8B-B14F-4D97-AF65-F5344CB8AC3E}">
        <p14:creationId xmlns:p14="http://schemas.microsoft.com/office/powerpoint/2010/main" val="14156759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185</TotalTime>
  <Words>671</Words>
  <Application>Microsoft Office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Calisto MT</vt:lpstr>
      <vt:lpstr>Wingdings 2</vt:lpstr>
      <vt:lpstr>Slate</vt:lpstr>
      <vt:lpstr>Lab 14 &amp; 15</vt:lpstr>
      <vt:lpstr>Lab Goal</vt:lpstr>
      <vt:lpstr>Classes, Objects of classes and instance variables</vt:lpstr>
      <vt:lpstr>Money Class</vt:lpstr>
      <vt:lpstr>Money Class constructors</vt:lpstr>
      <vt:lpstr>Money class constructors</vt:lpstr>
      <vt:lpstr>Get methods</vt:lpstr>
      <vt:lpstr>Create a toString() method</vt:lpstr>
      <vt:lpstr>Create an integer compareTo method</vt:lpstr>
      <vt:lpstr>Boolean equals method</vt:lpstr>
      <vt:lpstr>Create a test for your class</vt:lpstr>
      <vt:lpstr>Adjust two parameter constructor</vt:lpstr>
      <vt:lpstr>You want to create an add method</vt:lpstr>
      <vt:lpstr>Test your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14 &amp; 15</dc:title>
  <dc:creator>NIL PATEL</dc:creator>
  <cp:lastModifiedBy>NIL PATEL</cp:lastModifiedBy>
  <cp:revision>5</cp:revision>
  <dcterms:created xsi:type="dcterms:W3CDTF">2021-10-15T20:39:14Z</dcterms:created>
  <dcterms:modified xsi:type="dcterms:W3CDTF">2021-10-15T23:44:25Z</dcterms:modified>
</cp:coreProperties>
</file>