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5201563" cy="35999738"/>
  <p:notesSz cx="6858000" cy="9144000"/>
  <p:defaultTextStyle>
    <a:defPPr>
      <a:defRPr lang="sv-SE"/>
    </a:defPPr>
    <a:lvl1pPr marL="0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607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214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5821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4428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036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1643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0250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88857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8" autoAdjust="0"/>
    <p:restoredTop sz="94660"/>
  </p:normalViewPr>
  <p:slideViewPr>
    <p:cSldViewPr snapToObjects="1">
      <p:cViewPr>
        <p:scale>
          <a:sx n="33" d="100"/>
          <a:sy n="33" d="100"/>
        </p:scale>
        <p:origin x="-1720" y="1216"/>
      </p:cViewPr>
      <p:guideLst>
        <p:guide orient="horz" pos="9370"/>
        <p:guide pos="148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0A1D9-AB5D-9F48-8DFB-059497F577BF}" type="datetimeFigureOut">
              <a:rPr lang="en-US" smtClean="0"/>
              <a:t>03/07/15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3A0B3-E3A0-454F-86EE-9C3CE058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2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3A0B3-E3A0-454F-86EE-9C3CE0585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99581" y="34273677"/>
            <a:ext cx="21602400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12182" y="34832623"/>
            <a:ext cx="2160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CHALMERS UNIVERSITY OF TECHNOLOGY, SE-412 96 Gothenburg, Sweden, +46 (0)31</a:t>
            </a:r>
            <a:r>
              <a:rPr lang="en-US" sz="2400" baseline="0" dirty="0" smtClean="0">
                <a:latin typeface="Arial"/>
                <a:cs typeface="Arial"/>
              </a:rPr>
              <a:t> 772 10 00, </a:t>
            </a:r>
            <a:r>
              <a:rPr lang="en-US" sz="2400" baseline="0" dirty="0" err="1" smtClean="0">
                <a:latin typeface="Arial"/>
                <a:cs typeface="Arial"/>
              </a:rPr>
              <a:t>www.chalmers.se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7" name="Picture 6" descr="Posterhuvu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00864" cy="28483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748607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455" indent="-1311455" algn="l" defTabSz="1748607" rtl="0" eaLnBrk="1" latinLnBrk="0" hangingPunct="1">
        <a:spcBef>
          <a:spcPct val="20000"/>
        </a:spcBef>
        <a:buFont typeface="Arial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41487" indent="-1092879" algn="l" defTabSz="1748607" rtl="0" eaLnBrk="1" latinLnBrk="0" hangingPunct="1">
        <a:spcBef>
          <a:spcPct val="20000"/>
        </a:spcBef>
        <a:buFont typeface="Arial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71518" indent="-874304" algn="l" defTabSz="1748607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20125" indent="-874304" algn="l" defTabSz="1748607" rtl="0" eaLnBrk="1" latinLnBrk="0" hangingPunct="1">
        <a:spcBef>
          <a:spcPct val="20000"/>
        </a:spcBef>
        <a:buFont typeface="Arial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868732" indent="-874304" algn="l" defTabSz="1748607" rtl="0" eaLnBrk="1" latinLnBrk="0" hangingPunct="1">
        <a:spcBef>
          <a:spcPct val="20000"/>
        </a:spcBef>
        <a:buFont typeface="Arial"/>
        <a:buChar char="»"/>
        <a:defRPr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9617339" indent="-874304" algn="l" defTabSz="1748607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5946" indent="-874304" algn="l" defTabSz="1748607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4553" indent="-874304" algn="l" defTabSz="1748607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3161" indent="-874304" algn="l" defTabSz="1748607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607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214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5821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4428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036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1643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0250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8857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14184957" y="1294013"/>
            <a:ext cx="10441160" cy="1008062"/>
          </a:xfrm>
          <a:prstGeom prst="rect">
            <a:avLst/>
          </a:prstGeom>
        </p:spPr>
        <p:txBody>
          <a:bodyPr vert="horz"/>
          <a:lstStyle>
            <a:lvl1pPr marL="0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2400" b="1" i="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48608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97214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45821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94428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17339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65946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14553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63161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v-SE" dirty="0" err="1" smtClean="0"/>
              <a:t>Koen</a:t>
            </a:r>
            <a:r>
              <a:rPr lang="sv-SE" dirty="0" smtClean="0"/>
              <a:t> </a:t>
            </a:r>
            <a:r>
              <a:rPr lang="sv-SE" dirty="0" err="1" smtClean="0"/>
              <a:t>Claessen</a:t>
            </a:r>
            <a:r>
              <a:rPr lang="sv-SE" dirty="0" smtClean="0"/>
              <a:t>, Moa Johansson, Dan Rosén, Nicholas Smallbone</a:t>
            </a:r>
            <a:endParaRPr lang="sv-SE" dirty="0"/>
          </a:p>
          <a:p>
            <a:pPr algn="r"/>
            <a:r>
              <a:rPr lang="en-GB" dirty="0" smtClean="0"/>
              <a:t>Department of Computer Science and Engineering</a:t>
            </a:r>
          </a:p>
        </p:txBody>
      </p:sp>
      <p:sp>
        <p:nvSpPr>
          <p:cNvPr id="14" name="Rubrik 1"/>
          <p:cNvSpPr txBox="1">
            <a:spLocks/>
          </p:cNvSpPr>
          <p:nvPr/>
        </p:nvSpPr>
        <p:spPr>
          <a:xfrm>
            <a:off x="1690920" y="3778373"/>
            <a:ext cx="21746416" cy="2305593"/>
          </a:xfrm>
          <a:prstGeom prst="rect">
            <a:avLst/>
          </a:prstGeom>
        </p:spPr>
        <p:txBody>
          <a:bodyPr/>
          <a:lstStyle>
            <a:lvl1pPr algn="l" defTabSz="1748607" rtl="0" eaLnBrk="1" latinLnBrk="0" hangingPunct="1">
              <a:lnSpc>
                <a:spcPts val="4540"/>
              </a:lnSpc>
              <a:spcBef>
                <a:spcPct val="0"/>
              </a:spcBef>
              <a:buNone/>
              <a:defRPr sz="7200" b="1" i="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ts val="8640"/>
              </a:lnSpc>
            </a:pPr>
            <a:r>
              <a:rPr lang="sv-SE" dirty="0" smtClean="0"/>
              <a:t>TIP: Tons </a:t>
            </a:r>
            <a:r>
              <a:rPr lang="sv-SE" dirty="0" err="1"/>
              <a:t>o</a:t>
            </a:r>
            <a:r>
              <a:rPr lang="sv-SE" dirty="0" err="1" smtClean="0"/>
              <a:t>f</a:t>
            </a:r>
            <a:r>
              <a:rPr lang="sv-SE" dirty="0" smtClean="0"/>
              <a:t> </a:t>
            </a:r>
            <a:r>
              <a:rPr lang="sv-SE" dirty="0" err="1" smtClean="0"/>
              <a:t>Inductive</a:t>
            </a:r>
            <a:r>
              <a:rPr lang="sv-SE" dirty="0" smtClean="0"/>
              <a:t> Problems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15" name="Rubrik 1"/>
          <p:cNvSpPr txBox="1">
            <a:spLocks/>
          </p:cNvSpPr>
          <p:nvPr/>
        </p:nvSpPr>
        <p:spPr>
          <a:xfrm>
            <a:off x="1633125" y="5182446"/>
            <a:ext cx="21746416" cy="1296144"/>
          </a:xfrm>
          <a:prstGeom prst="rect">
            <a:avLst/>
          </a:prstGeom>
        </p:spPr>
        <p:txBody>
          <a:bodyPr/>
          <a:lstStyle>
            <a:lvl1pPr algn="l" defTabSz="1748607" rtl="0" eaLnBrk="1" latinLnBrk="0" hangingPunct="1">
              <a:lnSpc>
                <a:spcPts val="4540"/>
              </a:lnSpc>
              <a:spcBef>
                <a:spcPct val="0"/>
              </a:spcBef>
              <a:buNone/>
              <a:defRPr sz="7200" b="1" i="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ts val="8640"/>
              </a:lnSpc>
            </a:pPr>
            <a:r>
              <a:rPr lang="en-GB" sz="6600" b="0" dirty="0"/>
              <a:t>a</a:t>
            </a:r>
            <a:r>
              <a:rPr lang="en-GB" sz="6600" b="0" i="0" dirty="0" smtClean="0"/>
              <a:t>nd some of the systems that use </a:t>
            </a:r>
            <a:r>
              <a:rPr lang="en-GB" sz="6600" b="0" dirty="0" smtClean="0"/>
              <a:t>them</a:t>
            </a:r>
            <a:r>
              <a:rPr lang="en-GB" sz="6600" b="0" i="0" dirty="0" smtClean="0"/>
              <a:t>.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17" name="Text Placeholder 9"/>
          <p:cNvSpPr txBox="1">
            <a:spLocks/>
          </p:cNvSpPr>
          <p:nvPr/>
        </p:nvSpPr>
        <p:spPr>
          <a:xfrm>
            <a:off x="1611436" y="7342685"/>
            <a:ext cx="10189781" cy="24338704"/>
          </a:xfrm>
          <a:prstGeom prst="rect">
            <a:avLst/>
          </a:prstGeom>
        </p:spPr>
        <p:txBody>
          <a:bodyPr vert="horz"/>
          <a:lstStyle>
            <a:lvl1pPr marL="0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36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841487" indent="-1092879" algn="l" defTabSz="1748607" rtl="0" eaLnBrk="1" latinLnBrk="0" hangingPunct="1">
              <a:spcBef>
                <a:spcPct val="20000"/>
              </a:spcBef>
              <a:buFont typeface="Arial"/>
              <a:buChar char="–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71518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125" indent="-874304" algn="l" defTabSz="1748607" rtl="0" eaLnBrk="1" latinLnBrk="0" hangingPunct="1">
              <a:spcBef>
                <a:spcPct val="20000"/>
              </a:spcBef>
              <a:buFont typeface="Arial"/>
              <a:buChar char="–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68732" indent="-874304" algn="l" defTabSz="1748607" rtl="0" eaLnBrk="1" latinLnBrk="0" hangingPunct="1">
              <a:spcBef>
                <a:spcPct val="20000"/>
              </a:spcBef>
              <a:buFont typeface="Arial"/>
              <a:buChar char="»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17339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65946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14553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63161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TIP?</a:t>
            </a:r>
          </a:p>
          <a:p>
            <a:r>
              <a:rPr lang="en-US" b="0" dirty="0" smtClean="0"/>
              <a:t>TIP is a collection of benchmarks for inductive theorem </a:t>
            </a:r>
            <a:r>
              <a:rPr lang="en-US" b="0" dirty="0" err="1" smtClean="0"/>
              <a:t>provers</a:t>
            </a:r>
            <a:r>
              <a:rPr lang="en-US" b="0" dirty="0" smtClean="0"/>
              <a:t>. </a:t>
            </a:r>
            <a:endParaRPr lang="en-US" b="0" dirty="0"/>
          </a:p>
          <a:p>
            <a:endParaRPr lang="en-US" b="0" dirty="0" smtClean="0"/>
          </a:p>
          <a:p>
            <a:r>
              <a:rPr lang="en-US" dirty="0" smtClean="0"/>
              <a:t>The benchmark </a:t>
            </a:r>
            <a:r>
              <a:rPr lang="en-US" dirty="0"/>
              <a:t>f</a:t>
            </a:r>
            <a:r>
              <a:rPr lang="en-US" dirty="0" smtClean="0"/>
              <a:t>ormat</a:t>
            </a:r>
          </a:p>
          <a:p>
            <a:r>
              <a:rPr lang="en-US" b="0" dirty="0" smtClean="0"/>
              <a:t>The benchmarks are expressed in a language which is a variant of SMT-LIB, with added support for:</a:t>
            </a:r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Algebraic </a:t>
            </a:r>
            <a:r>
              <a:rPr lang="en-US" b="0" dirty="0" err="1" smtClean="0"/>
              <a:t>datatypes</a:t>
            </a:r>
            <a:endParaRPr lang="en-US" b="0" dirty="0" smtClean="0"/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Recursive function definitions</a:t>
            </a:r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Pattern matching</a:t>
            </a:r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Polymorphic types</a:t>
            </a:r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Higher-order functions</a:t>
            </a:r>
          </a:p>
          <a:p>
            <a:pPr marL="571500" indent="-571500">
              <a:buFont typeface="Arial"/>
              <a:buChar char="•"/>
            </a:pPr>
            <a:endParaRPr lang="en-US" b="0" dirty="0"/>
          </a:p>
          <a:p>
            <a:r>
              <a:rPr lang="en-US" dirty="0" smtClean="0"/>
              <a:t>The TIP-tools</a:t>
            </a:r>
          </a:p>
          <a:p>
            <a:r>
              <a:rPr lang="en-US" b="0" dirty="0" smtClean="0"/>
              <a:t>We don’t expect all </a:t>
            </a:r>
            <a:r>
              <a:rPr lang="en-US" b="0" dirty="0" err="1" smtClean="0"/>
              <a:t>provers</a:t>
            </a:r>
            <a:r>
              <a:rPr lang="en-US" b="0" dirty="0" smtClean="0"/>
              <a:t> to support TIP natively. We are developing a set of tools to translate to and from TIP into a variety of other formats. Currently supported are:</a:t>
            </a:r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TIP </a:t>
            </a:r>
            <a:r>
              <a:rPr lang="en-US" b="0" dirty="0" smtClean="0">
                <a:sym typeface="Wingdings"/>
              </a:rPr>
              <a:t> SMT-LIB (CVC4 compatible)</a:t>
            </a:r>
          </a:p>
          <a:p>
            <a:pPr marL="571500" indent="-571500">
              <a:buFont typeface="Arial"/>
              <a:buChar char="•"/>
            </a:pPr>
            <a:r>
              <a:rPr lang="en-US" b="0" dirty="0"/>
              <a:t>TIP </a:t>
            </a:r>
            <a:r>
              <a:rPr lang="en-US" b="0" dirty="0" smtClean="0">
                <a:sym typeface="Wingdings"/>
              </a:rPr>
              <a:t> </a:t>
            </a:r>
            <a:r>
              <a:rPr lang="en-US" b="0" dirty="0" err="1" smtClean="0">
                <a:sym typeface="Wingdings"/>
              </a:rPr>
              <a:t>WhyML</a:t>
            </a:r>
            <a:endParaRPr lang="en-US" b="0" dirty="0" smtClean="0">
              <a:sym typeface="Wingdings"/>
            </a:endParaRPr>
          </a:p>
          <a:p>
            <a:pPr marL="571500" indent="-571500">
              <a:buFont typeface="Arial"/>
              <a:buChar char="•"/>
            </a:pPr>
            <a:r>
              <a:rPr lang="en-US" b="0" dirty="0" smtClean="0">
                <a:sym typeface="Wingdings"/>
              </a:rPr>
              <a:t>TIP  Isabelle/HOL </a:t>
            </a:r>
            <a:endParaRPr lang="en-US" b="0" dirty="0" smtClean="0">
              <a:sym typeface="Wingdings"/>
            </a:endParaRPr>
          </a:p>
          <a:p>
            <a:pPr marL="571500" indent="-571500">
              <a:buFont typeface="Arial"/>
              <a:buChar char="•"/>
            </a:pPr>
            <a:r>
              <a:rPr lang="en-US" b="0" dirty="0" smtClean="0">
                <a:sym typeface="Wingdings"/>
              </a:rPr>
              <a:t>TIP</a:t>
            </a:r>
            <a:r>
              <a:rPr lang="en-US" b="0" dirty="0" smtClean="0">
                <a:sym typeface="Wingdings"/>
              </a:rPr>
              <a:t> </a:t>
            </a:r>
            <a:r>
              <a:rPr lang="en-US" b="0" dirty="0" smtClean="0">
                <a:sym typeface="Wingdings"/>
              </a:rPr>
              <a:t></a:t>
            </a:r>
            <a:r>
              <a:rPr lang="en-US" b="0" smtClean="0">
                <a:sym typeface="Wingdings"/>
              </a:rPr>
              <a:t> </a:t>
            </a:r>
            <a:r>
              <a:rPr lang="en-US" b="0" smtClean="0">
                <a:sym typeface="Wingdings"/>
              </a:rPr>
              <a:t>Haskell</a:t>
            </a:r>
            <a:endParaRPr lang="en-US" b="0" dirty="0" smtClean="0">
              <a:sym typeface="Wingdings"/>
            </a:endParaRPr>
          </a:p>
          <a:p>
            <a:endParaRPr lang="en-US" b="0" dirty="0">
              <a:sym typeface="Wingdings"/>
            </a:endParaRPr>
          </a:p>
          <a:p>
            <a:r>
              <a:rPr lang="en-US" b="0" dirty="0" smtClean="0"/>
              <a:t>For </a:t>
            </a:r>
            <a:r>
              <a:rPr lang="en-US" b="0" dirty="0" err="1" smtClean="0"/>
              <a:t>provers</a:t>
            </a:r>
            <a:r>
              <a:rPr lang="en-US" b="0" dirty="0" smtClean="0"/>
              <a:t> not supporting all features of the TIP-format we also supply tools to for instance remove higher-order constructs and for </a:t>
            </a:r>
            <a:r>
              <a:rPr lang="en-US" b="0" dirty="0" err="1" smtClean="0"/>
              <a:t>monomorphisation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sv-SE" dirty="0" err="1"/>
              <a:t>Contribute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TIP</a:t>
            </a:r>
          </a:p>
          <a:p>
            <a:r>
              <a:rPr lang="sv-SE" b="0" dirty="0" err="1"/>
              <a:t>We</a:t>
            </a:r>
            <a:r>
              <a:rPr lang="sv-SE" b="0" dirty="0"/>
              <a:t> </a:t>
            </a:r>
            <a:r>
              <a:rPr lang="sv-SE" b="0" dirty="0" err="1"/>
              <a:t>are</a:t>
            </a:r>
            <a:r>
              <a:rPr lang="sv-SE" b="0" dirty="0"/>
              <a:t> </a:t>
            </a:r>
            <a:r>
              <a:rPr lang="sv-SE" b="0" dirty="0" err="1"/>
              <a:t>always</a:t>
            </a:r>
            <a:r>
              <a:rPr lang="sv-SE" b="0" dirty="0"/>
              <a:t> </a:t>
            </a:r>
            <a:r>
              <a:rPr lang="sv-SE" b="0" dirty="0" err="1"/>
              <a:t>looking</a:t>
            </a:r>
            <a:r>
              <a:rPr lang="sv-SE" b="0" dirty="0"/>
              <a:t> for </a:t>
            </a:r>
            <a:r>
              <a:rPr lang="sv-SE" b="0" dirty="0" err="1"/>
              <a:t>more</a:t>
            </a:r>
            <a:r>
              <a:rPr lang="sv-SE" b="0" dirty="0"/>
              <a:t> </a:t>
            </a:r>
            <a:r>
              <a:rPr lang="sv-SE" b="0" dirty="0" err="1"/>
              <a:t>challenge</a:t>
            </a:r>
            <a:r>
              <a:rPr lang="sv-SE" b="0" dirty="0"/>
              <a:t> problems for </a:t>
            </a:r>
            <a:r>
              <a:rPr lang="sv-SE" b="0" dirty="0" err="1"/>
              <a:t>inductive</a:t>
            </a:r>
            <a:r>
              <a:rPr lang="sv-SE" b="0" dirty="0"/>
              <a:t> </a:t>
            </a:r>
            <a:r>
              <a:rPr lang="sv-SE" b="0" dirty="0" smtClean="0"/>
              <a:t>provers, and </a:t>
            </a:r>
            <a:r>
              <a:rPr lang="sv-SE" b="0" dirty="0" err="1" smtClean="0"/>
              <a:t>also</a:t>
            </a:r>
            <a:r>
              <a:rPr lang="sv-SE" b="0" dirty="0" smtClean="0"/>
              <a:t> </a:t>
            </a:r>
            <a:r>
              <a:rPr lang="sv-SE" b="0" dirty="0" err="1" smtClean="0"/>
              <a:t>welcome</a:t>
            </a:r>
            <a:r>
              <a:rPr lang="sv-SE" b="0" dirty="0" smtClean="0"/>
              <a:t> </a:t>
            </a:r>
            <a:r>
              <a:rPr lang="sv-SE" b="0" dirty="0" err="1" smtClean="0"/>
              <a:t>additional</a:t>
            </a:r>
            <a:r>
              <a:rPr lang="sv-SE" b="0" dirty="0" smtClean="0"/>
              <a:t> </a:t>
            </a:r>
            <a:r>
              <a:rPr lang="sv-SE" b="0" dirty="0" err="1" smtClean="0"/>
              <a:t>translations</a:t>
            </a:r>
            <a:r>
              <a:rPr lang="sv-SE" b="0" dirty="0" smtClean="0"/>
              <a:t> </a:t>
            </a:r>
            <a:r>
              <a:rPr lang="sv-SE" b="0" dirty="0" err="1" smtClean="0"/>
              <a:t>to</a:t>
            </a:r>
            <a:r>
              <a:rPr lang="sv-SE" b="0" dirty="0" smtClean="0"/>
              <a:t> </a:t>
            </a:r>
            <a:r>
              <a:rPr lang="sv-SE" b="0" dirty="0" err="1" smtClean="0"/>
              <a:t>your</a:t>
            </a:r>
            <a:r>
              <a:rPr lang="sv-SE" b="0" dirty="0" smtClean="0"/>
              <a:t> </a:t>
            </a:r>
            <a:r>
              <a:rPr lang="sv-SE" b="0" dirty="0" err="1" smtClean="0"/>
              <a:t>favourite</a:t>
            </a:r>
            <a:r>
              <a:rPr lang="sv-SE" b="0" dirty="0" smtClean="0"/>
              <a:t> format. </a:t>
            </a:r>
            <a:r>
              <a:rPr lang="sv-SE" b="0" dirty="0" err="1"/>
              <a:t>Please</a:t>
            </a:r>
            <a:r>
              <a:rPr lang="sv-SE" b="0" dirty="0"/>
              <a:t> visit the TIP </a:t>
            </a:r>
            <a:r>
              <a:rPr lang="sv-SE" b="0" dirty="0" err="1"/>
              <a:t>webpage</a:t>
            </a:r>
            <a:r>
              <a:rPr lang="sv-SE" b="0" dirty="0"/>
              <a:t> for </a:t>
            </a:r>
            <a:r>
              <a:rPr lang="sv-SE" b="0" dirty="0" err="1"/>
              <a:t>more</a:t>
            </a:r>
            <a:r>
              <a:rPr lang="sv-SE" b="0" dirty="0"/>
              <a:t> </a:t>
            </a:r>
            <a:r>
              <a:rPr lang="sv-SE" b="0" dirty="0" smtClean="0"/>
              <a:t>info </a:t>
            </a:r>
            <a:r>
              <a:rPr lang="sv-SE" b="0" dirty="0" err="1" smtClean="0"/>
              <a:t>about</a:t>
            </a:r>
            <a:r>
              <a:rPr lang="sv-SE" b="0" dirty="0" smtClean="0"/>
              <a:t> </a:t>
            </a:r>
            <a:r>
              <a:rPr lang="sv-SE" b="0" dirty="0" err="1" smtClean="0"/>
              <a:t>how</a:t>
            </a:r>
            <a:r>
              <a:rPr lang="sv-SE" b="0" dirty="0" smtClean="0"/>
              <a:t> </a:t>
            </a:r>
            <a:r>
              <a:rPr lang="sv-SE" b="0" dirty="0" err="1" smtClean="0"/>
              <a:t>to</a:t>
            </a:r>
            <a:r>
              <a:rPr lang="sv-SE" b="0" dirty="0" smtClean="0"/>
              <a:t> </a:t>
            </a:r>
            <a:r>
              <a:rPr lang="sv-SE" b="0" dirty="0" err="1" smtClean="0"/>
              <a:t>contribute</a:t>
            </a:r>
            <a:r>
              <a:rPr lang="sv-SE" b="0" dirty="0" smtClean="0"/>
              <a:t>: </a:t>
            </a:r>
            <a:endParaRPr lang="sv-SE" b="0" dirty="0"/>
          </a:p>
          <a:p>
            <a:pPr algn="ctr"/>
            <a:r>
              <a:rPr lang="sv-SE" b="0" dirty="0">
                <a:latin typeface="Courier New"/>
                <a:cs typeface="Courier New"/>
              </a:rPr>
              <a:t>http://</a:t>
            </a:r>
            <a:r>
              <a:rPr lang="sv-SE" b="0" dirty="0" err="1">
                <a:latin typeface="Courier New"/>
                <a:cs typeface="Courier New"/>
              </a:rPr>
              <a:t>tip-org.github.io</a:t>
            </a:r>
            <a:endParaRPr lang="sv-SE" b="0" dirty="0">
              <a:latin typeface="Courier New"/>
              <a:cs typeface="Courier New"/>
            </a:endParaRPr>
          </a:p>
          <a:p>
            <a:endParaRPr lang="en-US" b="0" dirty="0" smtClean="0"/>
          </a:p>
          <a:p>
            <a:pPr marL="571500" indent="-571500">
              <a:buFont typeface="Arial"/>
              <a:buChar char="•"/>
            </a:pPr>
            <a:endParaRPr lang="en-US" b="0" dirty="0" smtClean="0"/>
          </a:p>
          <a:p>
            <a:endParaRPr lang="en-US" b="0" dirty="0"/>
          </a:p>
        </p:txBody>
      </p:sp>
      <p:sp>
        <p:nvSpPr>
          <p:cNvPr id="19" name="Text Placeholder 9"/>
          <p:cNvSpPr txBox="1">
            <a:spLocks/>
          </p:cNvSpPr>
          <p:nvPr/>
        </p:nvSpPr>
        <p:spPr>
          <a:xfrm>
            <a:off x="13298420" y="7342685"/>
            <a:ext cx="10081121" cy="24338704"/>
          </a:xfrm>
          <a:prstGeom prst="rect">
            <a:avLst/>
          </a:prstGeom>
        </p:spPr>
        <p:txBody>
          <a:bodyPr vert="horz"/>
          <a:lstStyle>
            <a:lvl1pPr marL="0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36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841487" indent="-1092879" algn="l" defTabSz="1748607" rtl="0" eaLnBrk="1" latinLnBrk="0" hangingPunct="1">
              <a:spcBef>
                <a:spcPct val="20000"/>
              </a:spcBef>
              <a:buFont typeface="Arial"/>
              <a:buChar char="–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71518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125" indent="-874304" algn="l" defTabSz="1748607" rtl="0" eaLnBrk="1" latinLnBrk="0" hangingPunct="1">
              <a:spcBef>
                <a:spcPct val="20000"/>
              </a:spcBef>
              <a:buFont typeface="Arial"/>
              <a:buChar char="–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68732" indent="-874304" algn="l" defTabSz="1748607" rtl="0" eaLnBrk="1" latinLnBrk="0" hangingPunct="1">
              <a:spcBef>
                <a:spcPct val="20000"/>
              </a:spcBef>
              <a:buFont typeface="Arial"/>
              <a:buChar char="»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17339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65946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14553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63161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Some</a:t>
            </a:r>
            <a:r>
              <a:rPr lang="sv-SE" dirty="0" smtClean="0"/>
              <a:t> systems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TIP</a:t>
            </a:r>
          </a:p>
          <a:p>
            <a:r>
              <a:rPr lang="sv-SE" b="0" dirty="0" err="1" smtClean="0"/>
              <a:t>Our</a:t>
            </a:r>
            <a:r>
              <a:rPr lang="sv-SE" b="0" dirty="0" smtClean="0"/>
              <a:t> </a:t>
            </a:r>
            <a:r>
              <a:rPr lang="sv-SE" b="0" dirty="0" err="1" smtClean="0"/>
              <a:t>group</a:t>
            </a:r>
            <a:r>
              <a:rPr lang="sv-SE" b="0" dirty="0" smtClean="0"/>
              <a:t> at Chalmers </a:t>
            </a:r>
            <a:r>
              <a:rPr lang="sv-SE" b="0" dirty="0" err="1" smtClean="0"/>
              <a:t>are</a:t>
            </a:r>
            <a:r>
              <a:rPr lang="sv-SE" b="0" dirty="0" smtClean="0"/>
              <a:t> </a:t>
            </a:r>
            <a:r>
              <a:rPr lang="sv-SE" b="0" dirty="0" err="1" smtClean="0"/>
              <a:t>developing</a:t>
            </a:r>
            <a:r>
              <a:rPr lang="sv-SE" b="0" dirty="0" smtClean="0"/>
              <a:t> </a:t>
            </a:r>
            <a:r>
              <a:rPr lang="sv-SE" b="0" dirty="0" err="1" smtClean="0"/>
              <a:t>several</a:t>
            </a:r>
            <a:r>
              <a:rPr lang="sv-SE" b="0" dirty="0" smtClean="0"/>
              <a:t> </a:t>
            </a:r>
            <a:r>
              <a:rPr lang="sv-SE" b="0" dirty="0" err="1" smtClean="0"/>
              <a:t>inductive</a:t>
            </a:r>
            <a:r>
              <a:rPr lang="sv-SE" b="0" dirty="0" smtClean="0"/>
              <a:t> </a:t>
            </a:r>
            <a:r>
              <a:rPr lang="sv-SE" b="0" dirty="0" err="1" smtClean="0"/>
              <a:t>theorem</a:t>
            </a:r>
            <a:r>
              <a:rPr lang="sv-SE" b="0" dirty="0" smtClean="0"/>
              <a:t> </a:t>
            </a:r>
            <a:r>
              <a:rPr lang="sv-SE" b="0" dirty="0" err="1" smtClean="0"/>
              <a:t>proving</a:t>
            </a:r>
            <a:r>
              <a:rPr lang="sv-SE" b="0" dirty="0" smtClean="0"/>
              <a:t> </a:t>
            </a:r>
            <a:r>
              <a:rPr lang="sv-SE" b="0" dirty="0" err="1" smtClean="0"/>
              <a:t>tools</a:t>
            </a:r>
            <a:r>
              <a:rPr lang="sv-SE" b="0" dirty="0" smtClean="0"/>
              <a:t> </a:t>
            </a:r>
            <a:r>
              <a:rPr lang="sv-SE" b="0" dirty="0" err="1" smtClean="0"/>
              <a:t>that</a:t>
            </a:r>
            <a:r>
              <a:rPr lang="sv-SE" b="0" dirty="0" smtClean="0"/>
              <a:t> </a:t>
            </a:r>
            <a:r>
              <a:rPr lang="sv-SE" b="0" dirty="0" err="1" smtClean="0"/>
              <a:t>have</a:t>
            </a:r>
            <a:r>
              <a:rPr lang="sv-SE" b="0" dirty="0" smtClean="0"/>
              <a:t> </a:t>
            </a:r>
            <a:r>
              <a:rPr lang="sv-SE" b="0" dirty="0" err="1" smtClean="0"/>
              <a:t>been</a:t>
            </a:r>
            <a:r>
              <a:rPr lang="sv-SE" b="0" dirty="0" smtClean="0"/>
              <a:t> </a:t>
            </a:r>
            <a:r>
              <a:rPr lang="sv-SE" b="0" dirty="0" err="1" smtClean="0"/>
              <a:t>evaluated</a:t>
            </a:r>
            <a:r>
              <a:rPr lang="sv-SE" b="0" dirty="0" smtClean="0"/>
              <a:t> on </a:t>
            </a:r>
            <a:r>
              <a:rPr lang="sv-SE" b="0" dirty="0" err="1" smtClean="0"/>
              <a:t>benchmarks</a:t>
            </a:r>
            <a:r>
              <a:rPr lang="sv-SE" b="0" dirty="0" smtClean="0"/>
              <a:t> from TIP.</a:t>
            </a:r>
            <a:endParaRPr lang="sv-SE" b="0" dirty="0"/>
          </a:p>
          <a:p>
            <a:pPr marL="571500" indent="-571500">
              <a:buFont typeface="Arial"/>
              <a:buChar char="•"/>
            </a:pPr>
            <a:r>
              <a:rPr lang="sv-SE" dirty="0" err="1" smtClean="0"/>
              <a:t>QuickSpec</a:t>
            </a:r>
            <a:r>
              <a:rPr lang="sv-SE" b="0" dirty="0" smtClean="0"/>
              <a:t>: A </a:t>
            </a:r>
            <a:r>
              <a:rPr lang="sv-SE" b="0" dirty="0" err="1" smtClean="0"/>
              <a:t>conjecture</a:t>
            </a:r>
            <a:r>
              <a:rPr lang="sv-SE" b="0" dirty="0" smtClean="0"/>
              <a:t> </a:t>
            </a:r>
            <a:r>
              <a:rPr lang="sv-SE" b="0" dirty="0" err="1" smtClean="0"/>
              <a:t>discovery</a:t>
            </a:r>
            <a:r>
              <a:rPr lang="sv-SE" b="0" dirty="0" smtClean="0"/>
              <a:t> system for </a:t>
            </a:r>
            <a:r>
              <a:rPr lang="sv-SE" b="0" dirty="0" err="1" smtClean="0"/>
              <a:t>Haskell</a:t>
            </a:r>
            <a:r>
              <a:rPr lang="sv-SE" b="0" dirty="0" smtClean="0"/>
              <a:t> programs. </a:t>
            </a:r>
          </a:p>
          <a:p>
            <a:pPr marL="571500" indent="-571500">
              <a:buFont typeface="Arial"/>
              <a:buChar char="•"/>
            </a:pPr>
            <a:r>
              <a:rPr lang="sv-SE" dirty="0" err="1" smtClean="0"/>
              <a:t>HipSpec</a:t>
            </a:r>
            <a:r>
              <a:rPr lang="sv-SE" dirty="0" smtClean="0"/>
              <a:t>: </a:t>
            </a:r>
            <a:r>
              <a:rPr lang="sv-SE" b="0" dirty="0" smtClean="0"/>
              <a:t>An </a:t>
            </a:r>
            <a:r>
              <a:rPr lang="sv-SE" b="0" dirty="0" err="1" smtClean="0"/>
              <a:t>automated</a:t>
            </a:r>
            <a:r>
              <a:rPr lang="sv-SE" b="0" dirty="0" smtClean="0"/>
              <a:t> </a:t>
            </a:r>
            <a:r>
              <a:rPr lang="sv-SE" b="0" dirty="0" err="1" smtClean="0"/>
              <a:t>inductive</a:t>
            </a:r>
            <a:r>
              <a:rPr lang="sv-SE" b="0" dirty="0" smtClean="0"/>
              <a:t> prover for </a:t>
            </a:r>
            <a:r>
              <a:rPr lang="sv-SE" b="0" dirty="0" err="1" smtClean="0"/>
              <a:t>Haskell</a:t>
            </a:r>
            <a:r>
              <a:rPr lang="sv-SE" b="0" dirty="0" smtClean="0"/>
              <a:t>.</a:t>
            </a:r>
          </a:p>
          <a:p>
            <a:pPr marL="571500" indent="-571500">
              <a:buFont typeface="Arial"/>
              <a:buChar char="•"/>
            </a:pPr>
            <a:r>
              <a:rPr lang="sv-SE" dirty="0" err="1" smtClean="0"/>
              <a:t>Hipster</a:t>
            </a:r>
            <a:r>
              <a:rPr lang="sv-SE" dirty="0" smtClean="0"/>
              <a:t>:</a:t>
            </a:r>
            <a:r>
              <a:rPr lang="sv-SE" b="0" dirty="0" smtClean="0"/>
              <a:t> A </a:t>
            </a:r>
            <a:r>
              <a:rPr lang="sv-SE" b="0" dirty="0" err="1" smtClean="0"/>
              <a:t>theory</a:t>
            </a:r>
            <a:r>
              <a:rPr lang="sv-SE" b="0" dirty="0" smtClean="0"/>
              <a:t> </a:t>
            </a:r>
            <a:r>
              <a:rPr lang="sv-SE" b="0" dirty="0" err="1" smtClean="0"/>
              <a:t>exploration</a:t>
            </a:r>
            <a:r>
              <a:rPr lang="sv-SE" b="0" dirty="0" smtClean="0"/>
              <a:t> system </a:t>
            </a:r>
            <a:r>
              <a:rPr lang="sv-SE" b="0" dirty="0" err="1" smtClean="0"/>
              <a:t>which</a:t>
            </a:r>
            <a:r>
              <a:rPr lang="sv-SE" b="0" dirty="0" smtClean="0"/>
              <a:t> </a:t>
            </a:r>
            <a:r>
              <a:rPr lang="sv-SE" b="0" dirty="0" err="1" smtClean="0"/>
              <a:t>invents</a:t>
            </a:r>
            <a:r>
              <a:rPr lang="sv-SE" b="0" dirty="0" smtClean="0"/>
              <a:t> and </a:t>
            </a:r>
            <a:r>
              <a:rPr lang="sv-SE" b="0" dirty="0" err="1" smtClean="0"/>
              <a:t>proves</a:t>
            </a:r>
            <a:r>
              <a:rPr lang="sv-SE" b="0" dirty="0" smtClean="0"/>
              <a:t> lemmas for Isabelle/HOL</a:t>
            </a:r>
          </a:p>
          <a:p>
            <a:pPr marL="571500" indent="-571500">
              <a:buFont typeface="Arial"/>
              <a:buChar char="•"/>
            </a:pPr>
            <a:endParaRPr lang="sv-SE" b="0" dirty="0"/>
          </a:p>
          <a:p>
            <a:r>
              <a:rPr lang="sv-SE" b="0" dirty="0" err="1" smtClean="0"/>
              <a:t>Both</a:t>
            </a:r>
            <a:r>
              <a:rPr lang="sv-SE" b="0" dirty="0" smtClean="0"/>
              <a:t> </a:t>
            </a:r>
            <a:r>
              <a:rPr lang="sv-SE" b="0" dirty="0" err="1" smtClean="0"/>
              <a:t>HipSpec</a:t>
            </a:r>
            <a:r>
              <a:rPr lang="sv-SE" b="0" dirty="0" smtClean="0"/>
              <a:t> and </a:t>
            </a:r>
            <a:r>
              <a:rPr lang="sv-SE" b="0" dirty="0" err="1" smtClean="0"/>
              <a:t>Hipster</a:t>
            </a:r>
            <a:r>
              <a:rPr lang="sv-SE" b="0" dirty="0" smtClean="0"/>
              <a:t> </a:t>
            </a:r>
            <a:r>
              <a:rPr lang="sv-SE" b="0" dirty="0" err="1" smtClean="0"/>
              <a:t>use</a:t>
            </a:r>
            <a:r>
              <a:rPr lang="sv-SE" b="0" dirty="0" smtClean="0"/>
              <a:t> </a:t>
            </a:r>
            <a:r>
              <a:rPr lang="sv-SE" b="0" dirty="0" err="1" smtClean="0"/>
              <a:t>QuickSpec</a:t>
            </a:r>
            <a:r>
              <a:rPr lang="sv-SE" b="0" dirty="0" smtClean="0"/>
              <a:t> as a </a:t>
            </a:r>
            <a:r>
              <a:rPr lang="sv-SE" b="0" dirty="0" err="1" smtClean="0"/>
              <a:t>backend</a:t>
            </a:r>
            <a:r>
              <a:rPr lang="sv-SE" b="0" dirty="0" smtClean="0"/>
              <a:t> </a:t>
            </a:r>
            <a:r>
              <a:rPr lang="sv-SE" b="0" dirty="0" err="1" smtClean="0"/>
              <a:t>to</a:t>
            </a:r>
            <a:r>
              <a:rPr lang="sv-SE" b="0" dirty="0" smtClean="0"/>
              <a:t> </a:t>
            </a:r>
            <a:r>
              <a:rPr lang="sv-SE" b="0" dirty="0" err="1" smtClean="0"/>
              <a:t>automatically</a:t>
            </a:r>
            <a:r>
              <a:rPr lang="sv-SE" b="0" dirty="0" smtClean="0"/>
              <a:t> </a:t>
            </a:r>
            <a:r>
              <a:rPr lang="sv-SE" b="0" dirty="0" err="1" smtClean="0"/>
              <a:t>suggest</a:t>
            </a:r>
            <a:r>
              <a:rPr lang="sv-SE" b="0" dirty="0" smtClean="0"/>
              <a:t> </a:t>
            </a:r>
            <a:r>
              <a:rPr lang="sv-SE" b="0" dirty="0" err="1" smtClean="0"/>
              <a:t>interesting</a:t>
            </a:r>
            <a:r>
              <a:rPr lang="sv-SE" b="0" dirty="0" smtClean="0"/>
              <a:t> </a:t>
            </a:r>
            <a:r>
              <a:rPr lang="sv-SE" b="0" dirty="0" err="1" smtClean="0"/>
              <a:t>conjectures</a:t>
            </a:r>
            <a:r>
              <a:rPr lang="sv-SE" b="0" dirty="0" smtClean="0"/>
              <a:t>, </a:t>
            </a:r>
            <a:r>
              <a:rPr lang="sv-SE" b="0" dirty="0" err="1" smtClean="0"/>
              <a:t>which</a:t>
            </a:r>
            <a:r>
              <a:rPr lang="sv-SE" b="0" dirty="0" smtClean="0"/>
              <a:t> the provers </a:t>
            </a:r>
            <a:r>
              <a:rPr lang="sv-SE" b="0" dirty="0" err="1" smtClean="0"/>
              <a:t>then</a:t>
            </a:r>
            <a:r>
              <a:rPr lang="sv-SE" b="0" dirty="0" smtClean="0"/>
              <a:t> </a:t>
            </a:r>
            <a:r>
              <a:rPr lang="sv-SE" b="0" dirty="0" err="1" smtClean="0"/>
              <a:t>may</a:t>
            </a:r>
            <a:r>
              <a:rPr lang="sv-SE" b="0" dirty="0" smtClean="0"/>
              <a:t> </a:t>
            </a:r>
            <a:r>
              <a:rPr lang="sv-SE" b="0" dirty="0" err="1" smtClean="0"/>
              <a:t>use</a:t>
            </a:r>
            <a:r>
              <a:rPr lang="sv-SE" b="0" dirty="0" smtClean="0"/>
              <a:t> as lemmas in </a:t>
            </a:r>
            <a:r>
              <a:rPr lang="sv-SE" b="0" dirty="0" err="1" smtClean="0"/>
              <a:t>subsequent</a:t>
            </a:r>
            <a:r>
              <a:rPr lang="sv-SE" b="0" dirty="0" smtClean="0"/>
              <a:t> </a:t>
            </a:r>
            <a:r>
              <a:rPr lang="sv-SE" b="0" dirty="0" err="1" smtClean="0"/>
              <a:t>inductive</a:t>
            </a:r>
            <a:r>
              <a:rPr lang="sv-SE" b="0" dirty="0" smtClean="0"/>
              <a:t> </a:t>
            </a:r>
            <a:r>
              <a:rPr lang="sv-SE" b="0" dirty="0" err="1" smtClean="0"/>
              <a:t>proofs</a:t>
            </a:r>
            <a:r>
              <a:rPr lang="sv-SE" b="0" dirty="0" smtClean="0"/>
              <a:t>.</a:t>
            </a:r>
            <a:endParaRPr lang="sv-SE" b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stermall 20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Postermall 2014.potx</Template>
  <TotalTime>443</TotalTime>
  <Words>303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Postermall 2014</vt:lpstr>
      <vt:lpstr>PowerPoint Presentation</vt:lpstr>
    </vt:vector>
  </TitlesOfParts>
  <Company>Chalmers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Jan-Olof Yxell</dc:creator>
  <cp:lastModifiedBy>Moa Johansson</cp:lastModifiedBy>
  <cp:revision>41</cp:revision>
  <dcterms:created xsi:type="dcterms:W3CDTF">2012-01-16T15:52:31Z</dcterms:created>
  <dcterms:modified xsi:type="dcterms:W3CDTF">2015-07-03T07:13:04Z</dcterms:modified>
</cp:coreProperties>
</file>