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12"/>
  </p:notesMasterIdLst>
  <p:sldIdLst>
    <p:sldId id="269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9A39-9827-42E9-82DF-03C61E4271B7}" type="datetimeFigureOut">
              <a:rPr lang="es-ES" smtClean="0"/>
              <a:pPr/>
              <a:t>20/02/2016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8430-8EAB-4A0F-8ECE-74D5A48B51B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971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Considerar Vz=12v.</a:t>
            </a:r>
            <a:r>
              <a:rPr lang="it-IT" baseline="0" dirty="0" smtClean="0"/>
              <a:t> Izmax=38mA. Izmin=10mA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8430-8EAB-4A0F-8ECE-74D5A48B51B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3E30-6885-4D83-80BA-0F22946ECE43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F144-5B42-4C95-BC4F-7299049CB85E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FF3B-B5C9-4639-8026-E2DD82DAE3E4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213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FE72-F434-449C-9D37-B77FC632B52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70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293F-7995-47F4-992C-F211E4906D0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34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B372-99B9-4343-A438-4A6C418CB64C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3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E94-2E6E-4B0F-857E-4DD03244260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403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30B1-1711-436A-B8EB-C4043FF8760C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62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3D72-A812-49C1-8A15-CB828F764E2D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65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9B8B-22E0-43CC-8C58-4F64AE72017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272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069F-4CC4-413C-957D-F9CB45A2296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35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414-9E78-4AFB-B094-40FC99BD8730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75869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DCB8-6E93-4E74-88DC-5970912F903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12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2210-DC06-4963-A1BF-EDD78231FCE2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054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F67F-0558-401E-B2D8-FF46E93DEBE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4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DA26-F743-4848-A099-ACB6BE9FE533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A310-5381-461D-A2B5-56765974168A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41F2-DCAD-492A-924A-C41206FF6F52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F4BB-CDD8-4450-9C93-C845DDD3CAFE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3923-F49B-4BBD-8FD2-EF944B312E8E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059A-8E74-48A9-BFC8-745DEE3B332D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6F44-1001-4650-9769-81617EBF0716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3014-29B0-4F18-ACCA-E97567CA38EB}" type="datetime1">
              <a:rPr lang="es-ES" smtClean="0"/>
              <a:pPr/>
              <a:t>20/02/2016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4026-AA5C-4090-BB9A-AAD7D0B01AE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20/02/2016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51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Aula prática 1</a:t>
            </a:r>
            <a:r>
              <a:rPr lang="pt-BR" sz="5400" dirty="0" smtClean="0"/>
              <a:t>: “Diodos”</a:t>
            </a:r>
            <a:r>
              <a:rPr lang="es-ES_tradnl" sz="5400" dirty="0" smtClean="0">
                <a:latin typeface="Times New Roman"/>
                <a:ea typeface="Times New Roman"/>
              </a:rPr>
              <a:t>.</a:t>
            </a:r>
            <a:endParaRPr lang="es-E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1752600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118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/>
              <a:t> </a:t>
            </a:r>
            <a:r>
              <a:rPr lang="es-ES" dirty="0" smtClean="0"/>
              <a:t>1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pt-BR" dirty="0"/>
              <a:t>Um </a:t>
            </a:r>
            <a:r>
              <a:rPr lang="pt-BR" dirty="0" smtClean="0"/>
              <a:t>diodo </a:t>
            </a:r>
            <a:r>
              <a:rPr lang="es-ES_tradnl" dirty="0"/>
              <a:t>1N4002</a:t>
            </a:r>
            <a:r>
              <a:rPr lang="pt-BR" dirty="0" smtClean="0"/>
              <a:t> </a:t>
            </a:r>
            <a:r>
              <a:rPr lang="pt-BR" dirty="0"/>
              <a:t>é conectado em serie com um </a:t>
            </a:r>
            <a:r>
              <a:rPr lang="pt-BR" dirty="0" smtClean="0"/>
              <a:t>resistor de </a:t>
            </a:r>
            <a:r>
              <a:rPr lang="es-ES_tradnl" dirty="0" smtClean="0"/>
              <a:t>2K</a:t>
            </a:r>
            <a:r>
              <a:rPr lang="es-ES_tradnl" dirty="0">
                <a:sym typeface="Symbol"/>
              </a:rPr>
              <a:t></a:t>
            </a:r>
            <a:r>
              <a:rPr lang="pt-BR" dirty="0" smtClean="0"/>
              <a:t> </a:t>
            </a:r>
            <a:r>
              <a:rPr lang="pt-BR" dirty="0"/>
              <a:t>e uma </a:t>
            </a:r>
            <a:r>
              <a:rPr lang="pt-BR" dirty="0" smtClean="0"/>
              <a:t>fonte de 10V. </a:t>
            </a:r>
            <a:r>
              <a:rPr lang="pt-BR" dirty="0"/>
              <a:t>Calcule a corrente no circuito se o diodo é polarizado em </a:t>
            </a:r>
            <a:r>
              <a:rPr lang="pt-BR" dirty="0" smtClean="0"/>
              <a:t>direto.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Repita o inciso a, se a fonte é </a:t>
            </a:r>
            <a:r>
              <a:rPr lang="pt-BR" dirty="0" smtClean="0"/>
              <a:t>invertida.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Se outro diodo 1N4001 é adicionado em serie e em oposição ao primeiro, calcule a tensão em cada diodo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85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/>
              <a:t> </a:t>
            </a:r>
            <a:r>
              <a:rPr lang="es-ES" dirty="0" smtClean="0"/>
              <a:t>1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pt-BR" dirty="0"/>
              <a:t>Se no circuito do inciso a, a fonte é invertida e o diodo é substituído por uno do tipo 1N750A, calcule a corrente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5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prstClr val="black"/>
                </a:solidFill>
              </a:rPr>
              <a:t>Resposta</a:t>
            </a:r>
            <a:r>
              <a:rPr lang="es-ES" dirty="0">
                <a:solidFill>
                  <a:prstClr val="black"/>
                </a:solidFill>
              </a:rPr>
              <a:t> do </a:t>
            </a:r>
            <a:r>
              <a:rPr lang="es-ES" dirty="0" err="1">
                <a:solidFill>
                  <a:prstClr val="black"/>
                </a:solidFill>
              </a:rPr>
              <a:t>exercício</a:t>
            </a:r>
            <a:r>
              <a:rPr lang="es-ES" dirty="0">
                <a:solidFill>
                  <a:prstClr val="black"/>
                </a:solidFill>
              </a:rPr>
              <a:t>  </a:t>
            </a:r>
            <a:r>
              <a:rPr lang="es-ES" dirty="0" smtClean="0">
                <a:solidFill>
                  <a:prstClr val="black"/>
                </a:solidFill>
              </a:rPr>
              <a:t>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s-ES_tradnl" dirty="0"/>
              <a:t>Para el Si V</a:t>
            </a:r>
            <a:r>
              <a:rPr lang="es-ES_tradnl" dirty="0">
                <a:sym typeface="Symbol"/>
              </a:rPr>
              <a:t></a:t>
            </a:r>
            <a:r>
              <a:rPr lang="es-ES_tradnl" dirty="0"/>
              <a:t> 0.7V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 </a:t>
            </a:r>
            <a:r>
              <a:rPr lang="es-ES_tradnl" b="1" dirty="0" smtClean="0"/>
              <a:t>Por </a:t>
            </a:r>
            <a:r>
              <a:rPr lang="es-ES_tradnl" b="1" dirty="0"/>
              <a:t>lo tanto I</a:t>
            </a:r>
            <a:r>
              <a:rPr lang="es-ES_tradnl" b="1" dirty="0">
                <a:sym typeface="Symbol"/>
              </a:rPr>
              <a:t></a:t>
            </a:r>
            <a:r>
              <a:rPr lang="es-ES_tradnl" b="1" dirty="0"/>
              <a:t> 9.3V/2K</a:t>
            </a:r>
            <a:r>
              <a:rPr lang="es-ES_tradnl" b="1" dirty="0">
                <a:sym typeface="Symbol"/>
              </a:rPr>
              <a:t></a:t>
            </a:r>
            <a:r>
              <a:rPr lang="es-ES_tradnl" b="1" dirty="0"/>
              <a:t>= </a:t>
            </a:r>
            <a:r>
              <a:rPr lang="es-ES_tradnl" b="1" dirty="0" smtClean="0"/>
              <a:t>4.65mA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_tradnl" b="1" dirty="0"/>
              <a:t>I</a:t>
            </a:r>
            <a:r>
              <a:rPr lang="es-ES_tradnl" b="1" baseline="-25000" dirty="0"/>
              <a:t>R</a:t>
            </a:r>
            <a:r>
              <a:rPr lang="es-ES_tradnl" b="1" dirty="0"/>
              <a:t> </a:t>
            </a:r>
            <a:r>
              <a:rPr lang="es-ES_tradnl" b="1" dirty="0" smtClean="0"/>
              <a:t>(</a:t>
            </a:r>
            <a:r>
              <a:rPr lang="es-ES" dirty="0" err="1"/>
              <a:t>folha</a:t>
            </a:r>
            <a:r>
              <a:rPr lang="es-ES" dirty="0"/>
              <a:t> de dados</a:t>
            </a:r>
            <a:r>
              <a:rPr lang="es-ES_tradnl" b="1" dirty="0" smtClean="0"/>
              <a:t>)= </a:t>
            </a:r>
            <a:r>
              <a:rPr lang="es-ES_tradnl" b="1" dirty="0"/>
              <a:t>50nA, </a:t>
            </a:r>
            <a:endParaRPr lang="es-ES_tradnl" b="1" dirty="0" smtClean="0"/>
          </a:p>
          <a:p>
            <a:pPr marL="0" indent="0">
              <a:buNone/>
            </a:pPr>
            <a:r>
              <a:rPr lang="es-ES_tradnl" dirty="0" smtClean="0"/>
              <a:t>VD </a:t>
            </a:r>
            <a:r>
              <a:rPr lang="es-ES_tradnl" dirty="0"/>
              <a:t>=10V – 50nA(2KΩ) ≈ </a:t>
            </a:r>
            <a:r>
              <a:rPr lang="es-ES_tradnl" dirty="0" smtClean="0"/>
              <a:t>10V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smtClean="0"/>
              <a:t>D1 directo </a:t>
            </a:r>
            <a:r>
              <a:rPr lang="es-ES_tradnl" dirty="0"/>
              <a:t>VD1≈ 0.7 </a:t>
            </a:r>
            <a:endParaRPr lang="es-ES" dirty="0"/>
          </a:p>
          <a:p>
            <a:r>
              <a:rPr lang="es-ES_tradnl" dirty="0"/>
              <a:t>VD2 ≈ </a:t>
            </a:r>
            <a:r>
              <a:rPr lang="es-ES_tradnl" dirty="0" smtClean="0"/>
              <a:t>9.3V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83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prstClr val="black"/>
                </a:solidFill>
              </a:rPr>
              <a:t>Resposta</a:t>
            </a:r>
            <a:r>
              <a:rPr lang="es-ES" dirty="0">
                <a:solidFill>
                  <a:prstClr val="black"/>
                </a:solidFill>
              </a:rPr>
              <a:t> do </a:t>
            </a:r>
            <a:r>
              <a:rPr lang="es-ES" dirty="0" err="1">
                <a:solidFill>
                  <a:prstClr val="black"/>
                </a:solidFill>
              </a:rPr>
              <a:t>exercício</a:t>
            </a:r>
            <a:r>
              <a:rPr lang="es-ES" dirty="0">
                <a:solidFill>
                  <a:prstClr val="black"/>
                </a:solidFill>
              </a:rPr>
              <a:t>  </a:t>
            </a:r>
            <a:r>
              <a:rPr lang="es-ES" dirty="0" smtClean="0">
                <a:solidFill>
                  <a:prstClr val="black"/>
                </a:solidFill>
              </a:rPr>
              <a:t>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1N750, </a:t>
            </a:r>
            <a:r>
              <a:rPr lang="es-ES_tradnl" dirty="0" err="1"/>
              <a:t>Vz</a:t>
            </a:r>
            <a:r>
              <a:rPr lang="es-ES_tradnl" dirty="0"/>
              <a:t>=4.7V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_tradnl" dirty="0" smtClean="0"/>
              <a:t>I</a:t>
            </a:r>
            <a:r>
              <a:rPr lang="es-ES_tradnl" dirty="0"/>
              <a:t>= (10 – 4.7)/ 2KΩ = </a:t>
            </a:r>
            <a:r>
              <a:rPr lang="es-ES_tradnl" dirty="0" smtClean="0"/>
              <a:t>2.65mA</a:t>
            </a:r>
            <a:endParaRPr lang="es-ES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1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Exercício</a:t>
            </a:r>
            <a:r>
              <a:rPr lang="es-ES" dirty="0"/>
              <a:t> </a:t>
            </a:r>
            <a:r>
              <a:rPr lang="es-ES" dirty="0" smtClean="0"/>
              <a:t>2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pt-BR" dirty="0"/>
              <a:t>O circuito da figura é um estabilizador de tensão. Explique seu funcionamento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Calcule R para que haja regulação </a:t>
            </a:r>
            <a:r>
              <a:rPr lang="pt-BR" dirty="0" smtClean="0"/>
              <a:t>desde </a:t>
            </a:r>
            <a:r>
              <a:rPr lang="es-ES_tradnl" dirty="0" smtClean="0"/>
              <a:t>R</a:t>
            </a:r>
            <a:r>
              <a:rPr lang="es-ES_tradnl" baseline="-25000" dirty="0" smtClean="0"/>
              <a:t>L</a:t>
            </a:r>
            <a:r>
              <a:rPr lang="es-ES_tradnl" dirty="0"/>
              <a:t>=</a:t>
            </a:r>
            <a:r>
              <a:rPr lang="es-ES_tradnl" dirty="0">
                <a:sym typeface="Symbol"/>
              </a:rPr>
              <a:t></a:t>
            </a:r>
            <a:r>
              <a:rPr lang="es-ES_tradnl" dirty="0"/>
              <a:t> </a:t>
            </a:r>
            <a:r>
              <a:rPr lang="pt-BR" dirty="0" smtClean="0"/>
              <a:t>até </a:t>
            </a:r>
            <a:r>
              <a:rPr lang="es-ES_tradnl" dirty="0" err="1" smtClean="0"/>
              <a:t>R</a:t>
            </a:r>
            <a:r>
              <a:rPr lang="es-ES_tradnl" baseline="-25000" dirty="0" err="1" smtClean="0"/>
              <a:t>Lmin</a:t>
            </a:r>
            <a:r>
              <a:rPr lang="pt-BR" dirty="0" smtClean="0"/>
              <a:t> .</a:t>
            </a:r>
          </a:p>
          <a:p>
            <a:pPr marL="514350" indent="-514350">
              <a:buFont typeface="+mj-lt"/>
              <a:buAutoNum type="alphaLcParenR"/>
            </a:pPr>
            <a:r>
              <a:rPr lang="es-ES" dirty="0" err="1"/>
              <a:t>Quanto</a:t>
            </a:r>
            <a:r>
              <a:rPr lang="es-ES" dirty="0"/>
              <a:t> vale </a:t>
            </a:r>
            <a:r>
              <a:rPr lang="es-ES" dirty="0" err="1"/>
              <a:t>RLmin</a:t>
            </a:r>
            <a:r>
              <a:rPr lang="es-ES" dirty="0"/>
              <a:t>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32448"/>
            <a:ext cx="468741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23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prstClr val="black"/>
                </a:solidFill>
              </a:rPr>
              <a:t>Resposta</a:t>
            </a:r>
            <a:r>
              <a:rPr lang="es-ES" dirty="0">
                <a:solidFill>
                  <a:prstClr val="black"/>
                </a:solidFill>
              </a:rPr>
              <a:t> do </a:t>
            </a:r>
            <a:r>
              <a:rPr lang="es-ES" dirty="0" err="1">
                <a:solidFill>
                  <a:prstClr val="black"/>
                </a:solidFill>
              </a:rPr>
              <a:t>exercício</a:t>
            </a:r>
            <a:r>
              <a:rPr lang="es-ES" dirty="0">
                <a:solidFill>
                  <a:prstClr val="black"/>
                </a:solidFill>
              </a:rPr>
              <a:t>  </a:t>
            </a:r>
            <a:r>
              <a:rPr lang="es-ES" dirty="0" smtClean="0">
                <a:solidFill>
                  <a:prstClr val="black"/>
                </a:solidFill>
              </a:rPr>
              <a:t>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_tradnl" dirty="0"/>
              <a:t>Para R</a:t>
            </a:r>
            <a:r>
              <a:rPr lang="es-ES_tradnl" baseline="-25000" dirty="0"/>
              <a:t>L</a:t>
            </a:r>
            <a:r>
              <a:rPr lang="es-ES_tradnl" dirty="0"/>
              <a:t>=</a:t>
            </a:r>
            <a:r>
              <a:rPr lang="es-ES_tradnl" dirty="0" smtClean="0">
                <a:sym typeface="Symbol"/>
              </a:rPr>
              <a:t></a:t>
            </a:r>
            <a:endParaRPr lang="es-ES" dirty="0"/>
          </a:p>
          <a:p>
            <a:pPr marL="0" indent="0">
              <a:buNone/>
            </a:pPr>
            <a:r>
              <a:rPr lang="es-ES_tradnl" dirty="0"/>
              <a:t>R=(20- 12)V/38mA = 210.5</a:t>
            </a:r>
            <a:r>
              <a:rPr lang="es-ES_tradnl" dirty="0" smtClean="0">
                <a:sym typeface="Symbol"/>
              </a:rPr>
              <a:t></a:t>
            </a:r>
          </a:p>
          <a:p>
            <a:pPr mar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_tradnl" dirty="0" err="1"/>
              <a:t>ILmax</a:t>
            </a:r>
            <a:r>
              <a:rPr lang="es-ES_tradnl" dirty="0"/>
              <a:t> </a:t>
            </a:r>
            <a:r>
              <a:rPr lang="es-ES_tradnl" dirty="0">
                <a:sym typeface="Symbol"/>
              </a:rPr>
              <a:t></a:t>
            </a:r>
            <a:r>
              <a:rPr lang="es-ES_tradnl" dirty="0"/>
              <a:t> </a:t>
            </a:r>
            <a:r>
              <a:rPr lang="es-ES_tradnl" dirty="0" err="1"/>
              <a:t>Izmin</a:t>
            </a:r>
            <a:r>
              <a:rPr lang="es-ES_tradnl" dirty="0"/>
              <a:t> </a:t>
            </a:r>
            <a:endParaRPr lang="es-ES_tradnl" dirty="0" smtClean="0"/>
          </a:p>
          <a:p>
            <a:pPr marL="0" lvl="0" indent="0">
              <a:buNone/>
            </a:pPr>
            <a:endParaRPr lang="es-ES_tradnl" dirty="0"/>
          </a:p>
          <a:p>
            <a:pPr marL="0" lvl="0" indent="0">
              <a:buNone/>
            </a:pPr>
            <a:r>
              <a:rPr lang="es-ES_tradnl" dirty="0" smtClean="0"/>
              <a:t>I</a:t>
            </a:r>
            <a:r>
              <a:rPr lang="es-ES_tradnl" dirty="0"/>
              <a:t>= IL + </a:t>
            </a:r>
            <a:r>
              <a:rPr lang="es-ES_tradnl" dirty="0" err="1"/>
              <a:t>Iz</a:t>
            </a:r>
            <a:r>
              <a:rPr lang="es-ES_tradnl" dirty="0"/>
              <a:t> </a:t>
            </a:r>
            <a:endParaRPr lang="es-ES" dirty="0"/>
          </a:p>
          <a:p>
            <a:pPr marL="0" indent="0">
              <a:buNone/>
            </a:pPr>
            <a:r>
              <a:rPr lang="es-ES_tradnl" dirty="0" err="1"/>
              <a:t>Izmin</a:t>
            </a:r>
            <a:r>
              <a:rPr lang="es-ES_tradnl" dirty="0"/>
              <a:t> = 10mA </a:t>
            </a:r>
            <a:r>
              <a:rPr lang="es-ES_tradnl" dirty="0">
                <a:sym typeface="Symbol"/>
              </a:rPr>
              <a:t></a:t>
            </a:r>
            <a:r>
              <a:rPr lang="es-ES_tradnl" dirty="0"/>
              <a:t> </a:t>
            </a:r>
            <a:r>
              <a:rPr lang="es-ES_tradnl" dirty="0" err="1"/>
              <a:t>ILmax</a:t>
            </a:r>
            <a:r>
              <a:rPr lang="es-ES_tradnl" dirty="0"/>
              <a:t> =28mA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946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prstClr val="black"/>
                </a:solidFill>
              </a:rPr>
              <a:t>Resposta</a:t>
            </a:r>
            <a:r>
              <a:rPr lang="es-ES" dirty="0">
                <a:solidFill>
                  <a:prstClr val="black"/>
                </a:solidFill>
              </a:rPr>
              <a:t> do </a:t>
            </a:r>
            <a:r>
              <a:rPr lang="es-ES" dirty="0" err="1">
                <a:solidFill>
                  <a:prstClr val="black"/>
                </a:solidFill>
              </a:rPr>
              <a:t>exercício</a:t>
            </a:r>
            <a:r>
              <a:rPr lang="es-ES" dirty="0">
                <a:solidFill>
                  <a:prstClr val="black"/>
                </a:solidFill>
              </a:rPr>
              <a:t>  </a:t>
            </a:r>
            <a:r>
              <a:rPr lang="es-ES" dirty="0" smtClean="0">
                <a:solidFill>
                  <a:prstClr val="black"/>
                </a:solidFill>
              </a:rPr>
              <a:t>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_tradnl" dirty="0" err="1"/>
              <a:t>RLmin</a:t>
            </a:r>
            <a:r>
              <a:rPr lang="es-ES_tradnl" dirty="0"/>
              <a:t>= 12V/28mA = 428.57</a:t>
            </a:r>
            <a:r>
              <a:rPr lang="es-ES_tradnl" dirty="0">
                <a:sym typeface="Symbol"/>
              </a:rPr>
              <a:t>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7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Exercício 3: Determine a corrente no circuito. O diodo é Schottky. Justifique sua resposta</a:t>
            </a:r>
            <a:endParaRPr lang="en-US" sz="3200" dirty="0" smtClean="0"/>
          </a:p>
        </p:txBody>
      </p:sp>
      <p:pic>
        <p:nvPicPr>
          <p:cNvPr id="1741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195513" y="2201863"/>
            <a:ext cx="4824412" cy="3394075"/>
          </a:xfrm>
        </p:spPr>
      </p:pic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mtClean="0"/>
              <a:t>JACHD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49A1EB-69E2-4FE5-B033-B5DD68955F2F}" type="slidenum">
              <a:rPr lang="es-ES" smtClean="0">
                <a:latin typeface="Arial Black" panose="020B0A04020102020204" pitchFamily="34" charset="0"/>
              </a:rPr>
              <a:pPr/>
              <a:t>9</a:t>
            </a:fld>
            <a:endParaRPr lang="es-ES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3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242</Words>
  <Application>Microsoft Office PowerPoint</Application>
  <PresentationFormat>Apresentação no Ecrã (4:3)</PresentationFormat>
  <Paragraphs>49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1" baseType="lpstr">
      <vt:lpstr>Tema de Office</vt:lpstr>
      <vt:lpstr>8_Tema de Office</vt:lpstr>
      <vt:lpstr>Aula prática 1: “Diodos”.</vt:lpstr>
      <vt:lpstr>Exercício 1 </vt:lpstr>
      <vt:lpstr>Exercício 1 </vt:lpstr>
      <vt:lpstr>Resposta do exercício  1</vt:lpstr>
      <vt:lpstr>Resposta do exercício  1</vt:lpstr>
      <vt:lpstr>Exercício 2 </vt:lpstr>
      <vt:lpstr>Resposta do exercício  2</vt:lpstr>
      <vt:lpstr>Resposta do exercício  2</vt:lpstr>
      <vt:lpstr>Exercício 3: Determine a corrente no circuito. O diodo é Schottky. Justifique sua resposta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Jose Nelson</cp:lastModifiedBy>
  <cp:revision>84</cp:revision>
  <dcterms:created xsi:type="dcterms:W3CDTF">2013-04-18T10:45:05Z</dcterms:created>
  <dcterms:modified xsi:type="dcterms:W3CDTF">2016-02-21T05:37:37Z</dcterms:modified>
</cp:coreProperties>
</file>