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373" r:id="rId2"/>
    <p:sldId id="395" r:id="rId3"/>
    <p:sldId id="397" r:id="rId4"/>
    <p:sldId id="398" r:id="rId5"/>
    <p:sldId id="399" r:id="rId6"/>
    <p:sldId id="400" r:id="rId7"/>
    <p:sldId id="401" r:id="rId8"/>
    <p:sldId id="402" r:id="rId9"/>
    <p:sldId id="403" r:id="rId10"/>
    <p:sldId id="404" r:id="rId11"/>
    <p:sldId id="405" r:id="rId12"/>
    <p:sldId id="406" r:id="rId13"/>
    <p:sldId id="409" r:id="rId14"/>
    <p:sldId id="410" r:id="rId15"/>
    <p:sldId id="411" r:id="rId16"/>
    <p:sldId id="412" r:id="rId17"/>
    <p:sldId id="375" r:id="rId18"/>
    <p:sldId id="376" r:id="rId19"/>
    <p:sldId id="377" r:id="rId20"/>
    <p:sldId id="378" r:id="rId21"/>
    <p:sldId id="379" r:id="rId22"/>
    <p:sldId id="381" r:id="rId23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B39A39-9827-42E9-82DF-03C61E4271B7}" type="datetimeFigureOut">
              <a:rPr lang="es-ES" smtClean="0"/>
              <a:pPr/>
              <a:t>15/04/2016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F48430-8EAB-4A0F-8ECE-74D5A48B51B4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35971546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F48430-8EAB-4A0F-8ECE-74D5A48B51B4}" type="slidenum">
              <a:rPr lang="es-ES" smtClean="0"/>
              <a:pPr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19549516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5DA5C-FFC2-4E2F-9443-75C4E0F7537B}" type="datetime1">
              <a:rPr lang="es-ES" smtClean="0"/>
              <a:pPr/>
              <a:t>15/04/2016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JACHD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83D05-1FF3-4832-AE4C-65B6FE92BEB8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3482120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27BBD-0D86-4E4D-8873-0DAB4FB6D12B}" type="datetime1">
              <a:rPr lang="es-ES" smtClean="0"/>
              <a:pPr/>
              <a:t>15/04/2016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JACHD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83D05-1FF3-4832-AE4C-65B6FE92BEB8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3298528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8F064-EEDD-48BE-84B8-651E3115456B}" type="datetime1">
              <a:rPr lang="es-ES" smtClean="0"/>
              <a:pPr/>
              <a:t>15/04/2016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JACHD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83D05-1FF3-4832-AE4C-65B6FE92BEB8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1212138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964A1-A266-4F40-9739-379450F53ACF}" type="datetime1">
              <a:rPr lang="es-ES" smtClean="0"/>
              <a:pPr/>
              <a:t>15/04/2016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JACHD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83D05-1FF3-4832-AE4C-65B6FE92BEB8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3775869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CCB0C-BD12-4382-A857-75DB552D1ACA}" type="datetime1">
              <a:rPr lang="es-ES" smtClean="0"/>
              <a:pPr/>
              <a:t>15/04/2016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JACHD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83D05-1FF3-4832-AE4C-65B6FE92BEB8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514583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85F40-0B19-4559-9B8B-C78B28D296F4}" type="datetime1">
              <a:rPr lang="es-ES" smtClean="0"/>
              <a:pPr/>
              <a:t>15/04/2016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JACHD</a:t>
            </a: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83D05-1FF3-4832-AE4C-65B6FE92BEB8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1142940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4EB64-E763-45B1-9BE3-2638952CD414}" type="datetime1">
              <a:rPr lang="es-ES" smtClean="0"/>
              <a:pPr/>
              <a:t>15/04/2016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JACHD</a:t>
            </a:r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83D05-1FF3-4832-AE4C-65B6FE92BEB8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2923690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31191-F196-4191-9682-4F8D9ED0521F}" type="datetime1">
              <a:rPr lang="es-ES" smtClean="0"/>
              <a:pPr/>
              <a:t>15/04/2016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JACHD</a:t>
            </a:r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83D05-1FF3-4832-AE4C-65B6FE92BEB8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3940592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7E797-6562-445D-88D0-1A6DF2E9F16E}" type="datetime1">
              <a:rPr lang="es-ES" smtClean="0"/>
              <a:pPr/>
              <a:t>15/04/2016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JACHD</a:t>
            </a:r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83D05-1FF3-4832-AE4C-65B6FE92BEB8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1165830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41D27-E59A-43A4-9875-644EA96DDC72}" type="datetime1">
              <a:rPr lang="es-ES" smtClean="0"/>
              <a:pPr/>
              <a:t>15/04/2016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JACHD</a:t>
            </a: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83D05-1FF3-4832-AE4C-65B6FE92BEB8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3446038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38176-847A-4DAE-AF2F-7B884B38B170}" type="datetime1">
              <a:rPr lang="es-ES" smtClean="0"/>
              <a:pPr/>
              <a:t>15/04/2016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JACHD</a:t>
            </a: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83D05-1FF3-4832-AE4C-65B6FE92BEB8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3200630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6024D3-AF9C-485A-91EB-1CD8AC87D791}" type="datetime1">
              <a:rPr lang="es-ES" smtClean="0"/>
              <a:pPr/>
              <a:t>15/04/2016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ES" smtClean="0"/>
              <a:t>JACHD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C83D05-1FF3-4832-AE4C-65B6FE92BEB8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229019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emf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11560" y="1268760"/>
            <a:ext cx="7702624" cy="3024336"/>
          </a:xfrm>
        </p:spPr>
        <p:txBody>
          <a:bodyPr>
            <a:normAutofit/>
          </a:bodyPr>
          <a:lstStyle/>
          <a:p>
            <a:r>
              <a:rPr lang="pt-BR" sz="3600" dirty="0" smtClean="0">
                <a:latin typeface="Arial"/>
              </a:rPr>
              <a:t>EA: </a:t>
            </a:r>
            <a:r>
              <a:rPr lang="pt-BR" sz="3600" dirty="0">
                <a:latin typeface="Arial"/>
              </a:rPr>
              <a:t>aula </a:t>
            </a:r>
            <a:r>
              <a:rPr lang="pt-BR" sz="3600" dirty="0" smtClean="0">
                <a:latin typeface="Arial"/>
              </a:rPr>
              <a:t>Teórica</a:t>
            </a:r>
            <a:r>
              <a:rPr lang="pt-BR" sz="3600" dirty="0">
                <a:latin typeface="Arial"/>
              </a:rPr>
              <a:t/>
            </a:r>
            <a:br>
              <a:rPr lang="pt-BR" sz="3600" dirty="0">
                <a:latin typeface="Arial"/>
              </a:rPr>
            </a:br>
            <a:r>
              <a:rPr lang="pt-BR" dirty="0">
                <a:latin typeface="Arial"/>
              </a:rPr>
              <a:t/>
            </a:r>
            <a:br>
              <a:rPr lang="pt-BR" dirty="0">
                <a:latin typeface="Arial"/>
              </a:rPr>
            </a:br>
            <a:r>
              <a:rPr lang="pt-BR" sz="4900" dirty="0" smtClean="0">
                <a:latin typeface="Arial"/>
              </a:rPr>
              <a:t>“</a:t>
            </a:r>
            <a:r>
              <a:rPr lang="pt-BR" sz="5400" dirty="0"/>
              <a:t>Amplificador </a:t>
            </a:r>
            <a:r>
              <a:rPr lang="pt-BR" sz="5400" dirty="0" smtClean="0"/>
              <a:t>operacional: </a:t>
            </a:r>
            <a:r>
              <a:rPr lang="pt-PT" sz="4800" dirty="0" smtClean="0"/>
              <a:t>circuitos básicos</a:t>
            </a:r>
            <a:r>
              <a:rPr lang="pt-BR" sz="4800" dirty="0" smtClean="0"/>
              <a:t>.</a:t>
            </a:r>
            <a:r>
              <a:rPr lang="pt-BR" sz="4900" dirty="0" smtClean="0">
                <a:latin typeface="Arial"/>
              </a:rPr>
              <a:t>”</a:t>
            </a:r>
            <a:endParaRPr lang="es-ES" sz="4900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403648" y="4869160"/>
            <a:ext cx="6264696" cy="1296144"/>
          </a:xfrm>
        </p:spPr>
        <p:txBody>
          <a:bodyPr/>
          <a:lstStyle/>
          <a:p>
            <a:r>
              <a:rPr lang="es-CO" b="1" dirty="0" smtClean="0">
                <a:solidFill>
                  <a:schemeClr val="tx1"/>
                </a:solidFill>
              </a:rPr>
              <a:t>Dr. José A. Chaljub Duarte</a:t>
            </a:r>
            <a:endParaRPr lang="es-ES" b="1" dirty="0">
              <a:solidFill>
                <a:schemeClr val="tx1"/>
              </a:solidFill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83D05-1FF3-4832-AE4C-65B6FE92BEB8}" type="slidenum">
              <a:rPr lang="es-ES" smtClean="0"/>
              <a:pPr/>
              <a:t>1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JACHD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2065766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>
                <a:latin typeface="Arial"/>
              </a:rPr>
              <a:t>velocidad </a:t>
            </a:r>
            <a:r>
              <a:rPr lang="es-ES" dirty="0">
                <a:latin typeface="Arial"/>
              </a:rPr>
              <a:t>de </a:t>
            </a:r>
            <a:r>
              <a:rPr lang="es-ES" dirty="0" err="1" smtClean="0">
                <a:latin typeface="Arial"/>
              </a:rPr>
              <a:t>resposta</a:t>
            </a:r>
            <a:r>
              <a:rPr lang="es-ES" dirty="0" smtClean="0">
                <a:latin typeface="Arial"/>
              </a:rPr>
              <a:t> (</a:t>
            </a:r>
            <a:r>
              <a:rPr lang="es-ES" dirty="0" err="1" smtClean="0">
                <a:latin typeface="Arial"/>
              </a:rPr>
              <a:t>slew</a:t>
            </a:r>
            <a:r>
              <a:rPr lang="es-ES" dirty="0" smtClean="0">
                <a:latin typeface="Arial"/>
              </a:rPr>
              <a:t> </a:t>
            </a:r>
            <a:r>
              <a:rPr lang="es-ES" dirty="0" err="1" smtClean="0">
                <a:latin typeface="Arial"/>
              </a:rPr>
              <a:t>rate</a:t>
            </a:r>
            <a:r>
              <a:rPr lang="es-ES" dirty="0" smtClean="0">
                <a:latin typeface="Arial"/>
              </a:rPr>
              <a:t>)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3B726-3F68-4775-9BE0-8A78066B48DD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276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9567" y="2636912"/>
            <a:ext cx="6464727" cy="2304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957931" y="2065718"/>
            <a:ext cx="3186069" cy="19393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JACHD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3534466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4000" dirty="0">
                <a:solidFill>
                  <a:prstClr val="black"/>
                </a:solidFill>
                <a:latin typeface="Arial"/>
              </a:rPr>
              <a:t>velocidad de </a:t>
            </a:r>
            <a:r>
              <a:rPr lang="es-ES" sz="4000" dirty="0" err="1">
                <a:solidFill>
                  <a:prstClr val="black"/>
                </a:solidFill>
                <a:latin typeface="Arial"/>
              </a:rPr>
              <a:t>resposta</a:t>
            </a:r>
            <a:r>
              <a:rPr lang="es-ES" sz="4000" dirty="0">
                <a:solidFill>
                  <a:prstClr val="black"/>
                </a:solidFill>
                <a:latin typeface="Arial"/>
              </a:rPr>
              <a:t> (</a:t>
            </a:r>
            <a:r>
              <a:rPr lang="es-ES" sz="4000" dirty="0" err="1">
                <a:solidFill>
                  <a:prstClr val="black"/>
                </a:solidFill>
                <a:latin typeface="Arial"/>
              </a:rPr>
              <a:t>slew</a:t>
            </a:r>
            <a:r>
              <a:rPr lang="es-ES" sz="4000" dirty="0">
                <a:solidFill>
                  <a:prstClr val="black"/>
                </a:solidFill>
                <a:latin typeface="Arial"/>
              </a:rPr>
              <a:t> </a:t>
            </a:r>
            <a:r>
              <a:rPr lang="es-ES" sz="4000" dirty="0" err="1" smtClean="0">
                <a:solidFill>
                  <a:prstClr val="black"/>
                </a:solidFill>
                <a:latin typeface="Arial"/>
              </a:rPr>
              <a:t>rate</a:t>
            </a:r>
            <a:r>
              <a:rPr lang="es-ES" sz="4000" dirty="0" smtClean="0">
                <a:solidFill>
                  <a:prstClr val="black"/>
                </a:solidFill>
                <a:latin typeface="Arial"/>
              </a:rPr>
              <a:t>)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3B726-3F68-4775-9BE0-8A78066B48DD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286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498991" y="3356992"/>
            <a:ext cx="4594290" cy="1882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7524" y="1844824"/>
            <a:ext cx="3672408" cy="12344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4 Conector recto de flecha"/>
          <p:cNvCxnSpPr/>
          <p:nvPr/>
        </p:nvCxnSpPr>
        <p:spPr>
          <a:xfrm>
            <a:off x="2483768" y="2852936"/>
            <a:ext cx="1476164" cy="1440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5 CuadroTexto"/>
          <p:cNvSpPr txBox="1"/>
          <p:nvPr/>
        </p:nvSpPr>
        <p:spPr>
          <a:xfrm>
            <a:off x="4283968" y="1826838"/>
            <a:ext cx="41704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400" dirty="0"/>
              <a:t>máxima </a:t>
            </a:r>
            <a:r>
              <a:rPr lang="es-ES" sz="4400" dirty="0" smtClean="0"/>
              <a:t>tangente</a:t>
            </a:r>
            <a:endParaRPr lang="es-ES" sz="4400" dirty="0"/>
          </a:p>
        </p:txBody>
      </p:sp>
      <p:cxnSp>
        <p:nvCxnSpPr>
          <p:cNvPr id="8" name="7 Conector recto de flecha"/>
          <p:cNvCxnSpPr/>
          <p:nvPr/>
        </p:nvCxnSpPr>
        <p:spPr>
          <a:xfrm flipH="1">
            <a:off x="3959932" y="2462035"/>
            <a:ext cx="828092" cy="18310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JACHD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3556688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Largo de banda de potência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42242" y="1510031"/>
            <a:ext cx="8229600" cy="4525963"/>
          </a:xfrm>
        </p:spPr>
        <p:txBody>
          <a:bodyPr/>
          <a:lstStyle/>
          <a:p>
            <a:pPr marL="0" indent="0" algn="r">
              <a:buNone/>
            </a:pPr>
            <a:r>
              <a:rPr lang="es-ES" dirty="0"/>
              <a:t>Máxima </a:t>
            </a:r>
            <a:r>
              <a:rPr lang="es-ES" dirty="0" smtClean="0"/>
              <a:t>tangente </a:t>
            </a:r>
            <a:r>
              <a:rPr lang="es-ES" dirty="0"/>
              <a:t>da </a:t>
            </a:r>
            <a:r>
              <a:rPr lang="es-ES" dirty="0" smtClean="0"/>
              <a:t>sinusoide</a:t>
            </a:r>
          </a:p>
          <a:p>
            <a:pPr marL="0" indent="0">
              <a:buNone/>
            </a:pPr>
            <a:endParaRPr lang="es-CO" dirty="0"/>
          </a:p>
          <a:p>
            <a:pPr marL="0" indent="0">
              <a:buNone/>
            </a:pP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3B726-3F68-4775-9BE0-8A78066B48DD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3140968"/>
            <a:ext cx="5394325" cy="1360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5 Conector recto de flecha"/>
          <p:cNvCxnSpPr/>
          <p:nvPr/>
        </p:nvCxnSpPr>
        <p:spPr>
          <a:xfrm flipH="1">
            <a:off x="3995936" y="2348880"/>
            <a:ext cx="2808312" cy="120489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419871" y="4797152"/>
            <a:ext cx="5394325" cy="1471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1" name="10 Conector recto de flecha"/>
          <p:cNvCxnSpPr/>
          <p:nvPr/>
        </p:nvCxnSpPr>
        <p:spPr>
          <a:xfrm>
            <a:off x="3851920" y="4005064"/>
            <a:ext cx="1368152" cy="936104"/>
          </a:xfrm>
          <a:prstGeom prst="straightConnector1">
            <a:avLst/>
          </a:prstGeom>
          <a:ln w="412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JACHD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2112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11560" y="0"/>
            <a:ext cx="8122304" cy="1512168"/>
          </a:xfrm>
        </p:spPr>
        <p:txBody>
          <a:bodyPr>
            <a:noAutofit/>
          </a:bodyPr>
          <a:lstStyle/>
          <a:p>
            <a:r>
              <a:rPr lang="pt-BR" sz="3200" dirty="0"/>
              <a:t>Qual é o máximo valor que pode tomar </a:t>
            </a:r>
            <a:r>
              <a:rPr lang="pt-BR" sz="3200" dirty="0" err="1"/>
              <a:t>Vs</a:t>
            </a:r>
            <a:r>
              <a:rPr lang="pt-BR" sz="3200" dirty="0"/>
              <a:t> dentro da zona linear? </a:t>
            </a:r>
            <a:r>
              <a:rPr lang="pt-BR" sz="3200" dirty="0" smtClean="0"/>
              <a:t>Justificar</a:t>
            </a:r>
            <a:endParaRPr lang="es-ES" sz="360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3B726-3F68-4775-9BE0-8A78066B48DD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409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772816"/>
            <a:ext cx="6192688" cy="35539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91680" y="5301208"/>
            <a:ext cx="5394325" cy="1250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5 Conector recto de flecha"/>
          <p:cNvCxnSpPr/>
          <p:nvPr/>
        </p:nvCxnSpPr>
        <p:spPr>
          <a:xfrm flipV="1">
            <a:off x="2051720" y="4221088"/>
            <a:ext cx="216024" cy="10801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JACHD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774624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Terra virtual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3B726-3F68-4775-9BE0-8A78066B48DD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14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14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0739" y="1600200"/>
            <a:ext cx="7882521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JACHD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3787320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Comparador analógico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3B726-3F68-4775-9BE0-8A78066B48DD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15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4577" y="2095101"/>
            <a:ext cx="7614845" cy="35361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4 CuadroTexto"/>
          <p:cNvSpPr txBox="1"/>
          <p:nvPr/>
        </p:nvSpPr>
        <p:spPr>
          <a:xfrm>
            <a:off x="1547664" y="1413996"/>
            <a:ext cx="1440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600" dirty="0" smtClean="0"/>
              <a:t>Ideal</a:t>
            </a:r>
            <a:endParaRPr lang="es-ES" sz="3600" dirty="0"/>
          </a:p>
        </p:txBody>
      </p:sp>
      <p:sp>
        <p:nvSpPr>
          <p:cNvPr id="7" name="6 CuadroTexto"/>
          <p:cNvSpPr txBox="1"/>
          <p:nvPr/>
        </p:nvSpPr>
        <p:spPr>
          <a:xfrm>
            <a:off x="5540464" y="1413996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600" dirty="0" smtClean="0"/>
              <a:t>Real</a:t>
            </a:r>
            <a:endParaRPr lang="es-E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JACHD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4289125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Comparador </a:t>
            </a:r>
            <a:r>
              <a:rPr lang="es-ES" dirty="0" err="1"/>
              <a:t>com</a:t>
            </a:r>
            <a:r>
              <a:rPr lang="es-ES" dirty="0"/>
              <a:t> o AO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3B726-3F68-4775-9BE0-8A78066B48DD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40726" y="2184141"/>
            <a:ext cx="7462548" cy="3358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JACHD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1212873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2348880"/>
            <a:ext cx="8229600" cy="1143000"/>
          </a:xfrm>
        </p:spPr>
        <p:txBody>
          <a:bodyPr/>
          <a:lstStyle/>
          <a:p>
            <a:r>
              <a:rPr lang="es-CO" dirty="0" smtClean="0"/>
              <a:t>Circuitos básicos</a:t>
            </a:r>
            <a:endParaRPr lang="es-ES" dirty="0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3B726-3F68-4775-9BE0-8A78066B48DD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17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JACHD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2685274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>
                <a:latin typeface="Arial"/>
              </a:rPr>
              <a:t>terra</a:t>
            </a:r>
            <a:r>
              <a:rPr lang="es-ES" dirty="0">
                <a:latin typeface="Arial"/>
              </a:rPr>
              <a:t> virtual</a:t>
            </a:r>
            <a:endParaRPr lang="es-ES" dirty="0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3B726-3F68-4775-9BE0-8A78066B48DD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923928" y="2924944"/>
            <a:ext cx="4081053" cy="26002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6 CuadroTexto"/>
          <p:cNvSpPr txBox="1"/>
          <p:nvPr/>
        </p:nvSpPr>
        <p:spPr>
          <a:xfrm>
            <a:off x="539552" y="2204864"/>
            <a:ext cx="230425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pt-BR" sz="3200" dirty="0" smtClean="0">
                <a:latin typeface="Times New Roman"/>
                <a:ea typeface="Times New Roman"/>
              </a:rPr>
              <a:t>Se</a:t>
            </a: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pt-BR" sz="3200" dirty="0" smtClean="0">
                <a:latin typeface="Times New Roman"/>
                <a:ea typeface="Times New Roman"/>
              </a:rPr>
              <a:t>A=100000</a:t>
            </a:r>
            <a:endParaRPr lang="es-ES" sz="3200" dirty="0">
              <a:latin typeface="Times New Roman"/>
              <a:ea typeface="Times New Roman"/>
            </a:endParaRPr>
          </a:p>
          <a:p>
            <a:pPr>
              <a:spcAft>
                <a:spcPts val="0"/>
              </a:spcAft>
            </a:pPr>
            <a:r>
              <a:rPr lang="pt-BR" sz="3200" dirty="0">
                <a:latin typeface="Times New Roman"/>
                <a:ea typeface="Times New Roman"/>
              </a:rPr>
              <a:t>V&lt;150µV</a:t>
            </a:r>
            <a:endParaRPr lang="es-ES" sz="3200" dirty="0">
              <a:effectLst/>
              <a:latin typeface="Times New Roman"/>
              <a:ea typeface="Times New Roman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JACHD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690271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Amplificador inversor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3B726-3F68-4775-9BE0-8A78066B48DD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19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033718" y="2514861"/>
            <a:ext cx="5076563" cy="2696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JACHD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4204533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Amplificador  Operacional </a:t>
            </a:r>
            <a:r>
              <a:rPr lang="es-CO" sz="5400" dirty="0" smtClean="0"/>
              <a:t>Ideal</a:t>
            </a:r>
            <a:endParaRPr lang="es-ES" sz="5400" dirty="0"/>
          </a:p>
        </p:txBody>
      </p:sp>
      <p:sp>
        <p:nvSpPr>
          <p:cNvPr id="6" name="5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O" sz="4000" dirty="0" err="1" smtClean="0"/>
              <a:t>Ri</a:t>
            </a:r>
            <a:r>
              <a:rPr lang="es-CO" sz="4000" dirty="0" smtClean="0"/>
              <a:t> = infinita</a:t>
            </a:r>
          </a:p>
          <a:p>
            <a:r>
              <a:rPr lang="es-CO" sz="4000" dirty="0" smtClean="0"/>
              <a:t>Ro= 0</a:t>
            </a:r>
          </a:p>
          <a:p>
            <a:r>
              <a:rPr lang="es-CO" sz="4000" dirty="0" err="1" smtClean="0"/>
              <a:t>Av</a:t>
            </a:r>
            <a:r>
              <a:rPr lang="es-CO" sz="4000" dirty="0" smtClean="0"/>
              <a:t>= ∞</a:t>
            </a:r>
          </a:p>
          <a:p>
            <a:r>
              <a:rPr lang="es-CO" sz="4000" dirty="0" smtClean="0"/>
              <a:t>BW= ∞</a:t>
            </a:r>
            <a:endParaRPr lang="es-ES" sz="400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3B726-3F68-4775-9BE0-8A78066B48DD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283968" y="2852936"/>
            <a:ext cx="3524250" cy="1444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JACHD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1954796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>
                <a:solidFill>
                  <a:prstClr val="black"/>
                </a:solidFill>
              </a:rPr>
              <a:t>Amplificador inversor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3B726-3F68-4775-9BE0-8A78066B48DD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20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832" y="1444815"/>
            <a:ext cx="5769630" cy="2872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a14="http://schemas.microsoft.com/office/drawing/2010/main" xmlns="" Requires="a14">
          <p:sp>
            <p:nvSpPr>
              <p:cNvPr id="5" name="4 Rectángulo"/>
              <p:cNvSpPr/>
              <p:nvPr/>
            </p:nvSpPr>
            <p:spPr>
              <a:xfrm>
                <a:off x="5724128" y="1988840"/>
                <a:ext cx="2522489" cy="141327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3600" i="1">
                          <a:latin typeface="Cambria Math"/>
                          <a:ea typeface="Calibri"/>
                          <a:cs typeface="Times New Roman"/>
                        </a:rPr>
                        <m:t>𝐴𝑣</m:t>
                      </m:r>
                      <m:r>
                        <a:rPr lang="es-ES" sz="3600" i="1">
                          <a:latin typeface="Cambria Math"/>
                          <a:ea typeface="Calibri"/>
                          <a:cs typeface="Times New Roman"/>
                        </a:rPr>
                        <m:t>=−</m:t>
                      </m:r>
                      <m:f>
                        <m:fPr>
                          <m:ctrlPr>
                            <a:rPr lang="es-ES" sz="3600" i="1">
                              <a:effectLst/>
                              <a:latin typeface="Cambria Math" panose="02040503050406030204" pitchFamily="18" charset="0"/>
                              <a:ea typeface="Calibri"/>
                              <a:cs typeface="Times New Roman"/>
                            </a:rPr>
                          </m:ctrlPr>
                        </m:fPr>
                        <m:num>
                          <m:r>
                            <a:rPr lang="es-ES" sz="36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𝑅</m:t>
                          </m:r>
                          <m:r>
                            <a:rPr lang="es-ES" sz="36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2</m:t>
                          </m:r>
                        </m:num>
                        <m:den>
                          <m:r>
                            <a:rPr lang="es-ES" sz="36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𝑅</m:t>
                          </m:r>
                          <m:r>
                            <a:rPr lang="es-ES" sz="36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1</m:t>
                          </m:r>
                        </m:den>
                      </m:f>
                    </m:oMath>
                  </m:oMathPara>
                </a14:m>
                <a:endParaRPr lang="es-ES" sz="1200" dirty="0">
                  <a:ea typeface="Calibri"/>
                  <a:cs typeface="Times New Roman"/>
                </a:endParaRPr>
              </a:p>
            </p:txBody>
          </p:sp>
        </mc:Choice>
        <mc:Fallback>
          <p:sp>
            <p:nvSpPr>
              <p:cNvPr id="5" name="4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4128" y="1988840"/>
                <a:ext cx="2522489" cy="141327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6" name="5 Rectángulo"/>
              <p:cNvSpPr/>
              <p:nvPr/>
            </p:nvSpPr>
            <p:spPr>
              <a:xfrm>
                <a:off x="6300192" y="3749040"/>
                <a:ext cx="2376264" cy="85767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3600" i="1">
                          <a:latin typeface="Cambria Math"/>
                          <a:ea typeface="Calibri"/>
                          <a:cs typeface="Times New Roman"/>
                        </a:rPr>
                        <m:t>𝑅𝑖</m:t>
                      </m:r>
                      <m:r>
                        <a:rPr lang="es-ES" sz="3600" i="1">
                          <a:latin typeface="Cambria Math"/>
                          <a:ea typeface="Calibri"/>
                          <a:cs typeface="Times New Roman"/>
                        </a:rPr>
                        <m:t>=</m:t>
                      </m:r>
                      <m:r>
                        <a:rPr lang="es-ES" sz="3600" i="1">
                          <a:latin typeface="Cambria Math"/>
                          <a:ea typeface="Calibri"/>
                          <a:cs typeface="Times New Roman"/>
                        </a:rPr>
                        <m:t>𝑅</m:t>
                      </m:r>
                      <m:r>
                        <a:rPr lang="es-ES" sz="3600" i="1">
                          <a:latin typeface="Cambria Math"/>
                          <a:ea typeface="Calibri"/>
                          <a:cs typeface="Times New Roman"/>
                        </a:rPr>
                        <m:t>1</m:t>
                      </m:r>
                    </m:oMath>
                  </m:oMathPara>
                </a14:m>
                <a:endParaRPr lang="es-ES" sz="2000" dirty="0">
                  <a:ea typeface="Calibri"/>
                  <a:cs typeface="Times New Roman"/>
                </a:endParaRPr>
              </a:p>
            </p:txBody>
          </p:sp>
        </mc:Choice>
        <mc:Fallback>
          <p:sp>
            <p:nvSpPr>
              <p:cNvPr id="6" name="5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0192" y="3749040"/>
                <a:ext cx="2376264" cy="85767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2 CuadroTexto"/>
          <p:cNvSpPr txBox="1"/>
          <p:nvPr/>
        </p:nvSpPr>
        <p:spPr>
          <a:xfrm>
            <a:off x="1187624" y="4492188"/>
            <a:ext cx="40836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600" dirty="0" err="1"/>
              <a:t>critério</a:t>
            </a:r>
            <a:r>
              <a:rPr lang="es-ES" sz="3600" dirty="0"/>
              <a:t> para </a:t>
            </a:r>
            <a:r>
              <a:rPr lang="es-ES" sz="3600" dirty="0" err="1"/>
              <a:t>projetar</a:t>
            </a:r>
            <a:endParaRPr lang="es-ES" sz="3600" dirty="0"/>
          </a:p>
        </p:txBody>
      </p:sp>
      <p:sp>
        <p:nvSpPr>
          <p:cNvPr id="7" name="6 CuadroTexto"/>
          <p:cNvSpPr txBox="1"/>
          <p:nvPr/>
        </p:nvSpPr>
        <p:spPr>
          <a:xfrm>
            <a:off x="971600" y="5307955"/>
            <a:ext cx="16473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3200" dirty="0" smtClean="0"/>
              <a:t>IR1&gt;&gt;IB, </a:t>
            </a:r>
            <a:endParaRPr lang="es-ES" sz="3200" dirty="0"/>
          </a:p>
        </p:txBody>
      </p:sp>
      <p:sp>
        <p:nvSpPr>
          <p:cNvPr id="8" name="7 CuadroTexto"/>
          <p:cNvSpPr txBox="1"/>
          <p:nvPr/>
        </p:nvSpPr>
        <p:spPr>
          <a:xfrm>
            <a:off x="2618973" y="5307955"/>
            <a:ext cx="48406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b="1" dirty="0">
                <a:solidFill>
                  <a:srgbClr val="FF0000"/>
                </a:solidFill>
              </a:rPr>
              <a:t>Cuidar </a:t>
            </a:r>
            <a:r>
              <a:rPr lang="pt-BR" sz="2800" b="1" dirty="0" smtClean="0">
                <a:solidFill>
                  <a:srgbClr val="FF0000"/>
                </a:solidFill>
              </a:rPr>
              <a:t> </a:t>
            </a:r>
            <a:r>
              <a:rPr lang="pt-BR" sz="2800" b="1" dirty="0">
                <a:solidFill>
                  <a:srgbClr val="FF0000"/>
                </a:solidFill>
              </a:rPr>
              <a:t>efeito de carga para </a:t>
            </a:r>
            <a:r>
              <a:rPr lang="pt-BR" sz="2800" b="1" dirty="0" err="1" smtClean="0">
                <a:solidFill>
                  <a:srgbClr val="FF0000"/>
                </a:solidFill>
              </a:rPr>
              <a:t>Vin</a:t>
            </a:r>
            <a:endParaRPr lang="es-ES" sz="2800" b="1" dirty="0">
              <a:solidFill>
                <a:srgbClr val="FF0000"/>
              </a:solidFill>
            </a:endParaRPr>
          </a:p>
        </p:txBody>
      </p:sp>
      <p:sp>
        <p:nvSpPr>
          <p:cNvPr id="10" name="9 CuadroTexto"/>
          <p:cNvSpPr txBox="1"/>
          <p:nvPr/>
        </p:nvSpPr>
        <p:spPr>
          <a:xfrm>
            <a:off x="1199064" y="5892730"/>
            <a:ext cx="50878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3200" dirty="0" smtClean="0"/>
              <a:t>R1 y R2 (K</a:t>
            </a:r>
            <a:r>
              <a:rPr lang="el-GR" sz="3200" dirty="0" smtClean="0"/>
              <a:t>Ω</a:t>
            </a:r>
            <a:r>
              <a:rPr lang="es-CO" sz="3200" dirty="0" smtClean="0"/>
              <a:t> o </a:t>
            </a:r>
            <a:r>
              <a:rPr lang="es-CO" sz="3200" dirty="0" err="1" smtClean="0"/>
              <a:t>dezenas</a:t>
            </a:r>
            <a:r>
              <a:rPr lang="es-CO" sz="3200" dirty="0" smtClean="0"/>
              <a:t> de K</a:t>
            </a:r>
            <a:r>
              <a:rPr lang="el-GR" sz="3200" dirty="0" smtClean="0"/>
              <a:t>Ω</a:t>
            </a:r>
            <a:r>
              <a:rPr lang="es-CO" sz="3200" dirty="0" smtClean="0"/>
              <a:t>)</a:t>
            </a:r>
            <a:endParaRPr lang="es-ES" sz="3200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JACHD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2527853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Arial"/>
              </a:rPr>
              <a:t>Amplificador </a:t>
            </a:r>
            <a:r>
              <a:rPr lang="es-ES" dirty="0" err="1">
                <a:latin typeface="Arial"/>
              </a:rPr>
              <a:t>não</a:t>
            </a:r>
            <a:r>
              <a:rPr lang="es-ES" dirty="0">
                <a:latin typeface="Arial"/>
              </a:rPr>
              <a:t> inversor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3B726-3F68-4775-9BE0-8A78066B48DD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21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7544" y="1124744"/>
            <a:ext cx="4752000" cy="32519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973280" y="1484784"/>
            <a:ext cx="3518105" cy="100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a14="http://schemas.microsoft.com/office/drawing/2010/main" xmlns="" Requires="a14">
          <p:sp>
            <p:nvSpPr>
              <p:cNvPr id="5" name="4 Rectángulo"/>
              <p:cNvSpPr/>
              <p:nvPr/>
            </p:nvSpPr>
            <p:spPr>
              <a:xfrm>
                <a:off x="5022799" y="2482068"/>
                <a:ext cx="2801473" cy="11294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3600" i="1" smtClean="0">
                          <a:latin typeface="Cambria Math"/>
                          <a:ea typeface="Calibri"/>
                          <a:cs typeface="Times New Roman"/>
                        </a:rPr>
                        <m:t>𝐴𝑣</m:t>
                      </m:r>
                      <m:r>
                        <a:rPr lang="es-ES" sz="3600" i="1" smtClean="0">
                          <a:latin typeface="Cambria Math"/>
                          <a:ea typeface="Calibri"/>
                          <a:cs typeface="Times New Roman"/>
                        </a:rPr>
                        <m:t>=1+</m:t>
                      </m:r>
                      <m:f>
                        <m:fPr>
                          <m:ctrlPr>
                            <a:rPr lang="es-ES" sz="36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36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𝑅</m:t>
                          </m:r>
                          <m:r>
                            <a:rPr lang="es-CO" sz="3600" b="0" i="1" smtClean="0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2</m:t>
                          </m:r>
                        </m:num>
                        <m:den>
                          <m:r>
                            <a:rPr lang="es-ES" sz="36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𝑅</m:t>
                          </m:r>
                          <m:r>
                            <a:rPr lang="es-CO" sz="3600" b="0" i="1" smtClean="0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1</m:t>
                          </m:r>
                        </m:den>
                      </m:f>
                    </m:oMath>
                  </m:oMathPara>
                </a14:m>
                <a:endParaRPr lang="es-ES" dirty="0"/>
              </a:p>
            </p:txBody>
          </p:sp>
        </mc:Choice>
        <mc:Fallback>
          <p:sp>
            <p:nvSpPr>
              <p:cNvPr id="5" name="4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2799" y="2482068"/>
                <a:ext cx="2801473" cy="112947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8941" y="4028629"/>
            <a:ext cx="3501828" cy="22806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a14="http://schemas.microsoft.com/office/drawing/2010/main" xmlns="" Requires="a14">
          <p:sp>
            <p:nvSpPr>
              <p:cNvPr id="6" name="5 Rectángulo"/>
              <p:cNvSpPr/>
              <p:nvPr/>
            </p:nvSpPr>
            <p:spPr>
              <a:xfrm>
                <a:off x="5022800" y="4028630"/>
                <a:ext cx="2801473" cy="85767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3600" i="1">
                          <a:latin typeface="Cambria Math"/>
                          <a:ea typeface="Calibri"/>
                          <a:cs typeface="Times New Roman"/>
                        </a:rPr>
                        <m:t>𝑅𝑖</m:t>
                      </m:r>
                      <m:r>
                        <a:rPr lang="es-ES" sz="3600" i="1">
                          <a:latin typeface="Cambria Math"/>
                          <a:ea typeface="Calibri"/>
                          <a:cs typeface="Times New Roman"/>
                        </a:rPr>
                        <m:t>≥2</m:t>
                      </m:r>
                      <m:r>
                        <a:rPr lang="es-ES" sz="3600" i="1">
                          <a:latin typeface="Cambria Math"/>
                          <a:ea typeface="Calibri"/>
                          <a:cs typeface="Times New Roman"/>
                        </a:rPr>
                        <m:t>𝑀</m:t>
                      </m:r>
                      <m:r>
                        <m:rPr>
                          <m:sty m:val="p"/>
                        </m:rPr>
                        <a:rPr lang="es-ES" sz="3600">
                          <a:latin typeface="Cambria Math"/>
                          <a:ea typeface="Calibri"/>
                          <a:cs typeface="Times New Roman"/>
                        </a:rPr>
                        <m:t>Ω</m:t>
                      </m:r>
                    </m:oMath>
                  </m:oMathPara>
                </a14:m>
                <a:endParaRPr lang="es-ES" sz="2000" dirty="0">
                  <a:ea typeface="Calibri"/>
                  <a:cs typeface="Times New Roman"/>
                </a:endParaRPr>
              </a:p>
            </p:txBody>
          </p:sp>
        </mc:Choice>
        <mc:Fallback>
          <p:sp>
            <p:nvSpPr>
              <p:cNvPr id="6" name="5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2800" y="4028630"/>
                <a:ext cx="2801473" cy="857671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JACHD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1643295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Arial"/>
              </a:rPr>
              <a:t>Seguidor de </a:t>
            </a:r>
            <a:r>
              <a:rPr lang="es-ES" dirty="0" err="1">
                <a:latin typeface="Arial"/>
              </a:rPr>
              <a:t>tensão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3B726-3F68-4775-9BE0-8A78066B48DD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22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844824"/>
            <a:ext cx="5990345" cy="2340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18629" y="4437112"/>
            <a:ext cx="4781563" cy="1694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JACHD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1467639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>
                <a:latin typeface="Arial"/>
              </a:rPr>
              <a:t>parâmetros</a:t>
            </a:r>
            <a:r>
              <a:rPr lang="es-ES" dirty="0">
                <a:latin typeface="Arial"/>
              </a:rPr>
              <a:t> típicos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3B726-3F68-4775-9BE0-8A78066B48DD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2253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15343" y="2165061"/>
            <a:ext cx="7513313" cy="33962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JACHD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3363121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Descreva</a:t>
            </a:r>
            <a:r>
              <a:rPr lang="es-ES" dirty="0"/>
              <a:t> os </a:t>
            </a:r>
            <a:r>
              <a:rPr lang="es-ES" dirty="0" err="1"/>
              <a:t>seguintes</a:t>
            </a:r>
            <a:r>
              <a:rPr lang="es-ES" dirty="0"/>
              <a:t> </a:t>
            </a:r>
            <a:r>
              <a:rPr lang="es-ES" dirty="0" err="1"/>
              <a:t>conceitos</a:t>
            </a:r>
            <a:r>
              <a:rPr lang="es-ES" dirty="0"/>
              <a:t>: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Ganho de tensão em laço </a:t>
            </a:r>
            <a:r>
              <a:rPr lang="pt-BR" dirty="0" smtClean="0"/>
              <a:t>aberto.?</a:t>
            </a:r>
          </a:p>
          <a:p>
            <a:r>
              <a:rPr lang="pt-BR" dirty="0" smtClean="0"/>
              <a:t>Corrente </a:t>
            </a:r>
            <a:r>
              <a:rPr lang="pt-BR" dirty="0"/>
              <a:t>de polarização de </a:t>
            </a:r>
            <a:r>
              <a:rPr lang="pt-BR" dirty="0" smtClean="0"/>
              <a:t>entrada.?</a:t>
            </a:r>
          </a:p>
          <a:p>
            <a:r>
              <a:rPr lang="es-ES" dirty="0" err="1" smtClean="0"/>
              <a:t>Corrente</a:t>
            </a:r>
            <a:r>
              <a:rPr lang="es-ES" dirty="0" smtClean="0"/>
              <a:t> </a:t>
            </a:r>
            <a:r>
              <a:rPr lang="es-ES" dirty="0"/>
              <a:t>offset de </a:t>
            </a:r>
            <a:r>
              <a:rPr lang="es-ES" dirty="0" smtClean="0"/>
              <a:t>entrada.?</a:t>
            </a:r>
          </a:p>
          <a:p>
            <a:r>
              <a:rPr lang="es-ES" dirty="0" err="1" smtClean="0"/>
              <a:t>Tensão</a:t>
            </a:r>
            <a:r>
              <a:rPr lang="es-ES" dirty="0" smtClean="0"/>
              <a:t> </a:t>
            </a:r>
            <a:r>
              <a:rPr lang="es-ES" dirty="0"/>
              <a:t>offset de </a:t>
            </a:r>
            <a:r>
              <a:rPr lang="es-ES" dirty="0" smtClean="0"/>
              <a:t>entrada?</a:t>
            </a:r>
          </a:p>
          <a:p>
            <a:r>
              <a:rPr lang="es-CO" dirty="0" smtClean="0"/>
              <a:t>CMRR?</a:t>
            </a:r>
            <a:endParaRPr lang="pt-BR" dirty="0" smtClean="0"/>
          </a:p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3B726-3F68-4775-9BE0-8A78066B48DD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JACHD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836294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Conceito</a:t>
            </a:r>
            <a:r>
              <a:rPr lang="es-ES" dirty="0"/>
              <a:t> de </a:t>
            </a:r>
            <a:r>
              <a:rPr lang="es-ES" dirty="0" err="1"/>
              <a:t>freqüência</a:t>
            </a:r>
            <a:r>
              <a:rPr lang="es-ES" dirty="0"/>
              <a:t> </a:t>
            </a:r>
            <a:r>
              <a:rPr lang="es-ES" dirty="0" err="1"/>
              <a:t>unitária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3B726-3F68-4775-9BE0-8A78066B48DD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871559" y="3182636"/>
            <a:ext cx="5400881" cy="136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5 Conector recto de flecha"/>
          <p:cNvCxnSpPr/>
          <p:nvPr/>
        </p:nvCxnSpPr>
        <p:spPr>
          <a:xfrm flipH="1">
            <a:off x="3419872" y="1412776"/>
            <a:ext cx="3096344" cy="18002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6 CuadroTexto"/>
          <p:cNvSpPr txBox="1"/>
          <p:nvPr/>
        </p:nvSpPr>
        <p:spPr>
          <a:xfrm>
            <a:off x="827584" y="5085184"/>
            <a:ext cx="75608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err="1"/>
              <a:t>Freqüência</a:t>
            </a:r>
            <a:r>
              <a:rPr lang="pt-BR" sz="3600" dirty="0"/>
              <a:t> a que </a:t>
            </a:r>
            <a:r>
              <a:rPr lang="pt-BR" sz="3600" dirty="0" err="1"/>
              <a:t>Av</a:t>
            </a:r>
            <a:r>
              <a:rPr lang="pt-BR" sz="3600" dirty="0"/>
              <a:t> se faz igual a </a:t>
            </a:r>
            <a:r>
              <a:rPr lang="pt-BR" sz="4400" b="1" dirty="0">
                <a:solidFill>
                  <a:srgbClr val="FF0000"/>
                </a:solidFill>
              </a:rPr>
              <a:t>uno</a:t>
            </a:r>
            <a:endParaRPr lang="es-ES" sz="4400" b="1" dirty="0">
              <a:solidFill>
                <a:srgbClr val="FF0000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9552" y="1412776"/>
            <a:ext cx="5394325" cy="744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JACHD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1987097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O" dirty="0" smtClean="0"/>
              <a:t>Amplificador operacional </a:t>
            </a:r>
            <a:br>
              <a:rPr lang="es-CO" dirty="0" smtClean="0"/>
            </a:br>
            <a:r>
              <a:rPr lang="es-CO" dirty="0" smtClean="0"/>
              <a:t>(</a:t>
            </a:r>
            <a:r>
              <a:rPr lang="es-ES" b="1" dirty="0" err="1" smtClean="0">
                <a:solidFill>
                  <a:srgbClr val="FF0000"/>
                </a:solidFill>
              </a:rPr>
              <a:t>Arquitetura</a:t>
            </a:r>
            <a:r>
              <a:rPr lang="es-ES" dirty="0" smtClean="0"/>
              <a:t>)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3B726-3F68-4775-9BE0-8A78066B48DD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2150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94554" y="2514861"/>
            <a:ext cx="6954892" cy="2696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JACHD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2361844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O" sz="3600" dirty="0" smtClean="0"/>
              <a:t>Amplificador Operacional 741 </a:t>
            </a:r>
            <a:br>
              <a:rPr lang="es-CO" sz="3600" dirty="0" smtClean="0"/>
            </a:br>
            <a:r>
              <a:rPr lang="es-ES" b="1" dirty="0" smtClean="0">
                <a:solidFill>
                  <a:srgbClr val="FF0000"/>
                </a:solidFill>
              </a:rPr>
              <a:t>Identificar </a:t>
            </a:r>
            <a:r>
              <a:rPr lang="es-ES" b="1" dirty="0" err="1">
                <a:solidFill>
                  <a:srgbClr val="FF0000"/>
                </a:solidFill>
              </a:rPr>
              <a:t>blocos</a:t>
            </a:r>
            <a:r>
              <a:rPr lang="es-ES" b="1" dirty="0">
                <a:solidFill>
                  <a:srgbClr val="FF0000"/>
                </a:solidFill>
              </a:rPr>
              <a:t> </a:t>
            </a:r>
            <a:r>
              <a:rPr lang="es-ES" b="1" dirty="0" err="1">
                <a:solidFill>
                  <a:srgbClr val="FF0000"/>
                </a:solidFill>
              </a:rPr>
              <a:t>funcionais</a:t>
            </a:r>
            <a:endParaRPr lang="es-ES" b="1" dirty="0">
              <a:solidFill>
                <a:srgbClr val="FF0000"/>
              </a:solidFill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3B726-3F68-4775-9BE0-8A78066B48DD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2457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04241" y="1600200"/>
            <a:ext cx="5735517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4 Elipse"/>
          <p:cNvSpPr/>
          <p:nvPr/>
        </p:nvSpPr>
        <p:spPr>
          <a:xfrm>
            <a:off x="4355976" y="3429000"/>
            <a:ext cx="792088" cy="5040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JACHD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621519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0" y="26064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s-CO" sz="4000" dirty="0" smtClean="0"/>
              <a:t>Amplificador Operacional 741 </a:t>
            </a:r>
            <a:r>
              <a:rPr lang="es-CO" dirty="0" smtClean="0"/>
              <a:t/>
            </a:r>
            <a:br>
              <a:rPr lang="es-CO" dirty="0" smtClean="0"/>
            </a:br>
            <a:r>
              <a:rPr lang="es-CO" dirty="0" smtClean="0"/>
              <a:t>(</a:t>
            </a:r>
            <a:r>
              <a:rPr lang="es-ES" sz="6000" dirty="0" err="1" smtClean="0"/>
              <a:t>pólo</a:t>
            </a:r>
            <a:r>
              <a:rPr lang="es-ES" sz="6000" dirty="0" smtClean="0"/>
              <a:t> dominante)</a:t>
            </a:r>
            <a:endParaRPr lang="es-ES" sz="600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3B726-3F68-4775-9BE0-8A78066B48DD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2457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04241" y="1600200"/>
            <a:ext cx="5735517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4 Elipse"/>
          <p:cNvSpPr/>
          <p:nvPr/>
        </p:nvSpPr>
        <p:spPr>
          <a:xfrm>
            <a:off x="4355976" y="3429000"/>
            <a:ext cx="792088" cy="5040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6" name="5 Conector recto de flecha"/>
          <p:cNvCxnSpPr/>
          <p:nvPr/>
        </p:nvCxnSpPr>
        <p:spPr>
          <a:xfrm>
            <a:off x="2195736" y="1484784"/>
            <a:ext cx="2160240" cy="19442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JACHD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3292906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err="1">
                <a:latin typeface="Arial"/>
              </a:rPr>
              <a:t>Resposta</a:t>
            </a:r>
            <a:r>
              <a:rPr lang="es-ES" dirty="0">
                <a:latin typeface="Arial"/>
              </a:rPr>
              <a:t> de </a:t>
            </a:r>
            <a:r>
              <a:rPr lang="es-ES" dirty="0" err="1" smtClean="0">
                <a:latin typeface="Arial"/>
              </a:rPr>
              <a:t>frequência</a:t>
            </a:r>
            <a:r>
              <a:rPr lang="es-ES" dirty="0" smtClean="0">
                <a:latin typeface="Arial"/>
              </a:rPr>
              <a:t> </a:t>
            </a:r>
            <a:br>
              <a:rPr lang="es-ES" dirty="0" smtClean="0">
                <a:latin typeface="Arial"/>
              </a:rPr>
            </a:br>
            <a:r>
              <a:rPr lang="es-CO" dirty="0" smtClean="0"/>
              <a:t>(</a:t>
            </a:r>
            <a:r>
              <a:rPr lang="es-ES" dirty="0" err="1">
                <a:solidFill>
                  <a:srgbClr val="FF0000"/>
                </a:solidFill>
              </a:rPr>
              <a:t>pólo</a:t>
            </a:r>
            <a:r>
              <a:rPr lang="es-ES" dirty="0">
                <a:solidFill>
                  <a:srgbClr val="FF0000"/>
                </a:solidFill>
              </a:rPr>
              <a:t> dominante</a:t>
            </a:r>
            <a:r>
              <a:rPr lang="es-ES" dirty="0"/>
              <a:t>)</a:t>
            </a:r>
            <a:r>
              <a:rPr lang="es-ES" dirty="0" smtClean="0">
                <a:latin typeface="Arial"/>
              </a:rPr>
              <a:t> 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3B726-3F68-4775-9BE0-8A78066B48DD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266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11398" y="2056941"/>
            <a:ext cx="4721204" cy="36124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2 CuadroTexto"/>
          <p:cNvSpPr txBox="1"/>
          <p:nvPr/>
        </p:nvSpPr>
        <p:spPr>
          <a:xfrm>
            <a:off x="467544" y="5381545"/>
            <a:ext cx="16561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5400" dirty="0" smtClean="0"/>
              <a:t>10HZ</a:t>
            </a:r>
            <a:endParaRPr lang="es-ES" sz="5400" dirty="0"/>
          </a:p>
        </p:txBody>
      </p:sp>
      <p:cxnSp>
        <p:nvCxnSpPr>
          <p:cNvPr id="6" name="5 Conector recto de flecha"/>
          <p:cNvCxnSpPr/>
          <p:nvPr/>
        </p:nvCxnSpPr>
        <p:spPr>
          <a:xfrm flipV="1">
            <a:off x="2339752" y="4869160"/>
            <a:ext cx="1584176" cy="97405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JACHD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2439278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3136</TotalTime>
  <Words>220</Words>
  <Application>Microsoft Office PowerPoint</Application>
  <PresentationFormat>Apresentação no Ecrã (4:3)</PresentationFormat>
  <Paragraphs>94</Paragraphs>
  <Slides>22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dos diapositivos</vt:lpstr>
      </vt:variant>
      <vt:variant>
        <vt:i4>22</vt:i4>
      </vt:variant>
    </vt:vector>
  </HeadingPairs>
  <TitlesOfParts>
    <vt:vector size="23" baseType="lpstr">
      <vt:lpstr>Tema de Office</vt:lpstr>
      <vt:lpstr>EA: aula Teórica  “Amplificador operacional: circuitos básicos.”</vt:lpstr>
      <vt:lpstr>Amplificador  Operacional Ideal</vt:lpstr>
      <vt:lpstr>parâmetros típicos</vt:lpstr>
      <vt:lpstr>Descreva os seguintes conceitos:</vt:lpstr>
      <vt:lpstr>Conceito de freqüência unitária</vt:lpstr>
      <vt:lpstr>Amplificador operacional  (Arquitetura)</vt:lpstr>
      <vt:lpstr>Amplificador Operacional 741  Identificar blocos funcionais</vt:lpstr>
      <vt:lpstr>Amplificador Operacional 741  (pólo dominante)</vt:lpstr>
      <vt:lpstr>Resposta de frequência  (pólo dominante) </vt:lpstr>
      <vt:lpstr>velocidad de resposta (slew rate)</vt:lpstr>
      <vt:lpstr>velocidad de resposta (slew rate)</vt:lpstr>
      <vt:lpstr>Largo de banda de potência</vt:lpstr>
      <vt:lpstr>Qual é o máximo valor que pode tomar Vs dentro da zona linear? Justificar</vt:lpstr>
      <vt:lpstr>Terra virtual</vt:lpstr>
      <vt:lpstr>Comparador analógico</vt:lpstr>
      <vt:lpstr>Comparador com o AO</vt:lpstr>
      <vt:lpstr>Circuitos básicos</vt:lpstr>
      <vt:lpstr>terra virtual</vt:lpstr>
      <vt:lpstr>Amplificador inversor</vt:lpstr>
      <vt:lpstr>Amplificador inversor</vt:lpstr>
      <vt:lpstr>Amplificador não inversor</vt:lpstr>
      <vt:lpstr>Seguidor de tensão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Chaljub</dc:creator>
  <cp:lastModifiedBy>Jose Nelson</cp:lastModifiedBy>
  <cp:revision>134</cp:revision>
  <dcterms:created xsi:type="dcterms:W3CDTF">2013-04-18T10:45:05Z</dcterms:created>
  <dcterms:modified xsi:type="dcterms:W3CDTF">2016-04-15T15:30:37Z</dcterms:modified>
</cp:coreProperties>
</file>