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373" r:id="rId2"/>
    <p:sldId id="388" r:id="rId3"/>
    <p:sldId id="400" r:id="rId4"/>
    <p:sldId id="401" r:id="rId5"/>
    <p:sldId id="463" r:id="rId6"/>
    <p:sldId id="409" r:id="rId7"/>
    <p:sldId id="410" r:id="rId8"/>
    <p:sldId id="466" r:id="rId9"/>
    <p:sldId id="464" r:id="rId10"/>
    <p:sldId id="4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14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39A39-9827-42E9-82DF-03C61E4271B7}" type="datetimeFigureOut">
              <a:rPr lang="es-ES" smtClean="0"/>
              <a:t>29/04/2014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48430-8EAB-4A0F-8ECE-74D5A48B51B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154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48430-8EAB-4A0F-8ECE-74D5A48B51B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818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869D-210A-43DC-8305-A8114123B526}" type="datetime1">
              <a:rPr lang="es-ES" smtClean="0"/>
              <a:t>29/04/2014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212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CC03-B6A8-4033-B852-761380E383CE}" type="datetime1">
              <a:rPr lang="es-ES" smtClean="0"/>
              <a:t>29/04/2014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852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29E0-0BD5-43DF-833D-AF0DCDA34B69}" type="datetime1">
              <a:rPr lang="es-ES" smtClean="0"/>
              <a:t>29/04/2014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13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2961-6E41-4A3B-915A-9A4CE16E5948}" type="datetime1">
              <a:rPr lang="es-ES" smtClean="0"/>
              <a:t>29/04/2014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86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505C-22A2-441E-A86D-F73E28DD0E37}" type="datetime1">
              <a:rPr lang="es-ES" smtClean="0"/>
              <a:t>29/04/2014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58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975D-772B-48D0-A1C3-4714B550D8E8}" type="datetime1">
              <a:rPr lang="es-ES" smtClean="0"/>
              <a:t>29/04/2014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94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378D-ECBC-4658-B848-82494350F3AB}" type="datetime1">
              <a:rPr lang="es-ES" smtClean="0"/>
              <a:t>29/04/2014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69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BAF8-5AF9-4D23-B46F-3E24EEAFCF8B}" type="datetime1">
              <a:rPr lang="es-ES" smtClean="0"/>
              <a:t>29/04/2014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059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D4DF-2964-4F2D-B626-F925EE043706}" type="datetime1">
              <a:rPr lang="es-ES" smtClean="0"/>
              <a:t>29/04/2014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58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A5F2-0F2B-412A-8804-E69BA01A57E8}" type="datetime1">
              <a:rPr lang="es-ES" smtClean="0"/>
              <a:t>29/04/2014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03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5B40-8358-4881-B076-709CA6B014DD}" type="datetime1">
              <a:rPr lang="es-ES" smtClean="0"/>
              <a:t>29/04/2014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63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A7BA1-0570-4FAA-9C57-8BA1C4A23547}" type="datetime1">
              <a:rPr lang="es-ES" smtClean="0"/>
              <a:t>29/04/2014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83D05-1FF3-4832-AE4C-65B6FE92BE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1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02624" cy="3024336"/>
          </a:xfrm>
        </p:spPr>
        <p:txBody>
          <a:bodyPr>
            <a:normAutofit fontScale="90000"/>
          </a:bodyPr>
          <a:lstStyle/>
          <a:p>
            <a:r>
              <a:rPr lang="pt-BR" sz="3600" dirty="0" smtClean="0">
                <a:latin typeface="Arial"/>
              </a:rPr>
              <a:t>EA: </a:t>
            </a:r>
            <a:r>
              <a:rPr lang="pt-BR" sz="3600" dirty="0">
                <a:latin typeface="Arial"/>
              </a:rPr>
              <a:t>aula </a:t>
            </a:r>
            <a:r>
              <a:rPr lang="pt-BR" sz="3600" dirty="0" smtClean="0">
                <a:latin typeface="Arial"/>
              </a:rPr>
              <a:t>Teórica</a:t>
            </a:r>
            <a:r>
              <a:rPr lang="pt-BR" sz="3600" dirty="0">
                <a:latin typeface="Arial"/>
              </a:rPr>
              <a:t/>
            </a:r>
            <a:br>
              <a:rPr lang="pt-BR" sz="3600" dirty="0">
                <a:latin typeface="Arial"/>
              </a:rPr>
            </a:br>
            <a:r>
              <a:rPr lang="pt-BR" dirty="0">
                <a:latin typeface="Arial"/>
              </a:rPr>
              <a:t/>
            </a:r>
            <a:br>
              <a:rPr lang="pt-BR" dirty="0">
                <a:latin typeface="Arial"/>
              </a:rPr>
            </a:br>
            <a:r>
              <a:rPr lang="pt-BR" sz="4900" dirty="0" smtClean="0">
                <a:latin typeface="Arial"/>
              </a:rPr>
              <a:t>“</a:t>
            </a:r>
            <a:r>
              <a:rPr lang="pt-PT" sz="4800" dirty="0" smtClean="0"/>
              <a:t>Aplicações do AO: integrador</a:t>
            </a:r>
            <a:r>
              <a:rPr lang="pt-PT" sz="4800" dirty="0"/>
              <a:t>, </a:t>
            </a:r>
            <a:r>
              <a:rPr lang="pt-PT" sz="4800" dirty="0" smtClean="0"/>
              <a:t>diferenciador, </a:t>
            </a:r>
            <a:r>
              <a:rPr lang="en-US" sz="4800" dirty="0" err="1" smtClean="0"/>
              <a:t>diodo</a:t>
            </a:r>
            <a:r>
              <a:rPr lang="en-US" sz="4800" dirty="0" smtClean="0"/>
              <a:t> </a:t>
            </a:r>
            <a:r>
              <a:rPr lang="en-US" sz="4800" dirty="0"/>
              <a:t>de </a:t>
            </a:r>
            <a:r>
              <a:rPr lang="en-US" sz="4800" dirty="0" err="1" smtClean="0"/>
              <a:t>precisão</a:t>
            </a:r>
            <a:endParaRPr lang="es-ES" sz="49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4869160"/>
            <a:ext cx="6264696" cy="1296144"/>
          </a:xfrm>
        </p:spPr>
        <p:txBody>
          <a:bodyPr/>
          <a:lstStyle/>
          <a:p>
            <a:r>
              <a:rPr lang="es-CO" b="1" dirty="0" smtClean="0">
                <a:solidFill>
                  <a:schemeClr val="tx1"/>
                </a:solidFill>
              </a:rPr>
              <a:t>Dr. José A. Chaljub Duarte</a:t>
            </a:r>
            <a:endParaRPr lang="es-E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diodo</a:t>
            </a:r>
            <a:r>
              <a:rPr lang="en-US" dirty="0"/>
              <a:t> de </a:t>
            </a:r>
            <a:r>
              <a:rPr lang="en-US" dirty="0" err="1"/>
              <a:t>precisão</a:t>
            </a:r>
            <a:r>
              <a:rPr lang="en-US" dirty="0"/>
              <a:t> </a:t>
            </a:r>
            <a:r>
              <a:rPr lang="en-US" dirty="0" err="1"/>
              <a:t>melhorado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21" y="2177021"/>
            <a:ext cx="6858957" cy="337232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10</a:t>
            </a:fld>
            <a:endParaRPr lang="es-ES"/>
          </a:p>
        </p:txBody>
      </p:sp>
      <p:pic>
        <p:nvPicPr>
          <p:cNvPr id="7" name="Picture 6" descr="Oscilloscope-XSC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559" y="1743570"/>
            <a:ext cx="5420481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9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36619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s-ES" dirty="0">
                <a:solidFill>
                  <a:prstClr val="black"/>
                </a:solidFill>
              </a:rPr>
              <a:t>Determine </a:t>
            </a:r>
            <a:r>
              <a:rPr lang="es-ES" dirty="0" err="1">
                <a:solidFill>
                  <a:prstClr val="black"/>
                </a:solidFill>
              </a:rPr>
              <a:t>Vo</a:t>
            </a:r>
            <a:r>
              <a:rPr lang="es-ES" dirty="0">
                <a:solidFill>
                  <a:prstClr val="black"/>
                </a:solidFill>
              </a:rPr>
              <a:t/>
            </a:r>
            <a:br>
              <a:rPr lang="es-ES" dirty="0">
                <a:solidFill>
                  <a:prstClr val="black"/>
                </a:solidFill>
              </a:rPr>
            </a:b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1596393" y="5334695"/>
                <a:ext cx="49568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3200"/>
                        <m:t>Princ</m:t>
                      </m:r>
                      <m:r>
                        <m:rPr>
                          <m:nor/>
                        </m:rPr>
                        <a:rPr lang="es-ES" sz="3200"/>
                        <m:t>í</m:t>
                      </m:r>
                      <m:r>
                        <m:rPr>
                          <m:nor/>
                        </m:rPr>
                        <a:rPr lang="es-ES" sz="3200"/>
                        <m:t>pio</m:t>
                      </m:r>
                      <m:r>
                        <m:rPr>
                          <m:nor/>
                        </m:rPr>
                        <a:rPr lang="es-ES" sz="3200"/>
                        <m:t> </m:t>
                      </m:r>
                      <m:r>
                        <m:rPr>
                          <m:nor/>
                        </m:rPr>
                        <a:rPr lang="es-ES" sz="3200"/>
                        <m:t>de</m:t>
                      </m:r>
                      <m:r>
                        <m:rPr>
                          <m:nor/>
                        </m:rPr>
                        <a:rPr lang="es-ES" sz="3200"/>
                        <m:t> </m:t>
                      </m:r>
                      <m:r>
                        <m:rPr>
                          <m:nor/>
                        </m:rPr>
                        <a:rPr lang="es-ES" sz="3200"/>
                        <m:t>superposi</m:t>
                      </m:r>
                      <m:r>
                        <m:rPr>
                          <m:nor/>
                        </m:rPr>
                        <a:rPr lang="es-ES" sz="3200"/>
                        <m:t>çã</m:t>
                      </m:r>
                      <m:r>
                        <m:rPr>
                          <m:nor/>
                        </m:rPr>
                        <a:rPr lang="es-ES" sz="3200"/>
                        <m:t>o</m:t>
                      </m:r>
                      <m:r>
                        <m:rPr>
                          <m:nor/>
                        </m:rPr>
                        <a:rPr lang="es-CO" sz="3200" b="0" i="0" smtClean="0"/>
                        <m:t>!!!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393" y="5334695"/>
                <a:ext cx="4956806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685" y="1574673"/>
            <a:ext cx="4315427" cy="3305636"/>
          </a:xfr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845467"/>
            <a:ext cx="1440159" cy="187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7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27856"/>
            <a:ext cx="8229600" cy="1143000"/>
          </a:xfrm>
        </p:spPr>
        <p:txBody>
          <a:bodyPr/>
          <a:lstStyle/>
          <a:p>
            <a:r>
              <a:rPr lang="es-CO" dirty="0" smtClean="0"/>
              <a:t>Integrador inversor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3</a:t>
            </a:fld>
            <a:endParaRPr lang="es-E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78" y="2780928"/>
            <a:ext cx="4365844" cy="311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420888"/>
            <a:ext cx="28098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Abrir llave"/>
          <p:cNvSpPr/>
          <p:nvPr/>
        </p:nvSpPr>
        <p:spPr>
          <a:xfrm rot="5400000">
            <a:off x="2195827" y="834879"/>
            <a:ext cx="719896" cy="3600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816851" y="1628799"/>
            <a:ext cx="4138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 smtClean="0"/>
              <a:t>Circuito RC paso bajo</a:t>
            </a:r>
            <a:endParaRPr lang="es-ES" sz="36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724128" y="1628799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/>
              <a:t>Entrada</a:t>
            </a:r>
            <a:endParaRPr lang="es-ES" sz="3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6012160" y="4720788"/>
            <a:ext cx="1079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err="1"/>
              <a:t>Saída</a:t>
            </a:r>
            <a:endParaRPr lang="es-ES" sz="3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742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Integrador inversor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544" y="1417638"/>
            <a:ext cx="4608512" cy="4774585"/>
          </a:xfr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95" y="1844824"/>
            <a:ext cx="3923928" cy="280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72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Integrador </a:t>
            </a:r>
            <a:r>
              <a:rPr lang="es-CO" dirty="0" smtClean="0"/>
              <a:t>inversor </a:t>
            </a:r>
            <a:r>
              <a:rPr lang="es-CO" dirty="0" err="1" smtClean="0"/>
              <a:t>prático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074" y="2191310"/>
            <a:ext cx="5915851" cy="334374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5</a:t>
            </a:fld>
            <a:endParaRPr lang="es-ES"/>
          </a:p>
        </p:txBody>
      </p:sp>
      <p:pic>
        <p:nvPicPr>
          <p:cNvPr id="3" name="Picture 2" descr="Oscilloscope-XSC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904" y="1916832"/>
            <a:ext cx="5420481" cy="428684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50" y="2420888"/>
            <a:ext cx="314848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5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circuito diferenciador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6</a:t>
            </a:fld>
            <a:endParaRPr lang="es-E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58665"/>
            <a:ext cx="6294938" cy="307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980361" y="5904160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 err="1" smtClean="0"/>
              <a:t>Saida</a:t>
            </a:r>
            <a:endParaRPr lang="es-ES" sz="4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652120" y="1316087"/>
            <a:ext cx="259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 smtClean="0"/>
              <a:t>Entrada</a:t>
            </a:r>
            <a:endParaRPr lang="es-ES" sz="4400" dirty="0"/>
          </a:p>
        </p:txBody>
      </p:sp>
      <p:sp>
        <p:nvSpPr>
          <p:cNvPr id="9" name="8 Flecha abajo"/>
          <p:cNvSpPr/>
          <p:nvPr/>
        </p:nvSpPr>
        <p:spPr>
          <a:xfrm>
            <a:off x="6444208" y="2056968"/>
            <a:ext cx="216024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Flecha arriba"/>
          <p:cNvSpPr/>
          <p:nvPr/>
        </p:nvSpPr>
        <p:spPr>
          <a:xfrm>
            <a:off x="6318194" y="5532079"/>
            <a:ext cx="252028" cy="9529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1734176" y="1674653"/>
            <a:ext cx="3325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/>
              <a:t>RC paso alto</a:t>
            </a:r>
            <a:endParaRPr lang="es-ES" sz="3200" dirty="0"/>
          </a:p>
        </p:txBody>
      </p:sp>
      <p:sp>
        <p:nvSpPr>
          <p:cNvPr id="12" name="11 Abrir llave"/>
          <p:cNvSpPr/>
          <p:nvPr/>
        </p:nvSpPr>
        <p:spPr>
          <a:xfrm rot="5400000">
            <a:off x="2995960" y="1030005"/>
            <a:ext cx="504056" cy="29629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98959"/>
            <a:ext cx="31146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2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Diferenciador </a:t>
            </a:r>
            <a:r>
              <a:rPr lang="es-ES" dirty="0" err="1"/>
              <a:t>prático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7</a:t>
            </a:fld>
            <a:endParaRPr lang="es-E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068960"/>
            <a:ext cx="4822735" cy="3230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367644" y="1634242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/>
              <a:t>Limita o valor máximo de </a:t>
            </a:r>
            <a:r>
              <a:rPr lang="es-CO" sz="3600" dirty="0" err="1" smtClean="0"/>
              <a:t>Av</a:t>
            </a:r>
            <a:endParaRPr lang="es-ES" sz="3600" dirty="0"/>
          </a:p>
        </p:txBody>
      </p:sp>
      <p:cxnSp>
        <p:nvCxnSpPr>
          <p:cNvPr id="7" name="6 Conector recto de flecha"/>
          <p:cNvCxnSpPr/>
          <p:nvPr/>
        </p:nvCxnSpPr>
        <p:spPr>
          <a:xfrm flipH="1">
            <a:off x="3815916" y="2280573"/>
            <a:ext cx="612068" cy="10044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0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Diferenciador </a:t>
            </a:r>
            <a:r>
              <a:rPr lang="es-ES" dirty="0" err="1"/>
              <a:t>prático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8</a:t>
            </a:fld>
            <a:endParaRPr lang="es-ES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79" y="2253232"/>
            <a:ext cx="6563641" cy="3219899"/>
          </a:xfrm>
        </p:spPr>
      </p:pic>
      <p:pic>
        <p:nvPicPr>
          <p:cNvPr id="3" name="Picture 2" descr="Oscilloscope-XSC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57" y="1364285"/>
            <a:ext cx="5420481" cy="4286848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14" y="1265492"/>
            <a:ext cx="3848637" cy="809738"/>
          </a:xfrm>
          <a:prstGeom prst="rect">
            <a:avLst/>
          </a:prstGeom>
        </p:spPr>
      </p:pic>
      <p:pic>
        <p:nvPicPr>
          <p:cNvPr id="7" name="Picture 6" descr="Oscilloscope-XSC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055905"/>
            <a:ext cx="5420481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3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diodo</a:t>
            </a:r>
            <a:r>
              <a:rPr lang="en-US" dirty="0"/>
              <a:t> de </a:t>
            </a:r>
            <a:r>
              <a:rPr lang="en-US" dirty="0" err="1"/>
              <a:t>precisão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232" y="2257995"/>
            <a:ext cx="6163535" cy="32103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9</a:t>
            </a:fld>
            <a:endParaRPr lang="es-ES"/>
          </a:p>
        </p:txBody>
      </p:sp>
      <p:pic>
        <p:nvPicPr>
          <p:cNvPr id="7" name="Picture 6" descr="Oscilloscope-XSC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069502"/>
            <a:ext cx="5420481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0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4058</TotalTime>
  <Words>73</Words>
  <Application>Microsoft Office PowerPoint</Application>
  <PresentationFormat>On-screen Show (4:3)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de Office</vt:lpstr>
      <vt:lpstr>EA: aula Teórica  “Aplicações do AO: integrador, diferenciador, diodo de precisão</vt:lpstr>
      <vt:lpstr>Determine Vo </vt:lpstr>
      <vt:lpstr>Integrador inversor</vt:lpstr>
      <vt:lpstr>Integrador inversor</vt:lpstr>
      <vt:lpstr>Integrador inversor prático</vt:lpstr>
      <vt:lpstr>circuito diferenciador</vt:lpstr>
      <vt:lpstr>Diferenciador prático</vt:lpstr>
      <vt:lpstr>Diferenciador prático</vt:lpstr>
      <vt:lpstr>diodo de precisão</vt:lpstr>
      <vt:lpstr>diodo de precisão melhorado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Chaljub</dc:creator>
  <cp:lastModifiedBy>jachd</cp:lastModifiedBy>
  <cp:revision>180</cp:revision>
  <dcterms:created xsi:type="dcterms:W3CDTF">2013-04-18T10:45:05Z</dcterms:created>
  <dcterms:modified xsi:type="dcterms:W3CDTF">2014-04-29T07:50:52Z</dcterms:modified>
</cp:coreProperties>
</file>