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3" r:id="rId2"/>
    <p:sldId id="377" r:id="rId3"/>
    <p:sldId id="403" r:id="rId4"/>
    <p:sldId id="374" r:id="rId5"/>
    <p:sldId id="375" r:id="rId6"/>
    <p:sldId id="376" r:id="rId7"/>
    <p:sldId id="378" r:id="rId8"/>
    <p:sldId id="379" r:id="rId9"/>
    <p:sldId id="380" r:id="rId10"/>
    <p:sldId id="381" r:id="rId11"/>
    <p:sldId id="404" r:id="rId12"/>
    <p:sldId id="406" r:id="rId13"/>
    <p:sldId id="408" r:id="rId14"/>
    <p:sldId id="426" r:id="rId15"/>
    <p:sldId id="412" r:id="rId16"/>
    <p:sldId id="413" r:id="rId17"/>
    <p:sldId id="414" r:id="rId18"/>
    <p:sldId id="416" r:id="rId19"/>
    <p:sldId id="417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48" d="100"/>
          <a:sy n="48" d="100"/>
        </p:scale>
        <p:origin x="115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9A39-9827-42E9-82DF-03C61E4271B7}" type="datetimeFigureOut">
              <a:rPr lang="es-ES" smtClean="0"/>
              <a:t>20/04/2014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8430-8EAB-4A0F-8ECE-74D5A48B51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15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8430-8EAB-4A0F-8ECE-74D5A48B51B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03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8430-8EAB-4A0F-8ECE-74D5A48B51B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65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E2AD-1504-440A-A39A-73D242DD4044}" type="datetime1">
              <a:rPr lang="es-ES" smtClean="0"/>
              <a:t>20/04/2014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1EC-D658-437A-9E71-5053BBDC979B}" type="datetime1">
              <a:rPr lang="es-ES" smtClean="0"/>
              <a:t>20/04/2014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5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D53-9C74-49F8-8266-D6583ACAE7E8}" type="datetime1">
              <a:rPr lang="es-ES" smtClean="0"/>
              <a:t>20/04/2014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3C9-0385-4603-A981-5F33BBBECDED}" type="datetime1">
              <a:rPr lang="es-ES" smtClean="0"/>
              <a:t>20/04/2014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8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686-D18E-4035-B6F9-052DAF3F6915}" type="datetime1">
              <a:rPr lang="es-ES" smtClean="0"/>
              <a:t>20/04/2014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7615-617B-4C0D-9DAC-BD99E76D54E7}" type="datetime1">
              <a:rPr lang="es-ES" smtClean="0"/>
              <a:t>20/04/2014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9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98E2-8C80-4470-903A-9FD41AE4F35F}" type="datetime1">
              <a:rPr lang="es-ES" smtClean="0"/>
              <a:t>20/04/2014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6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D1E-8D1A-44E7-A11C-05B520920F9D}" type="datetime1">
              <a:rPr lang="es-ES" smtClean="0"/>
              <a:t>20/04/2014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5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C539-BA50-4E56-A7B8-6042166432DD}" type="datetime1">
              <a:rPr lang="es-ES" smtClean="0"/>
              <a:t>20/04/2014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8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EFA8-3155-49D0-9791-05B4898A4086}" type="datetime1">
              <a:rPr lang="es-ES" smtClean="0"/>
              <a:t>20/04/2014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0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31A7-39DC-4C26-B5AC-6C4D1430CA51}" type="datetime1">
              <a:rPr lang="es-ES" smtClean="0"/>
              <a:t>20/04/2014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63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FF2F-CFDC-4783-B181-82D92411FB0F}" type="datetime1">
              <a:rPr lang="es-ES" smtClean="0"/>
              <a:t>20/04/2014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02624" cy="3024336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/>
              </a:rPr>
              <a:t>EA: </a:t>
            </a:r>
            <a:r>
              <a:rPr lang="pt-BR" sz="3600" dirty="0">
                <a:latin typeface="Arial"/>
              </a:rPr>
              <a:t>aula </a:t>
            </a:r>
            <a:r>
              <a:rPr lang="pt-BR" sz="3600" dirty="0" smtClean="0">
                <a:latin typeface="Arial"/>
              </a:rPr>
              <a:t>T12</a:t>
            </a:r>
            <a:r>
              <a:rPr lang="pt-BR" sz="3600" dirty="0">
                <a:latin typeface="Arial"/>
              </a:rPr>
              <a:t/>
            </a:r>
            <a:br>
              <a:rPr lang="pt-BR" sz="3600" dirty="0">
                <a:latin typeface="Arial"/>
              </a:rPr>
            </a:br>
            <a:r>
              <a:rPr lang="pt-BR" dirty="0">
                <a:latin typeface="Arial"/>
              </a:rPr>
              <a:t/>
            </a:r>
            <a:br>
              <a:rPr lang="pt-BR" dirty="0">
                <a:latin typeface="Arial"/>
              </a:rPr>
            </a:br>
            <a:r>
              <a:rPr lang="pt-BR" sz="4900" dirty="0" smtClean="0">
                <a:latin typeface="Arial"/>
              </a:rPr>
              <a:t>“</a:t>
            </a:r>
            <a:r>
              <a:rPr lang="pt-BR" sz="5400" dirty="0"/>
              <a:t>Geradores de </a:t>
            </a:r>
            <a:r>
              <a:rPr lang="pt-BR" sz="5400" dirty="0" smtClean="0"/>
              <a:t>sinais</a:t>
            </a:r>
            <a:r>
              <a:rPr lang="pt-BR" sz="4900" dirty="0" smtClean="0">
                <a:latin typeface="Arial"/>
              </a:rPr>
              <a:t>”</a:t>
            </a:r>
            <a:endParaRPr lang="es-ES" sz="49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264696" cy="1296144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7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Oscilador </a:t>
            </a:r>
            <a:r>
              <a:rPr lang="pt-BR" sz="3600" dirty="0"/>
              <a:t>de deslocamento de </a:t>
            </a:r>
            <a:r>
              <a:rPr lang="pt-BR" sz="3600" dirty="0" smtClean="0"/>
              <a:t>fase</a:t>
            </a:r>
            <a:r>
              <a:rPr lang="pt-BR" dirty="0" smtClean="0"/>
              <a:t>: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smtClean="0"/>
              <a:t>Para </a:t>
            </a:r>
            <a:r>
              <a:rPr lang="es-ES" dirty="0"/>
              <a:t>que oscile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10</a:t>
            </a:fld>
            <a:endParaRPr lang="es-E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467" y="2054594"/>
            <a:ext cx="3090333" cy="12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030174" y="3778580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β= 1/29,</a:t>
            </a:r>
            <a:endParaRPr lang="es-ES" sz="3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496264" y="4961517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A=-29</a:t>
            </a:r>
            <a:endParaRPr lang="es-E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54594"/>
            <a:ext cx="4218142" cy="3177088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284682"/>
            <a:ext cx="283884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2074242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Arial"/>
              </a:rPr>
              <a:t/>
            </a:r>
            <a:br>
              <a:rPr lang="pt-BR" sz="3600" dirty="0">
                <a:latin typeface="Arial"/>
              </a:rPr>
            </a:br>
            <a:r>
              <a:rPr lang="pt-BR" sz="4900" dirty="0" smtClean="0">
                <a:latin typeface="Arial"/>
              </a:rPr>
              <a:t>“</a:t>
            </a:r>
            <a:r>
              <a:rPr lang="pt-BR" sz="5400" dirty="0"/>
              <a:t>Geradores de ondas quadradas e de ondas triangulares</a:t>
            </a:r>
            <a:r>
              <a:rPr lang="pt-BR" sz="4900" dirty="0" smtClean="0">
                <a:latin typeface="Arial"/>
              </a:rPr>
              <a:t>”</a:t>
            </a:r>
            <a:endParaRPr lang="es-ES" sz="49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7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é um comparador analógico?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7" y="2095101"/>
            <a:ext cx="7614845" cy="353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547664" y="14139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Ideal</a:t>
            </a:r>
            <a:endParaRPr lang="es-ES" sz="3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540464" y="14139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Real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3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Comparador </a:t>
            </a:r>
            <a:r>
              <a:rPr lang="es-ES" dirty="0" err="1"/>
              <a:t>com</a:t>
            </a:r>
            <a:r>
              <a:rPr lang="es-ES" dirty="0"/>
              <a:t> o AO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17443" y="5045854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Um comparador excitado com uma </a:t>
            </a:r>
            <a:r>
              <a:rPr lang="pt-BR" sz="3200" b="1" dirty="0" err="1">
                <a:solidFill>
                  <a:srgbClr val="FF0000"/>
                </a:solidFill>
              </a:rPr>
              <a:t>sinusoide</a:t>
            </a:r>
            <a:r>
              <a:rPr lang="pt-BR" sz="3200" b="1" dirty="0">
                <a:solidFill>
                  <a:srgbClr val="FF0000"/>
                </a:solidFill>
              </a:rPr>
              <a:t> permite gerar uma onda quadrada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852" y="1411358"/>
            <a:ext cx="5632501" cy="3466122"/>
          </a:xfrm>
          <a:prstGeom prst="rect">
            <a:avLst/>
          </a:prstGeom>
        </p:spPr>
      </p:pic>
      <p:pic>
        <p:nvPicPr>
          <p:cNvPr id="10" name="Picture 9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846138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6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dirty="0" smtClean="0"/>
              <a:t>Schmitt </a:t>
            </a:r>
            <a:r>
              <a:rPr lang="es-ES_tradnl" sz="4800" dirty="0" err="1" smtClean="0"/>
              <a:t>trigger</a:t>
            </a:r>
            <a:endParaRPr lang="es-ES" sz="4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14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34677"/>
            <a:ext cx="6193407" cy="4248481"/>
          </a:xfrm>
          <a:prstGeom prst="rect">
            <a:avLst/>
          </a:prstGeom>
        </p:spPr>
      </p:pic>
      <p:pic>
        <p:nvPicPr>
          <p:cNvPr id="8" name="Picture 7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34677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9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Gerador de onda quadrada </a:t>
            </a:r>
            <a:r>
              <a:rPr lang="es-ES" dirty="0"/>
              <a:t>que utiliza a </a:t>
            </a:r>
            <a:r>
              <a:rPr lang="pt-BR" dirty="0" smtClean="0"/>
              <a:t>arquitetura </a:t>
            </a:r>
            <a:r>
              <a:rPr lang="pt-BR" dirty="0"/>
              <a:t>do Schmitt trigger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15</a:t>
            </a:fld>
            <a:endParaRPr lang="es-E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63" y="5646870"/>
            <a:ext cx="4034274" cy="72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 flipV="1">
            <a:off x="2699792" y="3861048"/>
            <a:ext cx="152562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83" y="1695209"/>
            <a:ext cx="5815906" cy="38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Gerador de onda quadrada </a:t>
            </a:r>
            <a:r>
              <a:rPr lang="es-ES" dirty="0"/>
              <a:t>que utiliza a </a:t>
            </a:r>
            <a:r>
              <a:rPr lang="pt-BR" dirty="0" smtClean="0"/>
              <a:t>arquitetura </a:t>
            </a:r>
            <a:r>
              <a:rPr lang="pt-BR" dirty="0"/>
              <a:t>do Schmitt trigger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16</a:t>
            </a:fld>
            <a:endParaRPr lang="es-E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0" y="2852936"/>
            <a:ext cx="4034274" cy="72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0" y="4293096"/>
            <a:ext cx="432048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733256"/>
            <a:ext cx="1711821" cy="92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8011" y="1802750"/>
            <a:ext cx="4734092" cy="31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Recomendação</a:t>
            </a:r>
            <a:r>
              <a:rPr lang="es-ES" dirty="0" smtClean="0"/>
              <a:t>!!!!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17</a:t>
            </a:fld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32" y="5331430"/>
            <a:ext cx="432048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4950709" y="3019155"/>
                <a:ext cx="2757550" cy="1349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sz="4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s-ES_tradnl" sz="4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_tradnl" sz="4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sz="4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_tradnl" sz="4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ES_tradnl" sz="4000" i="1">
                          <a:latin typeface="Cambria Math"/>
                        </a:rPr>
                        <m:t>≈1,73</m:t>
                      </m:r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709" y="3019155"/>
                <a:ext cx="2757550" cy="134953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Flecha abajo"/>
          <p:cNvSpPr/>
          <p:nvPr/>
        </p:nvSpPr>
        <p:spPr>
          <a:xfrm>
            <a:off x="5769012" y="1393880"/>
            <a:ext cx="560472" cy="138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881568" y="4805653"/>
            <a:ext cx="2773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>
                <a:solidFill>
                  <a:srgbClr val="FF0000"/>
                </a:solidFill>
              </a:rPr>
              <a:t>para </a:t>
            </a:r>
            <a:r>
              <a:rPr lang="es-ES" sz="4400" b="1" dirty="0">
                <a:solidFill>
                  <a:srgbClr val="FF0000"/>
                </a:solidFill>
              </a:rPr>
              <a:t>que</a:t>
            </a:r>
            <a:r>
              <a:rPr lang="es-ES" sz="4400" b="1" dirty="0" smtClean="0">
                <a:solidFill>
                  <a:srgbClr val="FF0000"/>
                </a:solidFill>
              </a:rPr>
              <a:t>??</a:t>
            </a:r>
            <a:endParaRPr lang="es-ES" sz="4400" b="1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11" name="Content Placeholder 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75687" y="1805586"/>
            <a:ext cx="4485569" cy="30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29600" cy="1143000"/>
          </a:xfrm>
        </p:spPr>
        <p:txBody>
          <a:bodyPr>
            <a:noAutofit/>
          </a:bodyPr>
          <a:lstStyle/>
          <a:p>
            <a:r>
              <a:rPr lang="pt-BR" sz="6000" dirty="0"/>
              <a:t>Como gerar uma onda triangular?</a:t>
            </a:r>
            <a:endParaRPr lang="es-ES" sz="6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18</a:t>
            </a:fld>
            <a:endParaRPr lang="es-E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6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Circuito integrador</a:t>
            </a:r>
            <a:br>
              <a:rPr lang="es-ES" dirty="0" smtClean="0"/>
            </a:br>
            <a:endParaRPr lang="es-ES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49" y="1821621"/>
            <a:ext cx="7678302" cy="4083121"/>
          </a:xfrm>
          <a:prstGeom prst="rect">
            <a:avLst/>
          </a:prstGeom>
        </p:spPr>
      </p:pic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56416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Três formas de onda mais importantes para a Eletrônica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Sinusoide</a:t>
            </a:r>
          </a:p>
          <a:p>
            <a:r>
              <a:rPr lang="es-ES" dirty="0" smtClean="0"/>
              <a:t>Onda </a:t>
            </a:r>
            <a:r>
              <a:rPr lang="es-ES" dirty="0" err="1" smtClean="0"/>
              <a:t>quadrada</a:t>
            </a:r>
            <a:endParaRPr lang="es-ES" dirty="0" smtClean="0"/>
          </a:p>
          <a:p>
            <a:r>
              <a:rPr lang="es-ES" dirty="0" smtClean="0"/>
              <a:t>Rampa</a:t>
            </a:r>
          </a:p>
          <a:p>
            <a:endParaRPr lang="es-CO" dirty="0"/>
          </a:p>
          <a:p>
            <a:pPr marL="0" indent="0" algn="ctr">
              <a:buNone/>
            </a:pPr>
            <a:r>
              <a:rPr lang="es-ES" sz="4400" dirty="0"/>
              <a:t>Como </a:t>
            </a:r>
            <a:r>
              <a:rPr lang="es-ES" sz="4400" dirty="0" err="1"/>
              <a:t>gerar</a:t>
            </a:r>
            <a:r>
              <a:rPr lang="es-ES" sz="4400" dirty="0"/>
              <a:t> sinusoides?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3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Conceito</a:t>
            </a:r>
            <a:r>
              <a:rPr lang="es-ES" dirty="0"/>
              <a:t> de </a:t>
            </a:r>
            <a:r>
              <a:rPr lang="es-ES" dirty="0" err="1" smtClean="0"/>
              <a:t>realimentação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3</a:t>
            </a:fld>
            <a:endParaRPr lang="es-E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97248"/>
            <a:ext cx="360490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65" y="5507424"/>
            <a:ext cx="7670869" cy="91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0" y="1631528"/>
            <a:ext cx="6916817" cy="244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5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latin typeface="Arial"/>
              </a:rPr>
              <a:t>R</a:t>
            </a:r>
            <a:r>
              <a:rPr lang="es-ES" dirty="0" err="1" smtClean="0">
                <a:latin typeface="Arial"/>
              </a:rPr>
              <a:t>ealimentação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4</a:t>
            </a:fld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54258"/>
            <a:ext cx="6307367" cy="225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1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Critério</a:t>
            </a:r>
            <a:r>
              <a:rPr lang="es-ES" dirty="0"/>
              <a:t> </a:t>
            </a:r>
            <a:r>
              <a:rPr lang="es-ES" dirty="0" smtClean="0"/>
              <a:t>de  </a:t>
            </a:r>
            <a:r>
              <a:rPr lang="es-ES_tradnl" dirty="0" err="1"/>
              <a:t>Barkhausen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mudança de fase através do amplificador e da rede: 0º </a:t>
            </a:r>
            <a:r>
              <a:rPr lang="pt-BR" dirty="0" smtClean="0"/>
              <a:t>ou</a:t>
            </a:r>
            <a:r>
              <a:rPr lang="es-ES" dirty="0" smtClean="0"/>
              <a:t> 360º.</a:t>
            </a:r>
          </a:p>
          <a:p>
            <a:endParaRPr lang="es-ES" dirty="0" smtClean="0"/>
          </a:p>
          <a:p>
            <a:r>
              <a:rPr lang="es-ES_tradnl" dirty="0"/>
              <a:t>Aβ=-</a:t>
            </a:r>
            <a:r>
              <a:rPr lang="es-ES_tradnl" dirty="0" smtClean="0"/>
              <a:t>1 &gt;&gt;&gt;&gt; </a:t>
            </a:r>
            <a:r>
              <a:rPr lang="es-ES_tradnl" dirty="0"/>
              <a:t>1+Aβ≈</a:t>
            </a:r>
            <a:r>
              <a:rPr lang="es-ES_tradnl" dirty="0" smtClean="0"/>
              <a:t>0, </a:t>
            </a:r>
            <a:r>
              <a:rPr lang="pt-BR" dirty="0"/>
              <a:t>existe sinal na saída sem que exista à entrada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0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configuração é a mostrada?. Descreva suas características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517" y="1986981"/>
            <a:ext cx="6992966" cy="3752401"/>
          </a:xfrm>
          <a:prstGeom prst="rect">
            <a:avLst/>
          </a:prstGeom>
        </p:spPr>
      </p:pic>
      <p:pic>
        <p:nvPicPr>
          <p:cNvPr id="10" name="Picture 9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01740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1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570186"/>
          </a:xfrm>
        </p:spPr>
        <p:txBody>
          <a:bodyPr>
            <a:normAutofit fontScale="90000"/>
          </a:bodyPr>
          <a:lstStyle/>
          <a:p>
            <a:r>
              <a:rPr lang="pt-BR" dirty="0"/>
              <a:t>Que se deve fazer para converter o amplificador mostrado em um oscilador?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517" y="1986981"/>
            <a:ext cx="6992966" cy="37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 condições deve cumprir a rede mostrada</a:t>
            </a:r>
            <a:r>
              <a:rPr lang="pt-BR" dirty="0" smtClean="0"/>
              <a:t>?.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8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164200" y="5811445"/>
            <a:ext cx="576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Rede</a:t>
            </a:r>
            <a:r>
              <a:rPr lang="en-US" sz="2800" dirty="0"/>
              <a:t> </a:t>
            </a:r>
            <a:r>
              <a:rPr lang="en-US" sz="2800" dirty="0" smtClean="0"/>
              <a:t>RC </a:t>
            </a:r>
            <a:r>
              <a:rPr lang="en-US" sz="2800" dirty="0"/>
              <a:t>&gt;&gt;&gt;&gt; </a:t>
            </a:r>
            <a:r>
              <a:rPr lang="en-US" sz="2800" dirty="0" err="1"/>
              <a:t>desfasaje</a:t>
            </a:r>
            <a:r>
              <a:rPr lang="en-US" sz="2800" dirty="0"/>
              <a:t> total de </a:t>
            </a:r>
            <a:r>
              <a:rPr lang="es-ES_tradnl" sz="2800" dirty="0"/>
              <a:t>180º</a:t>
            </a:r>
            <a:endParaRPr lang="es" sz="2800" dirty="0"/>
          </a:p>
        </p:txBody>
      </p:sp>
      <p:sp>
        <p:nvSpPr>
          <p:cNvPr id="6" name="5 Abrir llave"/>
          <p:cNvSpPr/>
          <p:nvPr/>
        </p:nvSpPr>
        <p:spPr>
          <a:xfrm rot="16200000">
            <a:off x="5731768" y="3809050"/>
            <a:ext cx="576064" cy="33853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79512" y="5276073"/>
            <a:ext cx="266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err="1"/>
              <a:t>Barkhausen</a:t>
            </a:r>
            <a:endParaRPr lang="es-ES" sz="3200" dirty="0"/>
          </a:p>
        </p:txBody>
      </p:sp>
      <p:sp>
        <p:nvSpPr>
          <p:cNvPr id="9" name="8 Flecha derecha"/>
          <p:cNvSpPr/>
          <p:nvPr/>
        </p:nvSpPr>
        <p:spPr>
          <a:xfrm>
            <a:off x="1979712" y="6073055"/>
            <a:ext cx="864880" cy="2616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501987"/>
            <a:ext cx="6891434" cy="3752401"/>
          </a:xfrm>
          <a:prstGeom prst="rect">
            <a:avLst/>
          </a:prstGeom>
        </p:spPr>
      </p:pic>
      <p:pic>
        <p:nvPicPr>
          <p:cNvPr id="13" name="Picture 12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00" y="989225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Da análise do circuito se deriva que: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9</a:t>
            </a:fld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4978838" cy="209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771800" y="3861048"/>
            <a:ext cx="1967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4400" dirty="0"/>
              <a:t>β= </a:t>
            </a:r>
            <a:r>
              <a:rPr lang="es-ES_tradnl" sz="4400" dirty="0" smtClean="0"/>
              <a:t>1/29</a:t>
            </a:r>
            <a:endParaRPr lang="es-ES" sz="4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187624" y="5235297"/>
            <a:ext cx="6702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Qual deve ser o valor do </a:t>
            </a:r>
            <a:r>
              <a:rPr lang="pt-BR" sz="4400" dirty="0" err="1"/>
              <a:t>Av</a:t>
            </a:r>
            <a:r>
              <a:rPr lang="pt-BR" sz="4400" dirty="0"/>
              <a:t>?</a:t>
            </a:r>
            <a:endParaRPr lang="es-ES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7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236</Words>
  <Application>Microsoft Office PowerPoint</Application>
  <PresentationFormat>On-screen Show (4:3)</PresentationFormat>
  <Paragraphs>79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Tema de Office</vt:lpstr>
      <vt:lpstr>EA: aula T12  “Geradores de sinais”</vt:lpstr>
      <vt:lpstr>Três formas de onda mais importantes para a Eletrônica</vt:lpstr>
      <vt:lpstr>Conceito de realimentação</vt:lpstr>
      <vt:lpstr>Realimentação</vt:lpstr>
      <vt:lpstr>Critério de  Barkhausen</vt:lpstr>
      <vt:lpstr>Qual configuração é a mostrada?. Descreva suas características</vt:lpstr>
      <vt:lpstr>Que se deve fazer para converter o amplificador mostrado em um oscilador?</vt:lpstr>
      <vt:lpstr>Que condições deve cumprir a rede mostrada?. </vt:lpstr>
      <vt:lpstr>Da análise do circuito se deriva que:</vt:lpstr>
      <vt:lpstr>Oscilador de deslocamento de fase:  Para que oscile</vt:lpstr>
      <vt:lpstr> “Geradores de ondas quadradas e de ondas triangulares”</vt:lpstr>
      <vt:lpstr>Que é um comparador analógico?</vt:lpstr>
      <vt:lpstr>Comparador com o AO</vt:lpstr>
      <vt:lpstr>Schmitt trigger</vt:lpstr>
      <vt:lpstr>Gerador de onda quadrada que utiliza a arquitetura do Schmitt trigger</vt:lpstr>
      <vt:lpstr>Gerador de onda quadrada que utiliza a arquitetura do Schmitt trigger</vt:lpstr>
      <vt:lpstr>Recomendação!!!!</vt:lpstr>
      <vt:lpstr>Como gerar uma onda triangular?</vt:lpstr>
      <vt:lpstr>Circuito integrador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jachd</cp:lastModifiedBy>
  <cp:revision>209</cp:revision>
  <dcterms:created xsi:type="dcterms:W3CDTF">2013-04-18T10:45:05Z</dcterms:created>
  <dcterms:modified xsi:type="dcterms:W3CDTF">2014-04-20T16:10:38Z</dcterms:modified>
</cp:coreProperties>
</file>