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3" r:id="rId9"/>
    <p:sldId id="380" r:id="rId10"/>
    <p:sldId id="381" r:id="rId11"/>
    <p:sldId id="382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4" r:id="rId22"/>
    <p:sldId id="396" r:id="rId23"/>
    <p:sldId id="406" r:id="rId24"/>
    <p:sldId id="407" r:id="rId25"/>
    <p:sldId id="410" r:id="rId26"/>
    <p:sldId id="411" r:id="rId27"/>
    <p:sldId id="412" r:id="rId28"/>
    <p:sldId id="413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48" d="100"/>
          <a:sy n="48" d="100"/>
        </p:scale>
        <p:origin x="11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01/05/2014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4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9781-E412-4493-9144-2FAB478C66FC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698C-6783-4DD6-9BCA-08A2619C13BF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128-05C7-4E2A-896A-932F0847C11E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584C-AA6E-4845-88A1-ACD0B3EFD751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9C27-1CF5-4999-902E-B3E4FC4E0B92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8C4-7084-4308-872F-1C9F48DA297C}" type="datetime1">
              <a:rPr lang="es-ES" smtClean="0"/>
              <a:t>01/05/2014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227-4D2C-4255-988B-6E1BAE32A5CE}" type="datetime1">
              <a:rPr lang="es-ES" smtClean="0"/>
              <a:t>01/05/2014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0C4C-404C-4525-A38D-93954829B80F}" type="datetime1">
              <a:rPr lang="es-ES" smtClean="0"/>
              <a:t>01/05/2014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73BB-B44B-42D7-9A84-903C3D1F03D3}" type="datetime1">
              <a:rPr lang="es-ES" smtClean="0"/>
              <a:t>01/05/2014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0A73-1361-4002-8CB3-EA32B58DE60C}" type="datetime1">
              <a:rPr lang="es-ES" smtClean="0"/>
              <a:t>01/05/2014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61FE-E75C-4B2A-A6AF-285A7B329A6F}" type="datetime1">
              <a:rPr lang="es-ES" smtClean="0"/>
              <a:t>01/05/2014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DE0A-41A5-4ACE-962A-CF6502447E7E}" type="datetime1">
              <a:rPr lang="es-ES" smtClean="0"/>
              <a:t>01/05/2014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Teórica</a:t>
            </a:r>
            <a:br>
              <a:rPr lang="pt-BR" sz="3600" dirty="0" smtClean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es-ES" sz="5400" dirty="0"/>
              <a:t>Reguladores de </a:t>
            </a:r>
            <a:r>
              <a:rPr lang="es-ES" sz="5400" dirty="0" err="1" smtClean="0"/>
              <a:t>tensão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Filtro L o LC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10</a:t>
            </a:fld>
            <a:endParaRPr lang="es-E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35906"/>
            <a:ext cx="4248471" cy="229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5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Filtro </a:t>
            </a:r>
            <a:r>
              <a:rPr lang="el-GR" dirty="0" smtClean="0"/>
              <a:t>π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11</a:t>
            </a:fld>
            <a:endParaRPr lang="es-E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2248"/>
            <a:ext cx="5544615" cy="29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7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dos reguladores pela posição em relação à carga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4000" dirty="0" smtClean="0"/>
              <a:t>Paralelos</a:t>
            </a:r>
          </a:p>
          <a:p>
            <a:endParaRPr lang="es-CO" dirty="0"/>
          </a:p>
          <a:p>
            <a:r>
              <a:rPr lang="es-CO" sz="6000" dirty="0" smtClean="0">
                <a:solidFill>
                  <a:srgbClr val="FF0000"/>
                </a:solidFill>
              </a:rPr>
              <a:t>Serie</a:t>
            </a:r>
            <a:endParaRPr lang="es-ES" sz="6000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 que tipo é o regulador da figura?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13</a:t>
            </a:fld>
            <a:endParaRPr lang="es-ES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08" y="2708920"/>
            <a:ext cx="6426961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Regulador serie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14</a:t>
            </a:fld>
            <a:endParaRPr lang="es-E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72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75656" y="5733256"/>
            <a:ext cx="393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Amplificador </a:t>
            </a:r>
            <a:r>
              <a:rPr lang="es-ES" sz="2800" dirty="0" err="1"/>
              <a:t>não</a:t>
            </a:r>
            <a:r>
              <a:rPr lang="es-ES" sz="2800" dirty="0"/>
              <a:t> inversor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851920" y="3717032"/>
            <a:ext cx="72008" cy="201622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004048" y="4883071"/>
            <a:ext cx="2426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dirty="0" err="1"/>
              <a:t>Av</a:t>
            </a:r>
            <a:r>
              <a:rPr lang="es-ES_tradnl" sz="3200" dirty="0"/>
              <a:t>= 1+ R3/R4</a:t>
            </a:r>
            <a:endParaRPr lang="es-ES" sz="3200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7056276" y="3868003"/>
            <a:ext cx="108012" cy="101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516216" y="2636912"/>
            <a:ext cx="432048" cy="224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Reguladores de tensão lineares </a:t>
            </a:r>
            <a:r>
              <a:rPr lang="pt-BR" sz="4900" dirty="0"/>
              <a:t>integrados de </a:t>
            </a:r>
            <a:r>
              <a:rPr lang="pt-BR" sz="4900" b="1" dirty="0"/>
              <a:t>3</a:t>
            </a:r>
            <a:r>
              <a:rPr lang="pt-BR" sz="4900" dirty="0"/>
              <a:t> terminais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Família 78XX (7805, 7806, 7808, 7809, 7810, 7812, 7815, 7818) </a:t>
            </a:r>
            <a:r>
              <a:rPr lang="pt-BR" dirty="0"/>
              <a:t>tensão </a:t>
            </a:r>
            <a:r>
              <a:rPr lang="pt-BR" b="1" dirty="0"/>
              <a:t>positiva</a:t>
            </a:r>
            <a:r>
              <a:rPr lang="pt-BR" dirty="0"/>
              <a:t> respeito a </a:t>
            </a:r>
            <a:r>
              <a:rPr lang="pt-BR" dirty="0" smtClean="0"/>
              <a:t>terra.</a:t>
            </a:r>
          </a:p>
          <a:p>
            <a:endParaRPr lang="pt-BR" dirty="0"/>
          </a:p>
          <a:p>
            <a:r>
              <a:rPr lang="pt-BR" dirty="0"/>
              <a:t>Família 79XX, tensão negativa respeito a </a:t>
            </a:r>
            <a:r>
              <a:rPr lang="pt-BR" dirty="0" smtClean="0"/>
              <a:t>terra.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6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78XX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16</a:t>
            </a:fld>
            <a:endParaRPr lang="es-E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291"/>
            <a:ext cx="8229600" cy="373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1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78XX, </a:t>
            </a:r>
            <a:r>
              <a:rPr lang="es-CO" dirty="0" err="1" smtClean="0"/>
              <a:t>Vimax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17</a:t>
            </a:fld>
            <a:endParaRPr lang="es-E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1400"/>
            <a:ext cx="8229600" cy="23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5436096" y="1124744"/>
            <a:ext cx="648072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051720" y="5393411"/>
                <a:ext cx="52402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000" b="0" i="1" dirty="0" smtClean="0">
                            <a:latin typeface="Cambria Math"/>
                          </a:rPr>
                          <m:t>𝑉𝑖</m:t>
                        </m:r>
                      </m:e>
                      <m:sub>
                        <m:r>
                          <a:rPr lang="es-CO" sz="4000" b="0" i="1" dirty="0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s-CO" sz="4000" i="1" dirty="0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s-CO" sz="4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CO" sz="4000" b="0" i="1" dirty="0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s-CO" sz="4000" b="0" i="1" dirty="0" smtClean="0">
                            <a:latin typeface="Cambria Math"/>
                            <a:ea typeface="Cambria Math"/>
                          </a:rPr>
                          <m:t>𝑛𝑜𝑚𝑖𝑛𝑎𝑙</m:t>
                        </m:r>
                      </m:sub>
                    </m:sSub>
                  </m:oMath>
                </a14:m>
                <a:r>
                  <a:rPr lang="es-ES" sz="4000" dirty="0" smtClean="0"/>
                  <a:t>+ 2,7V</a:t>
                </a:r>
                <a:endParaRPr lang="es-ES" sz="4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93411"/>
                <a:ext cx="5240281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5517" r="-3143" b="-362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dados do 7806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18</a:t>
            </a:fld>
            <a:endParaRPr lang="es-E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1616"/>
            <a:ext cx="8229600" cy="396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4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Folha de dados do </a:t>
            </a:r>
            <a:r>
              <a:rPr lang="pt-BR" sz="4000" dirty="0" smtClean="0"/>
              <a:t>7806, </a:t>
            </a:r>
            <a:r>
              <a:rPr lang="es-ES" sz="4900" dirty="0" err="1"/>
              <a:t>Ondulações</a:t>
            </a:r>
            <a:r>
              <a:rPr lang="es-ES" sz="4900" dirty="0"/>
              <a:t/>
            </a:r>
            <a:br>
              <a:rPr lang="es-ES" sz="4900" dirty="0"/>
            </a:br>
            <a:r>
              <a:rPr lang="pt-BR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19</a:t>
            </a:fld>
            <a:endParaRPr lang="es-E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7211"/>
            <a:ext cx="8229600" cy="77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60232" y="2004655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Típico</a:t>
            </a:r>
          </a:p>
        </p:txBody>
      </p:sp>
      <p:cxnSp>
        <p:nvCxnSpPr>
          <p:cNvPr id="7" name="6 Conector recto de flecha"/>
          <p:cNvCxnSpPr>
            <a:stCxn id="5" idx="2"/>
          </p:cNvCxnSpPr>
          <p:nvPr/>
        </p:nvCxnSpPr>
        <p:spPr>
          <a:xfrm>
            <a:off x="7308304" y="2527875"/>
            <a:ext cx="0" cy="75710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17791"/>
            <a:ext cx="5904656" cy="164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V="1">
            <a:off x="3419872" y="3861048"/>
            <a:ext cx="3888432" cy="1777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Blocos funcionais: fonte de tensão regulada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</a:t>
            </a:fld>
            <a:endParaRPr lang="es-E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0" y="2852936"/>
            <a:ext cx="825482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conexão típica para uma tensão de saída fixa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20</a:t>
            </a:fld>
            <a:endParaRPr lang="es-E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7037"/>
            <a:ext cx="5400600" cy="270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5589239"/>
            <a:ext cx="4787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Compensa </a:t>
            </a:r>
            <a:r>
              <a:rPr lang="es-ES" sz="3200" dirty="0" err="1"/>
              <a:t>efeitos</a:t>
            </a:r>
            <a:r>
              <a:rPr lang="es-ES" sz="3200" dirty="0"/>
              <a:t> </a:t>
            </a:r>
            <a:r>
              <a:rPr lang="es-ES" sz="3200" dirty="0" err="1"/>
              <a:t>indutivos</a:t>
            </a:r>
            <a:endParaRPr lang="es-ES" sz="3200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835696" y="4437112"/>
            <a:ext cx="1080120" cy="115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347864" y="184052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Melhora</a:t>
            </a:r>
            <a:r>
              <a:rPr lang="es-ES" sz="2800" dirty="0"/>
              <a:t> a </a:t>
            </a:r>
            <a:r>
              <a:rPr lang="es-ES" sz="2800" dirty="0" err="1"/>
              <a:t>resposta</a:t>
            </a:r>
            <a:r>
              <a:rPr lang="es-ES" sz="2800" dirty="0"/>
              <a:t> </a:t>
            </a:r>
            <a:r>
              <a:rPr lang="es-ES" sz="2800" dirty="0" err="1"/>
              <a:t>transitória</a:t>
            </a:r>
            <a:endParaRPr lang="es-ES" sz="28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6012160" y="2363748"/>
            <a:ext cx="648072" cy="149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860032" y="3861048"/>
            <a:ext cx="0" cy="576064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338180" y="4567969"/>
            <a:ext cx="2251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IQ  típico 5mA</a:t>
            </a:r>
            <a:endParaRPr lang="es-ES" sz="28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5111249" y="4149080"/>
            <a:ext cx="1224947" cy="68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7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Para incrementar </a:t>
            </a:r>
            <a:r>
              <a:rPr lang="pt-BR" dirty="0" err="1"/>
              <a:t>Vo</a:t>
            </a:r>
            <a:r>
              <a:rPr lang="pt-BR" dirty="0"/>
              <a:t> em relação à tensão nominal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21</a:t>
            </a:fld>
            <a:endParaRPr lang="es-E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506576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Flecha curvada hacia la izquierda"/>
          <p:cNvSpPr/>
          <p:nvPr/>
        </p:nvSpPr>
        <p:spPr>
          <a:xfrm>
            <a:off x="6583012" y="1124744"/>
            <a:ext cx="1224136" cy="30243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Para incrementar </a:t>
            </a:r>
            <a:r>
              <a:rPr lang="pt-BR" dirty="0" err="1"/>
              <a:t>Io</a:t>
            </a:r>
            <a:r>
              <a:rPr lang="pt-BR" dirty="0"/>
              <a:t> em relação a corrente  máxima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22</a:t>
            </a:fld>
            <a:endParaRPr lang="es-ES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65" y="2349501"/>
            <a:ext cx="5952270" cy="30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0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Fontes</a:t>
            </a:r>
            <a:r>
              <a:rPr lang="es-ES" dirty="0"/>
              <a:t> </a:t>
            </a:r>
            <a:r>
              <a:rPr lang="es-ES" dirty="0" err="1"/>
              <a:t>comutadas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600" dirty="0"/>
              <a:t>B</a:t>
            </a:r>
            <a:r>
              <a:rPr lang="es-ES_tradnl" sz="3600" dirty="0" smtClean="0"/>
              <a:t>asic </a:t>
            </a:r>
            <a:r>
              <a:rPr lang="es-ES_tradnl" sz="3600" dirty="0" err="1"/>
              <a:t>buck</a:t>
            </a:r>
            <a:r>
              <a:rPr lang="es-ES_tradnl" sz="3600" dirty="0"/>
              <a:t> </a:t>
            </a:r>
            <a:r>
              <a:rPr lang="es-ES_tradnl" sz="3600" dirty="0" smtClean="0"/>
              <a:t>regulador (</a:t>
            </a:r>
            <a:r>
              <a:rPr lang="es-ES" sz="3600" dirty="0" err="1"/>
              <a:t>Redutor</a:t>
            </a:r>
            <a:r>
              <a:rPr lang="es-ES" sz="3600" dirty="0"/>
              <a:t> </a:t>
            </a:r>
            <a:r>
              <a:rPr lang="es-ES" sz="3600" dirty="0" smtClean="0"/>
              <a:t>básico)</a:t>
            </a:r>
          </a:p>
          <a:p>
            <a:endParaRPr lang="es-ES" dirty="0" smtClean="0"/>
          </a:p>
          <a:p>
            <a:r>
              <a:rPr lang="es-ES_tradnl" sz="3600" dirty="0"/>
              <a:t>Basic </a:t>
            </a:r>
            <a:r>
              <a:rPr lang="es-ES_tradnl" sz="3600" dirty="0" err="1"/>
              <a:t>inverting</a:t>
            </a:r>
            <a:r>
              <a:rPr lang="es-ES_tradnl" sz="3600" dirty="0"/>
              <a:t> regulador (</a:t>
            </a:r>
            <a:r>
              <a:rPr lang="es-ES" sz="3600" dirty="0"/>
              <a:t>Inversor básico)</a:t>
            </a:r>
          </a:p>
          <a:p>
            <a:endParaRPr lang="es-ES" dirty="0" smtClean="0"/>
          </a:p>
          <a:p>
            <a:r>
              <a:rPr lang="es-ES_tradnl" sz="3600" dirty="0"/>
              <a:t>Basic </a:t>
            </a:r>
            <a:r>
              <a:rPr lang="es-ES_tradnl" sz="3600" dirty="0" err="1"/>
              <a:t>boost</a:t>
            </a:r>
            <a:r>
              <a:rPr lang="es-ES_tradnl" sz="3600" dirty="0"/>
              <a:t> regulador (</a:t>
            </a:r>
            <a:r>
              <a:rPr lang="es-ES" sz="3600" dirty="0"/>
              <a:t>elevador)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4000" dirty="0"/>
              <a:t>Basic </a:t>
            </a:r>
            <a:r>
              <a:rPr lang="es-ES_tradnl" sz="4000" dirty="0" err="1"/>
              <a:t>buck</a:t>
            </a:r>
            <a:r>
              <a:rPr lang="es-ES_tradnl" sz="4000" dirty="0"/>
              <a:t> regulador (</a:t>
            </a:r>
            <a:r>
              <a:rPr lang="es-ES" sz="4000" dirty="0" err="1"/>
              <a:t>Redutor</a:t>
            </a:r>
            <a:r>
              <a:rPr lang="es-ES" sz="4000" dirty="0"/>
              <a:t> básico</a:t>
            </a:r>
            <a:r>
              <a:rPr lang="es-ES" sz="4000" dirty="0" smtClean="0"/>
              <a:t>):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princípio</a:t>
            </a:r>
            <a:r>
              <a:rPr lang="es-ES" dirty="0"/>
              <a:t> de </a:t>
            </a:r>
            <a:r>
              <a:rPr lang="es-ES" dirty="0" err="1"/>
              <a:t>operação</a:t>
            </a:r>
            <a:endParaRPr lang="es-ES" sz="49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24</a:t>
            </a:fld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" y="1963843"/>
            <a:ext cx="7549512" cy="348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LM2574 </a:t>
            </a:r>
            <a:r>
              <a:rPr lang="en-GB" dirty="0" err="1"/>
              <a:t>stepdown</a:t>
            </a:r>
            <a:r>
              <a:rPr lang="en-GB" dirty="0"/>
              <a:t> (buck) Switching regulator.</a:t>
            </a:r>
            <a:endParaRPr lang="es-ES" dirty="0"/>
          </a:p>
        </p:txBody>
      </p:sp>
      <p:pic>
        <p:nvPicPr>
          <p:cNvPr id="5" name="4 Marcador de contenido" descr="LM2574.pdf (PROTEGIDO) - Adobe Read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LM2574 </a:t>
            </a:r>
            <a:r>
              <a:rPr lang="en-GB" dirty="0" err="1"/>
              <a:t>stepdown</a:t>
            </a:r>
            <a:r>
              <a:rPr lang="en-GB" dirty="0"/>
              <a:t> (buck) Switching regulator.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26</a:t>
            </a:fld>
            <a:endParaRPr lang="es-ES"/>
          </a:p>
        </p:txBody>
      </p:sp>
      <p:pic>
        <p:nvPicPr>
          <p:cNvPr id="6" name="5 Marcador de contenido" descr="LM2574.pdf (PROTEGIDO) - Adobe Read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032426" cy="4525963"/>
          </a:xfrm>
        </p:spPr>
      </p:pic>
      <p:sp>
        <p:nvSpPr>
          <p:cNvPr id="7" name="6 CuadroTexto"/>
          <p:cNvSpPr txBox="1"/>
          <p:nvPr/>
        </p:nvSpPr>
        <p:spPr>
          <a:xfrm>
            <a:off x="5364088" y="494116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realimentação</a:t>
            </a:r>
            <a:endParaRPr lang="es-ES" sz="2400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5364088" y="3501008"/>
            <a:ext cx="1152128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LM2574 </a:t>
            </a:r>
            <a:r>
              <a:rPr lang="en-GB" dirty="0" err="1"/>
              <a:t>stepdown</a:t>
            </a:r>
            <a:r>
              <a:rPr lang="en-GB" dirty="0"/>
              <a:t> (buck) Switching regulator.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27</a:t>
            </a:fld>
            <a:endParaRPr lang="es-ES"/>
          </a:p>
        </p:txBody>
      </p:sp>
      <p:pic>
        <p:nvPicPr>
          <p:cNvPr id="5" name="4 Marcador de contenido" descr="LM2574.pdf (PROTEGIDO) - Adobe Read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600200"/>
            <a:ext cx="8032426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2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LM2574 </a:t>
            </a:r>
            <a:r>
              <a:rPr lang="en-GB" dirty="0" err="1"/>
              <a:t>stepdown</a:t>
            </a:r>
            <a:r>
              <a:rPr lang="en-GB" dirty="0"/>
              <a:t> (buck) Switching regulator.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28</a:t>
            </a:fld>
            <a:endParaRPr lang="es-ES"/>
          </a:p>
        </p:txBody>
      </p:sp>
      <p:pic>
        <p:nvPicPr>
          <p:cNvPr id="6" name="5 Marcador de contenido" descr="LM2574.pdf (PROTEGIDO) - Adobe Read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032426" cy="4525963"/>
          </a:xfrm>
        </p:spPr>
      </p:pic>
      <p:sp>
        <p:nvSpPr>
          <p:cNvPr id="7" name="6 Elipse"/>
          <p:cNvSpPr/>
          <p:nvPr/>
        </p:nvSpPr>
        <p:spPr>
          <a:xfrm>
            <a:off x="1115616" y="4005064"/>
            <a:ext cx="68407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1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fontes reguladas dão resposta 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tensão de saída não se mantém constante quando varia a </a:t>
            </a:r>
            <a:r>
              <a:rPr lang="pt-BR" dirty="0" smtClean="0"/>
              <a:t>carga.</a:t>
            </a:r>
          </a:p>
          <a:p>
            <a:endParaRPr lang="pt-BR" dirty="0" smtClean="0"/>
          </a:p>
          <a:p>
            <a:r>
              <a:rPr lang="pt-BR" dirty="0"/>
              <a:t>A tensão de saída não se mantém constante quando varia a </a:t>
            </a:r>
            <a:r>
              <a:rPr lang="pt-BR" dirty="0" smtClean="0"/>
              <a:t>alimentação (</a:t>
            </a:r>
            <a:r>
              <a:rPr lang="es-ES" dirty="0" err="1" smtClean="0"/>
              <a:t>tensão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err="1" smtClean="0"/>
              <a:t>linha</a:t>
            </a:r>
            <a:r>
              <a:rPr lang="es-ES" dirty="0" smtClean="0"/>
              <a:t>).</a:t>
            </a:r>
          </a:p>
          <a:p>
            <a:endParaRPr lang="pt-BR" dirty="0" smtClean="0"/>
          </a:p>
          <a:p>
            <a:r>
              <a:rPr lang="pt-BR" dirty="0"/>
              <a:t>A tensão de saída varia com a </a:t>
            </a:r>
            <a:r>
              <a:rPr lang="pt-BR" dirty="0" smtClean="0"/>
              <a:t>temperatura.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7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Parâmetros</a:t>
            </a:r>
            <a:r>
              <a:rPr lang="es-ES" dirty="0"/>
              <a:t> das </a:t>
            </a:r>
            <a:r>
              <a:rPr lang="es-ES" dirty="0" err="1"/>
              <a:t>fontes</a:t>
            </a:r>
            <a:r>
              <a:rPr lang="es-ES" dirty="0"/>
              <a:t> reguladas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Tensão</a:t>
            </a:r>
            <a:r>
              <a:rPr lang="es-ES" dirty="0"/>
              <a:t> de </a:t>
            </a:r>
            <a:r>
              <a:rPr lang="es-ES" dirty="0" err="1" smtClean="0"/>
              <a:t>saída</a:t>
            </a:r>
            <a:r>
              <a:rPr lang="es-ES" dirty="0" smtClean="0"/>
              <a:t>.</a:t>
            </a:r>
          </a:p>
          <a:p>
            <a:r>
              <a:rPr lang="es-ES" dirty="0" err="1"/>
              <a:t>Corrente</a:t>
            </a:r>
            <a:r>
              <a:rPr lang="es-ES" dirty="0"/>
              <a:t> de </a:t>
            </a:r>
            <a:r>
              <a:rPr lang="es-ES" dirty="0" err="1" smtClean="0"/>
              <a:t>saída</a:t>
            </a:r>
            <a:r>
              <a:rPr lang="es-ES" dirty="0" smtClean="0"/>
              <a:t>.</a:t>
            </a:r>
          </a:p>
          <a:p>
            <a:r>
              <a:rPr lang="pt-BR" dirty="0"/>
              <a:t>Coeficiente de temperatura: variação da tensão de saída provocada por mudanças na temperatura</a:t>
            </a:r>
            <a:endParaRPr lang="es-ES" dirty="0"/>
          </a:p>
          <a:p>
            <a:r>
              <a:rPr lang="es-ES" dirty="0" err="1" smtClean="0"/>
              <a:t>Regulação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Ondulações</a:t>
            </a:r>
            <a:endParaRPr lang="es-ES" dirty="0" smtClean="0"/>
          </a:p>
          <a:p>
            <a:endParaRPr lang="es-ES" dirty="0" smtClean="0"/>
          </a:p>
          <a:p>
            <a:endParaRPr lang="es-CO" dirty="0"/>
          </a:p>
          <a:p>
            <a:pPr indent="0">
              <a:spcAft>
                <a:spcPts val="0"/>
              </a:spcAft>
              <a:buNone/>
            </a:pPr>
            <a:endParaRPr lang="es-ES" sz="1800" dirty="0">
              <a:latin typeface="Times New Roman"/>
              <a:ea typeface="Times New Roman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5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Regulação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Regulação</a:t>
            </a:r>
            <a:r>
              <a:rPr lang="es-ES" dirty="0"/>
              <a:t> de </a:t>
            </a:r>
            <a:r>
              <a:rPr lang="es-ES" dirty="0" err="1" smtClean="0"/>
              <a:t>linha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/>
              <a:t>Regulação</a:t>
            </a:r>
            <a:r>
              <a:rPr lang="es-ES" dirty="0"/>
              <a:t> de </a:t>
            </a:r>
            <a:r>
              <a:rPr lang="es-ES" dirty="0" smtClean="0"/>
              <a:t>carga.</a:t>
            </a:r>
          </a:p>
          <a:p>
            <a:endParaRPr lang="es-ES" dirty="0" smtClean="0"/>
          </a:p>
          <a:p>
            <a:endParaRPr lang="es-CO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5</a:t>
            </a:fld>
            <a:endParaRPr lang="es-E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733425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errar llave"/>
          <p:cNvSpPr/>
          <p:nvPr/>
        </p:nvSpPr>
        <p:spPr>
          <a:xfrm>
            <a:off x="4067944" y="1628800"/>
            <a:ext cx="792088" cy="1872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abajo"/>
          <p:cNvSpPr/>
          <p:nvPr/>
        </p:nvSpPr>
        <p:spPr>
          <a:xfrm>
            <a:off x="4898233" y="3171892"/>
            <a:ext cx="414046" cy="9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3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ondulações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6</a:t>
            </a:fld>
            <a:endParaRPr lang="es-E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136904" cy="6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6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Quantos</a:t>
            </a:r>
            <a:r>
              <a:rPr lang="es-ES" dirty="0"/>
              <a:t> tipos de </a:t>
            </a:r>
            <a:r>
              <a:rPr lang="es-ES" dirty="0" err="1"/>
              <a:t>retificadores</a:t>
            </a:r>
            <a:r>
              <a:rPr lang="es-ES" dirty="0"/>
              <a:t> </a:t>
            </a:r>
            <a:r>
              <a:rPr lang="es-ES" dirty="0" err="1"/>
              <a:t>existem</a:t>
            </a:r>
            <a:r>
              <a:rPr lang="es-ES" dirty="0"/>
              <a:t>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7</a:t>
            </a:fld>
            <a:endParaRPr lang="es-E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Filtro capacitivo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8</a:t>
            </a:fld>
            <a:endParaRPr lang="es-E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9470"/>
            <a:ext cx="4392488" cy="318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 </a:t>
            </a:r>
            <a:r>
              <a:rPr lang="es-ES" dirty="0" err="1"/>
              <a:t>indutivo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9</a:t>
            </a:fld>
            <a:endParaRPr lang="es-E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7" y="2996952"/>
            <a:ext cx="79907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361</Words>
  <Application>Microsoft Office PowerPoint</Application>
  <PresentationFormat>On-screen Show (4:3)</PresentationFormat>
  <Paragraphs>123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Tema de Office</vt:lpstr>
      <vt:lpstr>EA: aula Teórica  “Reguladores de tensão”</vt:lpstr>
      <vt:lpstr>Blocos funcionais: fonte de tensão regulada</vt:lpstr>
      <vt:lpstr>As fontes reguladas dão resposta a:</vt:lpstr>
      <vt:lpstr>Parâmetros das fontes reguladas</vt:lpstr>
      <vt:lpstr>Regulação</vt:lpstr>
      <vt:lpstr>ondulações</vt:lpstr>
      <vt:lpstr>Quantos tipos de retificadores existem?</vt:lpstr>
      <vt:lpstr>Filtro capacitivo</vt:lpstr>
      <vt:lpstr>Filtro indutivo</vt:lpstr>
      <vt:lpstr>Filtro L o LC</vt:lpstr>
      <vt:lpstr>Filtro π</vt:lpstr>
      <vt:lpstr>Classificação dos reguladores pela posição em relação à carga</vt:lpstr>
      <vt:lpstr>De que tipo é o regulador da figura?</vt:lpstr>
      <vt:lpstr>Regulador serie</vt:lpstr>
      <vt:lpstr>Reguladores de tensão lineares integrados de 3 terminais</vt:lpstr>
      <vt:lpstr>78XX</vt:lpstr>
      <vt:lpstr>78XX, Vimax</vt:lpstr>
      <vt:lpstr>Folha de dados do 7806</vt:lpstr>
      <vt:lpstr>Folha de dados do 7806, Ondulações  </vt:lpstr>
      <vt:lpstr>conexão típica para uma tensão de saída fixa</vt:lpstr>
      <vt:lpstr>Para incrementar Vo em relação à tensão nominal</vt:lpstr>
      <vt:lpstr>Para incrementar Io em relação a corrente  máxima</vt:lpstr>
      <vt:lpstr>Fontes comutadas</vt:lpstr>
      <vt:lpstr>Basic buck regulador (Redutor básico): princípio de operação</vt:lpstr>
      <vt:lpstr>LM2574 stepdown (buck) Switching regulator.</vt:lpstr>
      <vt:lpstr>LM2574 stepdown (buck) Switching regulator.</vt:lpstr>
      <vt:lpstr>LM2574 stepdown (buck) Switching regulator.</vt:lpstr>
      <vt:lpstr>LM2574 stepdown (buck) Switching regulator.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269</cp:revision>
  <dcterms:created xsi:type="dcterms:W3CDTF">2013-04-18T10:45:05Z</dcterms:created>
  <dcterms:modified xsi:type="dcterms:W3CDTF">2014-05-01T14:53:37Z</dcterms:modified>
</cp:coreProperties>
</file>