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2" r:id="rId17"/>
    <p:sldId id="274" r:id="rId18"/>
    <p:sldId id="275" r:id="rId19"/>
    <p:sldId id="276" r:id="rId20"/>
    <p:sldId id="278" r:id="rId21"/>
    <p:sldId id="277" r:id="rId22"/>
    <p:sldId id="279" r:id="rId23"/>
    <p:sldId id="280" r:id="rId2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121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5865E2-3447-47A6-8672-F40AC19BD2F5}" type="datetimeFigureOut">
              <a:rPr lang="es-ES" smtClean="0"/>
              <a:t>07/08/2013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CE7129-7BA9-4E0F-90B7-A12023591E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788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6FB0-149C-412E-A0EE-FB02D5EC3FD6}" type="datetime1">
              <a:rPr lang="es-ES" smtClean="0"/>
              <a:t>07/08/2013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375ED-5864-44A1-BB36-561341563B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7576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8312-C793-457F-9A7E-B00EDA0403CD}" type="datetime1">
              <a:rPr lang="es-ES" smtClean="0"/>
              <a:t>07/08/2013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375ED-5864-44A1-BB36-561341563B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831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26B6-9AFB-4499-9E4D-361A19757F45}" type="datetime1">
              <a:rPr lang="es-ES" smtClean="0"/>
              <a:t>07/08/2013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375ED-5864-44A1-BB36-561341563B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4975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49B6-679E-46A6-A0C5-AB515449A172}" type="datetime1">
              <a:rPr lang="es-ES" smtClean="0"/>
              <a:t>07/08/2013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375ED-5864-44A1-BB36-561341563B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7228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2AE98-6FBE-40CC-A5FA-74B87BED8D69}" type="datetime1">
              <a:rPr lang="es-ES" smtClean="0"/>
              <a:t>07/08/2013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375ED-5864-44A1-BB36-561341563B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075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35129-8E10-4F73-B4F7-8875E8627D88}" type="datetime1">
              <a:rPr lang="es-ES" smtClean="0"/>
              <a:t>07/08/2013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375ED-5864-44A1-BB36-561341563B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3473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C979-D2C3-482B-8704-C0D3729B9B45}" type="datetime1">
              <a:rPr lang="es-ES" smtClean="0"/>
              <a:t>07/08/2013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375ED-5864-44A1-BB36-561341563B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188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8F5B-6D95-4098-B3BB-B8F7A5DE34F9}" type="datetime1">
              <a:rPr lang="es-ES" smtClean="0"/>
              <a:t>07/08/2013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375ED-5864-44A1-BB36-561341563B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42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2FBB5-0C17-4A39-AB07-3865078034E0}" type="datetime1">
              <a:rPr lang="es-ES" smtClean="0"/>
              <a:t>07/08/2013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375ED-5864-44A1-BB36-561341563B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6673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F744-4DC5-481A-92FC-15A8D0E2B75B}" type="datetime1">
              <a:rPr lang="es-ES" smtClean="0"/>
              <a:t>07/08/2013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375ED-5864-44A1-BB36-561341563B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3581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23A3D-A34C-4AA4-865C-712A820049B6}" type="datetime1">
              <a:rPr lang="es-ES" smtClean="0"/>
              <a:t>07/08/2013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375ED-5864-44A1-BB36-561341563B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5519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1592F-726D-4DE5-8E08-064DB977EC16}" type="datetime1">
              <a:rPr lang="es-ES" smtClean="0"/>
              <a:t>07/08/2013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375ED-5864-44A1-BB36-561341563B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441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5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6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Clase teórica: FET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>
                <a:solidFill>
                  <a:schemeClr val="tx1"/>
                </a:solidFill>
              </a:rPr>
              <a:t>Dr. José A. Chaljub Duarte</a:t>
            </a:r>
            <a:endParaRPr lang="es-ES" dirty="0" smtClean="0">
              <a:solidFill>
                <a:schemeClr val="tx1"/>
              </a:solidFill>
            </a:endParaRP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375ED-5864-44A1-BB36-561341563BEE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643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Na região </a:t>
            </a:r>
            <a:r>
              <a:rPr lang="pt-BR" u="sng" dirty="0" err="1"/>
              <a:t>óhmica</a:t>
            </a:r>
            <a:r>
              <a:rPr lang="pt-BR" u="sng" dirty="0"/>
              <a:t> se cumpre: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2564904"/>
            <a:ext cx="7776864" cy="3024336"/>
          </a:xfrm>
        </p:spPr>
        <p:txBody>
          <a:bodyPr/>
          <a:lstStyle/>
          <a:p>
            <a:pPr marL="0" indent="0">
              <a:buNone/>
            </a:pPr>
            <a:endParaRPr lang="es-ES" sz="4000" dirty="0"/>
          </a:p>
          <a:p>
            <a:pPr marL="0" indent="0">
              <a:buNone/>
            </a:pPr>
            <a:r>
              <a:rPr lang="es-ES_tradnl" sz="5400" dirty="0"/>
              <a:t>R</a:t>
            </a:r>
            <a:r>
              <a:rPr lang="es-ES_tradnl" sz="5400" baseline="-25000" dirty="0"/>
              <a:t>DS</a:t>
            </a:r>
            <a:r>
              <a:rPr lang="en-US" sz="5400" dirty="0"/>
              <a:t>= V</a:t>
            </a:r>
            <a:r>
              <a:rPr lang="en-US" sz="5400" baseline="-25000" dirty="0"/>
              <a:t>P</a:t>
            </a:r>
            <a:r>
              <a:rPr lang="en-US" sz="5400" dirty="0"/>
              <a:t>/I</a:t>
            </a:r>
            <a:r>
              <a:rPr lang="en-US" sz="5400" baseline="-25000" dirty="0"/>
              <a:t>DSS</a:t>
            </a:r>
            <a:endParaRPr lang="es-ES" sz="5400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375ED-5864-44A1-BB36-561341563BEE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377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147248" cy="1201614"/>
          </a:xfrm>
        </p:spPr>
        <p:txBody>
          <a:bodyPr>
            <a:normAutofit/>
          </a:bodyPr>
          <a:lstStyle/>
          <a:p>
            <a:r>
              <a:rPr lang="pt-BR" sz="3200" dirty="0"/>
              <a:t>Para determinar a região de trabalho: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 smtClean="0"/>
              <a:t>Achar</a:t>
            </a:r>
            <a:r>
              <a:rPr lang="en-US" dirty="0" smtClean="0"/>
              <a:t> </a:t>
            </a:r>
            <a:r>
              <a:rPr lang="en-US" dirty="0"/>
              <a:t>RDS=VP/IDSS</a:t>
            </a:r>
            <a:endParaRPr lang="es-ES" dirty="0"/>
          </a:p>
          <a:p>
            <a:pPr lvl="0"/>
            <a:r>
              <a:rPr lang="es-ES" dirty="0" smtClean="0"/>
              <a:t>Achar</a:t>
            </a:r>
            <a:r>
              <a:rPr lang="en-US" dirty="0" smtClean="0"/>
              <a:t> </a:t>
            </a:r>
            <a:r>
              <a:rPr lang="en-US" dirty="0"/>
              <a:t>VP’=ID*RDS. </a:t>
            </a:r>
            <a:r>
              <a:rPr lang="pt-BR" dirty="0" smtClean="0"/>
              <a:t>Calcular ID. </a:t>
            </a:r>
            <a:r>
              <a:rPr lang="pt-BR" sz="3600" dirty="0" smtClean="0"/>
              <a:t>Considerar</a:t>
            </a:r>
            <a:r>
              <a:rPr lang="pt-BR" dirty="0" smtClean="0"/>
              <a:t> </a:t>
            </a:r>
            <a:r>
              <a:rPr lang="pt-BR" dirty="0"/>
              <a:t>que se trabalha na região de </a:t>
            </a:r>
            <a:r>
              <a:rPr lang="pt-BR" sz="3600" dirty="0"/>
              <a:t>saturação</a:t>
            </a:r>
            <a:r>
              <a:rPr lang="es-ES_tradnl" sz="3600" b="1" dirty="0" smtClean="0"/>
              <a:t>.</a:t>
            </a:r>
            <a:endParaRPr lang="es-ES" dirty="0"/>
          </a:p>
          <a:p>
            <a:pPr lvl="0"/>
            <a:r>
              <a:rPr lang="es-ES_tradnl" dirty="0" smtClean="0"/>
              <a:t>Se VP</a:t>
            </a:r>
            <a:r>
              <a:rPr lang="es-ES_tradnl" dirty="0"/>
              <a:t>’ &lt; VDS </a:t>
            </a:r>
            <a:r>
              <a:rPr lang="es-ES_tradnl" dirty="0">
                <a:sym typeface="Symbol"/>
              </a:rPr>
              <a:t></a:t>
            </a:r>
            <a:r>
              <a:rPr lang="es-ES_tradnl" dirty="0"/>
              <a:t> </a:t>
            </a:r>
            <a:r>
              <a:rPr lang="es-ES" dirty="0"/>
              <a:t>cálculos </a:t>
            </a:r>
            <a:r>
              <a:rPr lang="es-ES" dirty="0" err="1"/>
              <a:t>corretos</a:t>
            </a:r>
            <a:endParaRPr lang="es-ES" dirty="0"/>
          </a:p>
          <a:p>
            <a:pPr lvl="0"/>
            <a:r>
              <a:rPr lang="es-ES_tradnl" dirty="0" smtClean="0"/>
              <a:t>Se VP</a:t>
            </a:r>
            <a:r>
              <a:rPr lang="es-ES_tradnl" dirty="0"/>
              <a:t>’ &gt; VDS </a:t>
            </a:r>
            <a:r>
              <a:rPr lang="es-ES_tradnl" dirty="0">
                <a:sym typeface="Symbol"/>
              </a:rPr>
              <a:t></a:t>
            </a:r>
            <a:r>
              <a:rPr lang="es-ES_tradnl" dirty="0"/>
              <a:t> </a:t>
            </a:r>
            <a:r>
              <a:rPr lang="es-ES" dirty="0"/>
              <a:t>	</a:t>
            </a:r>
            <a:r>
              <a:rPr lang="es-ES" dirty="0" err="1"/>
              <a:t>Trabalha</a:t>
            </a:r>
            <a:r>
              <a:rPr lang="es-ES" dirty="0"/>
              <a:t>-se </a:t>
            </a:r>
            <a:r>
              <a:rPr lang="es-ES" dirty="0" err="1"/>
              <a:t>na</a:t>
            </a:r>
            <a:r>
              <a:rPr lang="es-ES" dirty="0"/>
              <a:t> </a:t>
            </a:r>
            <a:r>
              <a:rPr lang="es-ES" dirty="0" err="1"/>
              <a:t>região</a:t>
            </a:r>
            <a:r>
              <a:rPr lang="es-ES" dirty="0"/>
              <a:t> óhmica</a:t>
            </a:r>
            <a:r>
              <a:rPr lang="es-ES_tradnl" dirty="0" smtClean="0"/>
              <a:t>. </a:t>
            </a:r>
            <a:r>
              <a:rPr lang="pt-BR" dirty="0"/>
              <a:t>repetir cálculos considerar o FET como um resistor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375ED-5864-44A1-BB36-561341563BEE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753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MOSFET </a:t>
            </a:r>
            <a:r>
              <a:rPr lang="es-ES" dirty="0" err="1"/>
              <a:t>enriquecimento</a:t>
            </a:r>
            <a:r>
              <a:rPr lang="es-ES" dirty="0"/>
              <a:t> (</a:t>
            </a:r>
            <a:r>
              <a:rPr lang="es-ES" dirty="0" err="1"/>
              <a:t>acumulação</a:t>
            </a:r>
            <a:r>
              <a:rPr lang="es-ES" dirty="0"/>
              <a:t>)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29904"/>
            <a:ext cx="6928487" cy="2538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375ED-5864-44A1-BB36-561341563BEE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41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canal </a:t>
            </a:r>
            <a:r>
              <a:rPr lang="es-ES" dirty="0" err="1"/>
              <a:t>induzido</a:t>
            </a:r>
            <a:endParaRPr lang="es-E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40" y="2636912"/>
            <a:ext cx="8504100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375ED-5864-44A1-BB36-561341563BEE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688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saturação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err="1" smtClean="0">
                <a:latin typeface="Arial"/>
              </a:rPr>
              <a:t>Em</a:t>
            </a:r>
            <a:r>
              <a:rPr lang="es-ES" dirty="0" smtClean="0">
                <a:latin typeface="Arial"/>
              </a:rPr>
              <a:t> </a:t>
            </a:r>
            <a:r>
              <a:rPr lang="es-ES" dirty="0" err="1">
                <a:latin typeface="Arial"/>
              </a:rPr>
              <a:t>saturação</a:t>
            </a:r>
            <a:r>
              <a:rPr lang="es-ES_tradnl" dirty="0" smtClean="0"/>
              <a:t>:</a:t>
            </a:r>
            <a:endParaRPr lang="es-ES" dirty="0"/>
          </a:p>
          <a:p>
            <a:r>
              <a:rPr lang="en-US" i="1" dirty="0"/>
              <a:t>I</a:t>
            </a:r>
            <a:r>
              <a:rPr lang="en-US" i="1" baseline="-25000" dirty="0"/>
              <a:t>D</a:t>
            </a:r>
            <a:r>
              <a:rPr lang="en-US" i="1" dirty="0"/>
              <a:t>=K(V</a:t>
            </a:r>
            <a:r>
              <a:rPr lang="en-US" i="1" baseline="-25000" dirty="0"/>
              <a:t>GS</a:t>
            </a:r>
            <a:r>
              <a:rPr lang="en-US" i="1" dirty="0"/>
              <a:t>-V</a:t>
            </a:r>
            <a:r>
              <a:rPr lang="en-US" i="1" baseline="-25000" dirty="0"/>
              <a:t>T</a:t>
            </a:r>
            <a:r>
              <a:rPr lang="en-US" i="1" dirty="0"/>
              <a:t>)</a:t>
            </a:r>
            <a:r>
              <a:rPr lang="en-US" i="1" baseline="30000" dirty="0"/>
              <a:t>2</a:t>
            </a:r>
            <a:endParaRPr lang="es-ES" dirty="0"/>
          </a:p>
          <a:p>
            <a:r>
              <a:rPr lang="en-US" i="1" dirty="0"/>
              <a:t>Ó</a:t>
            </a:r>
            <a:endParaRPr lang="es-ES" dirty="0"/>
          </a:p>
          <a:p>
            <a:r>
              <a:rPr lang="en-US" i="1" dirty="0"/>
              <a:t>I</a:t>
            </a:r>
            <a:r>
              <a:rPr lang="en-US" i="1" baseline="-25000" dirty="0"/>
              <a:t>D</a:t>
            </a:r>
            <a:r>
              <a:rPr lang="en-US" i="1" dirty="0"/>
              <a:t>=K’*I</a:t>
            </a:r>
            <a:r>
              <a:rPr lang="en-US" i="1" baseline="-25000" dirty="0"/>
              <a:t>D(ON)</a:t>
            </a:r>
            <a:endParaRPr lang="es-ES" dirty="0"/>
          </a:p>
          <a:p>
            <a:r>
              <a:rPr lang="en-US" dirty="0"/>
              <a:t> </a:t>
            </a:r>
            <a:endParaRPr lang="es-ES" dirty="0"/>
          </a:p>
          <a:p>
            <a:r>
              <a:rPr lang="en-US" dirty="0" smtClean="0"/>
              <a:t>K</a:t>
            </a:r>
            <a:r>
              <a:rPr lang="en-US" dirty="0"/>
              <a:t>’=((VGS – VT)/(VGS(ON) – VT))</a:t>
            </a:r>
            <a:r>
              <a:rPr lang="en-US" baseline="30000" dirty="0"/>
              <a:t>2</a:t>
            </a:r>
            <a:endParaRPr lang="es-ES" dirty="0"/>
          </a:p>
          <a:p>
            <a:r>
              <a:rPr lang="es-ES_tradnl" dirty="0"/>
              <a:t> </a:t>
            </a:r>
            <a:endParaRPr lang="es-ES" dirty="0"/>
          </a:p>
          <a:p>
            <a:r>
              <a:rPr lang="es-ES_tradnl" dirty="0"/>
              <a:t>ID(ON) Y VGS(ON) </a:t>
            </a:r>
            <a:r>
              <a:rPr lang="en-US" dirty="0" smtClean="0">
                <a:sym typeface="Symbol"/>
              </a:rPr>
              <a:t> </a:t>
            </a:r>
            <a:r>
              <a:rPr lang="pt-BR" dirty="0"/>
              <a:t>Valores que identificam um ponto qualquer da característica </a:t>
            </a:r>
            <a:r>
              <a:rPr lang="pt-BR" u="sng" dirty="0"/>
              <a:t>transferencial, para o qual, o dispositivo conduz.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375ED-5864-44A1-BB36-561341563BEE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420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ID vs VGS (</a:t>
            </a:r>
            <a:r>
              <a:rPr lang="es-CO" dirty="0" err="1" smtClean="0"/>
              <a:t>voltagem</a:t>
            </a:r>
            <a:r>
              <a:rPr lang="es-CO" dirty="0" smtClean="0"/>
              <a:t> </a:t>
            </a:r>
            <a:r>
              <a:rPr lang="es-ES" dirty="0" err="1"/>
              <a:t>joelho</a:t>
            </a:r>
            <a:r>
              <a:rPr lang="es-CO" dirty="0" smtClean="0"/>
              <a:t>)</a:t>
            </a:r>
            <a:endParaRPr lang="es-E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2000"/>
                    </a14:imgEffect>
                    <a14:imgEffect>
                      <a14:brightnessContrast bright="8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619" y="2215562"/>
            <a:ext cx="3504762" cy="329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4 Conector recto de flecha"/>
          <p:cNvCxnSpPr/>
          <p:nvPr/>
        </p:nvCxnSpPr>
        <p:spPr>
          <a:xfrm flipH="1">
            <a:off x="4139952" y="1412776"/>
            <a:ext cx="144016" cy="3096344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375ED-5864-44A1-BB36-561341563BEE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522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Voltagem</a:t>
            </a:r>
            <a:r>
              <a:rPr lang="es-CO" dirty="0" smtClean="0"/>
              <a:t> </a:t>
            </a:r>
            <a:r>
              <a:rPr lang="es-CO" dirty="0" err="1" smtClean="0"/>
              <a:t>Early</a:t>
            </a:r>
            <a:endParaRPr lang="es-E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04864"/>
            <a:ext cx="6600345" cy="3031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4 Conector recto de flecha"/>
          <p:cNvCxnSpPr/>
          <p:nvPr/>
        </p:nvCxnSpPr>
        <p:spPr>
          <a:xfrm flipH="1">
            <a:off x="2771800" y="1340768"/>
            <a:ext cx="1368152" cy="3384376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375ED-5864-44A1-BB36-561341563BEE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934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20888"/>
            <a:ext cx="7065256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MOSFET de </a:t>
            </a:r>
            <a:r>
              <a:rPr lang="pt-BR"/>
              <a:t>depleção</a:t>
            </a:r>
            <a:r>
              <a:rPr lang="es-CO" smtClean="0"/>
              <a:t> </a:t>
            </a:r>
            <a:r>
              <a:rPr lang="es-CO" dirty="0" smtClean="0"/>
              <a:t>(</a:t>
            </a:r>
            <a:r>
              <a:rPr lang="es-ES" dirty="0" err="1" smtClean="0"/>
              <a:t>vazão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375ED-5864-44A1-BB36-561341563BEE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510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2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381" y="2558419"/>
            <a:ext cx="5495238" cy="2609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395536" y="8367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</a:t>
            </a:r>
            <a:r>
              <a:rPr lang="en-US" baseline="-25000" dirty="0"/>
              <a:t>D</a:t>
            </a:r>
            <a:r>
              <a:rPr lang="en-US" dirty="0"/>
              <a:t>=I</a:t>
            </a:r>
            <a:r>
              <a:rPr lang="en-US" baseline="-25000" dirty="0"/>
              <a:t>DSS</a:t>
            </a:r>
            <a:r>
              <a:rPr lang="en-US" dirty="0"/>
              <a:t>(1-V</a:t>
            </a:r>
            <a:r>
              <a:rPr lang="en-US" baseline="-25000" dirty="0"/>
              <a:t>GS</a:t>
            </a:r>
            <a:r>
              <a:rPr lang="en-US" dirty="0"/>
              <a:t>/V</a:t>
            </a:r>
            <a:r>
              <a:rPr lang="en-US" baseline="-25000" dirty="0"/>
              <a:t>GSOFF</a:t>
            </a:r>
            <a:r>
              <a:rPr lang="en-US" dirty="0"/>
              <a:t>)</a:t>
            </a:r>
            <a:r>
              <a:rPr lang="en-US" baseline="30000" dirty="0"/>
              <a:t>2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4932040" y="1556792"/>
            <a:ext cx="576064" cy="201622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375ED-5864-44A1-BB36-561341563BEE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706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símbolos</a:t>
            </a:r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1000"/>
                    </a14:imgEffect>
                    <a14:imgEffect>
                      <a14:brightnessContrast bright="1000" contrast="2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139883"/>
            <a:ext cx="4896543" cy="3446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375ED-5864-44A1-BB36-561341563BEE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092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fonte de corrente excitada por voltagem</a:t>
            </a:r>
            <a:endParaRPr lang="es-E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988840"/>
            <a:ext cx="4968551" cy="3686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375ED-5864-44A1-BB36-561341563BEE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60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903858"/>
            <a:ext cx="5256584" cy="796950"/>
          </a:xfrm>
        </p:spPr>
        <p:txBody>
          <a:bodyPr/>
          <a:lstStyle/>
          <a:p>
            <a:r>
              <a:rPr lang="es-CO" dirty="0" smtClean="0"/>
              <a:t>Polarizar</a:t>
            </a:r>
            <a:endParaRPr lang="es-E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700808"/>
            <a:ext cx="2664296" cy="4364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3 Conector recto de flecha"/>
          <p:cNvCxnSpPr/>
          <p:nvPr/>
        </p:nvCxnSpPr>
        <p:spPr>
          <a:xfrm>
            <a:off x="2987824" y="1700808"/>
            <a:ext cx="2304256" cy="273630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 de flecha"/>
          <p:cNvCxnSpPr/>
          <p:nvPr/>
        </p:nvCxnSpPr>
        <p:spPr>
          <a:xfrm>
            <a:off x="2987824" y="1700808"/>
            <a:ext cx="936104" cy="218245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375ED-5864-44A1-BB36-561341563BEE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957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reta de polarização não passa pela origem</a:t>
            </a:r>
            <a:endParaRPr lang="es-E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4000"/>
                    </a14:imgEffect>
                    <a14:imgEffect>
                      <a14:brightnessContrast bright="13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420888"/>
            <a:ext cx="3429000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3 Conector recto de flecha"/>
          <p:cNvCxnSpPr/>
          <p:nvPr/>
        </p:nvCxnSpPr>
        <p:spPr>
          <a:xfrm flipH="1">
            <a:off x="4355976" y="1124744"/>
            <a:ext cx="1368152" cy="33843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375ED-5864-44A1-BB36-561341563BEE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664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reta de polarização não passa pela origem</a:t>
            </a:r>
            <a:endParaRPr lang="es-E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16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132856"/>
            <a:ext cx="3580446" cy="4128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375ED-5864-44A1-BB36-561341563BEE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120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polarização do </a:t>
            </a:r>
            <a:r>
              <a:rPr lang="pt-BR" u="sng" dirty="0"/>
              <a:t>MOSFET de acumulação</a:t>
            </a:r>
            <a:endParaRPr lang="es-E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19000" contrast="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420888"/>
            <a:ext cx="5760639" cy="2716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375ED-5864-44A1-BB36-561341563BEE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89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fonte de corrente excitada por voltagem</a:t>
            </a:r>
            <a:endParaRPr lang="es-E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20888"/>
            <a:ext cx="5393051" cy="2769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375ED-5864-44A1-BB36-561341563BEE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665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FET canal N</a:t>
            </a:r>
            <a:endParaRPr lang="es-E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34" y="2852936"/>
            <a:ext cx="6814849" cy="2232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375ED-5864-44A1-BB36-561341563BEE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959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FET canal P</a:t>
            </a:r>
            <a:endParaRPr lang="es-E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914" y="2708921"/>
            <a:ext cx="7706038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375ED-5864-44A1-BB36-561341563BEE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312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Polarização</a:t>
            </a:r>
            <a:r>
              <a:rPr lang="es-ES" dirty="0"/>
              <a:t> do </a:t>
            </a:r>
            <a:r>
              <a:rPr lang="es-ES" u="sng" dirty="0"/>
              <a:t>FET</a:t>
            </a:r>
            <a:endParaRPr lang="es-E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20888"/>
            <a:ext cx="6829481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375ED-5864-44A1-BB36-561341563BEE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947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Polarização</a:t>
            </a:r>
            <a:r>
              <a:rPr lang="es-ES" dirty="0" smtClean="0"/>
              <a:t> do </a:t>
            </a:r>
            <a:r>
              <a:rPr lang="es-ES" u="sng" dirty="0" smtClean="0"/>
              <a:t>FET</a:t>
            </a:r>
            <a:endParaRPr lang="es-E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886" y="2729848"/>
            <a:ext cx="5753105" cy="3291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375ED-5864-44A1-BB36-561341563BEE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538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VDS vs ID (</a:t>
            </a:r>
            <a:r>
              <a:rPr lang="es-ES" dirty="0" err="1" smtClean="0"/>
              <a:t>regiões</a:t>
            </a:r>
            <a:r>
              <a:rPr lang="es-ES" dirty="0" smtClean="0"/>
              <a:t> </a:t>
            </a:r>
            <a:r>
              <a:rPr lang="es-CO" dirty="0" smtClean="0"/>
              <a:t>)</a:t>
            </a:r>
            <a:endParaRPr lang="es-E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705043"/>
            <a:ext cx="4824536" cy="4682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375ED-5864-44A1-BB36-561341563BEE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151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região</a:t>
            </a:r>
            <a:r>
              <a:rPr lang="es-ES" dirty="0"/>
              <a:t> de </a:t>
            </a:r>
            <a:r>
              <a:rPr lang="es-ES" dirty="0" err="1"/>
              <a:t>saturação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baseline="-25000" dirty="0"/>
              <a:t>D</a:t>
            </a:r>
            <a:r>
              <a:rPr lang="en-US" dirty="0"/>
              <a:t>=I</a:t>
            </a:r>
            <a:r>
              <a:rPr lang="en-US" baseline="-25000" dirty="0"/>
              <a:t>DSS</a:t>
            </a:r>
            <a:r>
              <a:rPr lang="en-US" dirty="0"/>
              <a:t>(1-V</a:t>
            </a:r>
            <a:r>
              <a:rPr lang="en-US" baseline="-25000" dirty="0"/>
              <a:t>GS</a:t>
            </a:r>
            <a:r>
              <a:rPr lang="en-US" dirty="0"/>
              <a:t>/V</a:t>
            </a:r>
            <a:r>
              <a:rPr lang="en-US" baseline="-25000" dirty="0"/>
              <a:t>GSOFF</a:t>
            </a:r>
            <a:r>
              <a:rPr lang="en-US" dirty="0"/>
              <a:t>)</a:t>
            </a:r>
            <a:r>
              <a:rPr lang="en-US" baseline="30000" dirty="0"/>
              <a:t>2</a:t>
            </a:r>
            <a:endParaRPr lang="es-ES" dirty="0"/>
          </a:p>
          <a:p>
            <a:r>
              <a:rPr lang="es-ES_tradnl" dirty="0"/>
              <a:t>I</a:t>
            </a:r>
            <a:r>
              <a:rPr lang="es-ES_tradnl" baseline="-25000" dirty="0"/>
              <a:t>DSS</a:t>
            </a:r>
            <a:r>
              <a:rPr lang="es-ES_tradnl" dirty="0"/>
              <a:t>= I</a:t>
            </a:r>
            <a:r>
              <a:rPr lang="es-ES_tradnl" baseline="-25000" dirty="0"/>
              <a:t>D</a:t>
            </a:r>
            <a:r>
              <a:rPr lang="es-ES_tradnl" dirty="0"/>
              <a:t> cuando V</a:t>
            </a:r>
            <a:r>
              <a:rPr lang="es-ES_tradnl" baseline="-25000" dirty="0"/>
              <a:t>GS</a:t>
            </a:r>
            <a:r>
              <a:rPr lang="es-ES_tradnl" dirty="0"/>
              <a:t>=0</a:t>
            </a:r>
            <a:endParaRPr lang="es-E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780928"/>
            <a:ext cx="5040560" cy="3411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7 Conector recto de flecha"/>
          <p:cNvCxnSpPr/>
          <p:nvPr/>
        </p:nvCxnSpPr>
        <p:spPr>
          <a:xfrm>
            <a:off x="4355976" y="1988840"/>
            <a:ext cx="1728192" cy="1800200"/>
          </a:xfrm>
          <a:prstGeom prst="straightConnector1">
            <a:avLst/>
          </a:prstGeom>
          <a:ln w="698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375ED-5864-44A1-BB36-561341563BEE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089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176</Words>
  <Application>Microsoft Office PowerPoint</Application>
  <PresentationFormat>Presentación en pantalla (4:3)</PresentationFormat>
  <Paragraphs>63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Tema de Office</vt:lpstr>
      <vt:lpstr>Clase teórica: FET</vt:lpstr>
      <vt:lpstr>fonte de corrente excitada por voltagem</vt:lpstr>
      <vt:lpstr>fonte de corrente excitada por voltagem</vt:lpstr>
      <vt:lpstr>FET canal N</vt:lpstr>
      <vt:lpstr>FET canal P</vt:lpstr>
      <vt:lpstr>Polarização do FET</vt:lpstr>
      <vt:lpstr>Polarização do FET</vt:lpstr>
      <vt:lpstr>VDS vs ID (regiões )</vt:lpstr>
      <vt:lpstr>região de saturação</vt:lpstr>
      <vt:lpstr>Na região óhmica se cumpre:</vt:lpstr>
      <vt:lpstr>Para determinar a região de trabalho:</vt:lpstr>
      <vt:lpstr>MOSFET enriquecimento (acumulação)</vt:lpstr>
      <vt:lpstr>canal induzido</vt:lpstr>
      <vt:lpstr>saturação</vt:lpstr>
      <vt:lpstr>ID vs VGS (voltagem joelho)</vt:lpstr>
      <vt:lpstr>Voltagem Early</vt:lpstr>
      <vt:lpstr>MOSFET de depleção (vazão)</vt:lpstr>
      <vt:lpstr>ID=IDSS(1-VGS/VGSOFF)2 </vt:lpstr>
      <vt:lpstr>símbolos</vt:lpstr>
      <vt:lpstr>Polarizar</vt:lpstr>
      <vt:lpstr>reta de polarização não passa pela origem</vt:lpstr>
      <vt:lpstr>reta de polarização não passa pela origem</vt:lpstr>
      <vt:lpstr>polarização do MOSFET de acumulação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teórica: FET</dc:title>
  <dc:creator>Chaljub</dc:creator>
  <cp:lastModifiedBy>Chaljub</cp:lastModifiedBy>
  <cp:revision>17</cp:revision>
  <dcterms:created xsi:type="dcterms:W3CDTF">2013-04-08T09:36:39Z</dcterms:created>
  <dcterms:modified xsi:type="dcterms:W3CDTF">2013-08-07T15:03:18Z</dcterms:modified>
</cp:coreProperties>
</file>