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5" r:id="rId3"/>
    <p:sldId id="256" r:id="rId4"/>
    <p:sldId id="264" r:id="rId5"/>
    <p:sldId id="268" r:id="rId6"/>
    <p:sldId id="267" r:id="rId7"/>
    <p:sldId id="261" r:id="rId8"/>
    <p:sldId id="262" r:id="rId9"/>
    <p:sldId id="270" r:id="rId10"/>
    <p:sldId id="263" r:id="rId11"/>
    <p:sldId id="272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882" autoAdjust="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AAA04-4A97-42DD-9692-EB1E2AAA560F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3B4A-CC36-49C8-A6E5-715A5A0035A2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Chamamos de pequeno sinal pois este pode amplificar pequenos sinais de corrente alternada injectados na base. Se os sinais nao respeitarem</a:t>
            </a:r>
            <a:r>
              <a:rPr lang="it-IT" baseline="0" dirty="0" smtClean="0"/>
              <a:t> a este principio podemos ter distorcao do sinal colhido na saida relativamente ao sinal da base.</a:t>
            </a:r>
          </a:p>
          <a:p>
            <a:endParaRPr lang="it-IT" baseline="0" dirty="0" smtClean="0"/>
          </a:p>
          <a:p>
            <a:r>
              <a:rPr lang="it-IT" baseline="0" dirty="0" smtClean="0"/>
              <a:t>Quando dizemos que o sinal é pequeno??’ quando a corrente ca no emissor é menor que 10% da corrente cc no emissor.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3B4A-CC36-49C8-A6E5-715A5A0035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NOTA: esta evoluçao é feita com o objectivo de melhor estabilizar o ponto de funcionamento Q. Verifica-se que o ultimo circuito, polarizaçao da base ou auto polarizaçao é o melhor de todos anteriore.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3B4A-CC36-49C8-A6E5-715A5A0035A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Temos presente dois tipos</a:t>
            </a:r>
            <a:r>
              <a:rPr lang="it-IT" baseline="0" dirty="0" smtClean="0"/>
              <a:t> de capacitores, um de acoplamento e outro de desvio ou bypass. Quais sao suas funçoes???</a:t>
            </a:r>
          </a:p>
          <a:p>
            <a:r>
              <a:rPr lang="it-IT" baseline="0" dirty="0" smtClean="0"/>
              <a:t>O capacitor C1 e C2 sao de acoplamento. O capacitor CE é de desvio. </a:t>
            </a:r>
          </a:p>
          <a:p>
            <a:r>
              <a:rPr lang="it-IT" baseline="0" dirty="0" smtClean="0"/>
              <a:t>Analisando pela formula Xc=1/2pifc, para corrente alternada f é grande e Xc é pequeno e funciona como curto circuito.</a:t>
            </a:r>
          </a:p>
          <a:p>
            <a:r>
              <a:rPr lang="it-IT" baseline="0" dirty="0" smtClean="0"/>
              <a:t>Para corrente continua, f=0, Xc é infinito e portanto o circuito funciona como circuito aberto.</a:t>
            </a:r>
          </a:p>
          <a:p>
            <a:r>
              <a:rPr lang="it-IT" baseline="0" dirty="0" smtClean="0"/>
              <a:t>A funça</a:t>
            </a:r>
            <a:r>
              <a:rPr lang="en-US" baseline="0" dirty="0" smtClean="0"/>
              <a:t>o do capacitor de </a:t>
            </a:r>
            <a:r>
              <a:rPr lang="en-US" baseline="0" dirty="0" err="1" smtClean="0"/>
              <a:t>acoplamento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transmitir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corrente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alternada</a:t>
            </a:r>
            <a:r>
              <a:rPr lang="en-US" baseline="0" dirty="0" smtClean="0"/>
              <a:t> de um </a:t>
            </a:r>
            <a:r>
              <a:rPr lang="en-US" baseline="0" dirty="0" err="1" smtClean="0"/>
              <a:t>ponto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outro</a:t>
            </a:r>
            <a:r>
              <a:rPr lang="en-US" baseline="0" dirty="0" smtClean="0"/>
              <a:t>.</a:t>
            </a:r>
          </a:p>
          <a:p>
            <a:r>
              <a:rPr lang="it-IT" baseline="0" dirty="0" smtClean="0"/>
              <a:t>Entao com o capacitor de desvio estamos garantir que a corrente alternada nao percorre a resistencia do emissor.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73B4A-CC36-49C8-A6E5-715A5A0035A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212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9852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213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758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458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429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2369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4059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1658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4603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0063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3F75-F09C-41E2-B921-BD5CDE7C6002}" type="datetimeFigureOut">
              <a:rPr lang="es-ES" smtClean="0"/>
              <a:pPr/>
              <a:t>23/03/2016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3D05-1FF3-4832-AE4C-65B6FE92BEB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901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Aula Teórica 5: Amplificadores </a:t>
            </a:r>
            <a:r>
              <a:rPr lang="pt-BR" dirty="0" smtClean="0"/>
              <a:t>de pequeno sinal com o BJT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4293096"/>
            <a:ext cx="6400800" cy="1752600"/>
          </a:xfrm>
        </p:spPr>
        <p:txBody>
          <a:bodyPr/>
          <a:lstStyle/>
          <a:p>
            <a:r>
              <a:rPr lang="es-CO" b="1" dirty="0" smtClean="0">
                <a:solidFill>
                  <a:schemeClr val="tx1"/>
                </a:solidFill>
              </a:rPr>
              <a:t>Dr. José A. Chaljub Duarte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8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Amplificador Base </a:t>
            </a:r>
            <a:r>
              <a:rPr lang="es-ES" dirty="0" err="1" smtClean="0"/>
              <a:t>Comum</a:t>
            </a:r>
            <a:endParaRPr lang="es-ES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98" y="2565741"/>
            <a:ext cx="7970204" cy="259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406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Amplificador </a:t>
            </a:r>
            <a:r>
              <a:rPr lang="es-CO" dirty="0" err="1" smtClean="0"/>
              <a:t>Coletor</a:t>
            </a:r>
            <a:r>
              <a:rPr lang="es-CO" dirty="0" smtClean="0"/>
              <a:t> </a:t>
            </a:r>
            <a:r>
              <a:rPr lang="es-CO" dirty="0" err="1" smtClean="0"/>
              <a:t>Comum</a:t>
            </a:r>
            <a:endParaRPr lang="es-E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1374" y="2444901"/>
            <a:ext cx="4061251" cy="283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10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Resumo de fórmulas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185" y="2132856"/>
            <a:ext cx="8241279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71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das configurações básicas amplificadoras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EC: </a:t>
            </a:r>
            <a:r>
              <a:rPr lang="pt-BR" dirty="0"/>
              <a:t>Av e Ai ambas as maiores que um modularmente (</a:t>
            </a:r>
            <a:r>
              <a:rPr lang="pt-BR" dirty="0" smtClean="0"/>
              <a:t>invertem </a:t>
            </a:r>
            <a:r>
              <a:rPr lang="pt-BR" dirty="0"/>
              <a:t>a fase). RI valor médio e </a:t>
            </a:r>
            <a:r>
              <a:rPr lang="pt-BR" dirty="0" err="1"/>
              <a:t>Ro</a:t>
            </a:r>
            <a:r>
              <a:rPr lang="pt-BR" dirty="0"/>
              <a:t> de valor </a:t>
            </a:r>
            <a:r>
              <a:rPr lang="pt-BR" dirty="0" smtClean="0"/>
              <a:t>alto.</a:t>
            </a:r>
          </a:p>
          <a:p>
            <a:endParaRPr lang="pt-BR" dirty="0"/>
          </a:p>
          <a:p>
            <a:r>
              <a:rPr lang="pt-BR" dirty="0"/>
              <a:t>Coletor Comum: Ai maior que um e </a:t>
            </a:r>
            <a:r>
              <a:rPr lang="pt-BR" dirty="0" err="1"/>
              <a:t>Av</a:t>
            </a:r>
            <a:r>
              <a:rPr lang="pt-BR" dirty="0"/>
              <a:t> ligeiramente menor que 1. Tem a mas alta RI e a menor </a:t>
            </a:r>
            <a:r>
              <a:rPr lang="pt-BR" dirty="0" err="1"/>
              <a:t>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479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das configurações básicas amplificadoras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5"/>
            <a:ext cx="7859216" cy="2736304"/>
          </a:xfrm>
        </p:spPr>
        <p:txBody>
          <a:bodyPr/>
          <a:lstStyle/>
          <a:p>
            <a:r>
              <a:rPr lang="pt-BR" dirty="0"/>
              <a:t>BC: </a:t>
            </a:r>
            <a:r>
              <a:rPr lang="pt-BR" dirty="0" err="1"/>
              <a:t>Av</a:t>
            </a:r>
            <a:r>
              <a:rPr lang="pt-BR" dirty="0"/>
              <a:t> maior que um e positiva e Ai ligeiramente menor que um. Tem a mas baixa </a:t>
            </a:r>
            <a:r>
              <a:rPr lang="pt-BR" dirty="0" smtClean="0"/>
              <a:t>Ri </a:t>
            </a:r>
            <a:r>
              <a:rPr lang="pt-BR" dirty="0"/>
              <a:t>e </a:t>
            </a:r>
            <a:r>
              <a:rPr lang="pt-BR" dirty="0" err="1"/>
              <a:t>Ro</a:t>
            </a:r>
            <a:r>
              <a:rPr lang="pt-BR" dirty="0"/>
              <a:t> alta.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63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u="none" strike="noStrike" baseline="0" dirty="0" err="1" smtClean="0">
                <a:latin typeface="Arial"/>
              </a:rPr>
              <a:t>Polarização</a:t>
            </a:r>
            <a:r>
              <a:rPr lang="es-ES" b="0" i="0" u="none" strike="noStrike" baseline="0" dirty="0" smtClean="0">
                <a:latin typeface="Arial"/>
              </a:rPr>
              <a:t> do </a:t>
            </a:r>
            <a:r>
              <a:rPr lang="es-ES" b="0" i="0" strike="noStrike" baseline="0" dirty="0" smtClean="0">
                <a:latin typeface="Arial"/>
              </a:rPr>
              <a:t>BJT</a:t>
            </a:r>
            <a:endParaRPr lang="es-E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472608" cy="445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589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u="none" strike="noStrike" baseline="0" dirty="0" err="1" smtClean="0">
                <a:latin typeface="Arial"/>
              </a:rPr>
              <a:t>evolução</a:t>
            </a:r>
            <a:r>
              <a:rPr lang="es-ES" b="0" i="0" u="none" strike="noStrike" baseline="0" dirty="0" smtClean="0">
                <a:latin typeface="Arial"/>
              </a:rPr>
              <a:t> da </a:t>
            </a:r>
            <a:r>
              <a:rPr lang="es-ES" b="0" i="0" u="none" strike="noStrike" baseline="0" dirty="0" err="1" smtClean="0">
                <a:latin typeface="Arial"/>
              </a:rPr>
              <a:t>polarização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1000"/>
                    </a14:imgEffect>
                    <a14:imgEffect>
                      <a14:brightnessContrast bright="11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4832" y="2492896"/>
            <a:ext cx="669585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050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s-ES" b="0" i="0" u="none" strike="noStrike" baseline="0" dirty="0" smtClean="0">
                <a:latin typeface="Arial"/>
              </a:rPr>
              <a:t>Amplificador </a:t>
            </a:r>
            <a:r>
              <a:rPr lang="es-ES" b="1" i="0" strike="noStrike" baseline="0" dirty="0" smtClean="0">
                <a:latin typeface="Arial"/>
              </a:rPr>
              <a:t>EC</a:t>
            </a:r>
            <a:endParaRPr lang="es-ES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2000" contrast="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702" y="1948821"/>
            <a:ext cx="6802595" cy="382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01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u="none" strike="noStrike" baseline="0" dirty="0" smtClean="0">
                <a:latin typeface="Arial"/>
              </a:rPr>
              <a:t>Teorema de </a:t>
            </a:r>
            <a:r>
              <a:rPr lang="es-ES" b="0" i="0" u="none" strike="noStrike" baseline="0" dirty="0" err="1" smtClean="0">
                <a:latin typeface="Arial"/>
              </a:rPr>
              <a:t>superposição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Fonte</a:t>
            </a:r>
            <a:r>
              <a:rPr lang="es-ES" dirty="0" smtClean="0"/>
              <a:t> de </a:t>
            </a:r>
            <a:r>
              <a:rPr lang="es-ES" dirty="0" err="1" smtClean="0"/>
              <a:t>corrente</a:t>
            </a:r>
            <a:r>
              <a:rPr lang="es-ES" dirty="0" smtClean="0"/>
              <a:t> </a:t>
            </a:r>
            <a:r>
              <a:rPr lang="es-ES" dirty="0" err="1" smtClean="0"/>
              <a:t>contínua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3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2873" y="3068960"/>
            <a:ext cx="6802399" cy="202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94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Teorema de </a:t>
            </a:r>
            <a:r>
              <a:rPr lang="es-ES" dirty="0" err="1" smtClean="0"/>
              <a:t>superposição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Fonte</a:t>
            </a:r>
            <a:r>
              <a:rPr lang="es-ES" dirty="0" smtClean="0"/>
              <a:t> CA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8000"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33040"/>
            <a:ext cx="6771642" cy="17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80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Circuito equivalente da CA</a:t>
            </a:r>
            <a:endParaRPr lang="es-E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85167"/>
            <a:ext cx="5184575" cy="262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32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híbrido</a:t>
            </a:r>
            <a:endParaRPr lang="es-E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96410"/>
            <a:ext cx="5571080" cy="247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8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Resistência</a:t>
            </a:r>
            <a:r>
              <a:rPr lang="es-ES" dirty="0" smtClean="0"/>
              <a:t> da </a:t>
            </a:r>
            <a:r>
              <a:rPr lang="es-ES" dirty="0" err="1" smtClean="0"/>
              <a:t>união</a:t>
            </a:r>
            <a:r>
              <a:rPr lang="es-ES" dirty="0" smtClean="0"/>
              <a:t> BE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𝑟𝑒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25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𝑚𝑉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𝐼𝑒</m:t>
                          </m:r>
                        </m:den>
                      </m:f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h𝑖𝑒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𝑟𝑒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s-ES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h𝑓𝑒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149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358</Words>
  <Application>Microsoft Office PowerPoint</Application>
  <PresentationFormat>Apresentação no Ecrã (4:3)</PresentationFormat>
  <Paragraphs>35</Paragraphs>
  <Slides>14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5" baseType="lpstr">
      <vt:lpstr>Tema de Office</vt:lpstr>
      <vt:lpstr>Aula Teórica 5: Amplificadores de pequeno sinal com o BJT</vt:lpstr>
      <vt:lpstr>Polarização do BJT</vt:lpstr>
      <vt:lpstr>evolução da polarização</vt:lpstr>
      <vt:lpstr>Amplificador EC</vt:lpstr>
      <vt:lpstr>Teorema de superposição</vt:lpstr>
      <vt:lpstr>Teorema de superposição</vt:lpstr>
      <vt:lpstr>Circuito equivalente da CA</vt:lpstr>
      <vt:lpstr>Modelo híbrido</vt:lpstr>
      <vt:lpstr>Resistência da união BE</vt:lpstr>
      <vt:lpstr>Amplificador Base Comum</vt:lpstr>
      <vt:lpstr>Amplificador Coletor Comum</vt:lpstr>
      <vt:lpstr>Resumo de fórmulas</vt:lpstr>
      <vt:lpstr>comparação das configurações básicas amplificadoras</vt:lpstr>
      <vt:lpstr>comparação das configurações básicas amplificadoras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Chaljub</dc:creator>
  <cp:lastModifiedBy>Jose Nelson</cp:lastModifiedBy>
  <cp:revision>23</cp:revision>
  <dcterms:created xsi:type="dcterms:W3CDTF">2013-04-18T10:45:05Z</dcterms:created>
  <dcterms:modified xsi:type="dcterms:W3CDTF">2016-03-23T19:10:32Z</dcterms:modified>
</cp:coreProperties>
</file>