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19"/>
  </p:notesMasterIdLst>
  <p:sldIdLst>
    <p:sldId id="256" r:id="rId4"/>
    <p:sldId id="281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85" r:id="rId13"/>
    <p:sldId id="286" r:id="rId14"/>
    <p:sldId id="260" r:id="rId15"/>
    <p:sldId id="282" r:id="rId16"/>
    <p:sldId id="283" r:id="rId17"/>
    <p:sldId id="287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4BF7C-F17E-4D60-B401-4EAE2759E5A4}" type="datetimeFigureOut">
              <a:rPr lang="es-ES" smtClean="0"/>
              <a:t>03/04/2014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BE550-CDD6-4D94-8283-C5E56345F74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1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BE550-CDD6-4D94-8283-C5E56345F74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93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377D-F3C1-4FAF-9DCD-48339D539C41}" type="datetime1">
              <a:rPr lang="es-ES" smtClean="0"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7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A99D-4917-4666-814F-6D384838B99B}" type="datetime1">
              <a:rPr lang="es-ES" smtClean="0"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63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8F9E-71EB-43CC-82F0-63397055E335}" type="datetime1">
              <a:rPr lang="es-ES" smtClean="0"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74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E446-AD6A-4036-A8A0-9BC3FFB83BF2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5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F93C-BC98-4156-A8B9-4E04915A75BE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0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CA95-77C3-4010-8600-94B8A49C05F2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46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806F-20D7-46F2-8FD0-590934A2DCE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9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6DFB-AD77-484E-9080-003BA8D2B994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3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9878-46D4-44E9-A82E-54870F8E8452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79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9DBF-A19F-4A99-B270-404CA4D74A4E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8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0655-5E78-4A1C-84ED-1E9537F50F4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6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A223-5FDF-45FF-9EF9-6244C63252D5}" type="datetime1">
              <a:rPr lang="es-ES" smtClean="0"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536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2472-B6A3-4BFB-A891-42E203169691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16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D67B-F9BA-4716-9A34-3D82D15B5DF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6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8B29-F2ED-4879-A257-F303AA6CEDA6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42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86C9-F7FE-4306-B14F-9C2390AC450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62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826-1EAD-4F89-844F-D3AE3905CBF5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07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DA03-610B-4F29-82F2-6E64679A86F5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37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BB3D-E508-4447-B4F9-E14B0C9A2EF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46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089-0C17-4479-9546-E167A0F97A6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162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5CBD-E448-4AF2-B63F-7BFD30E59CC9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776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070B-6062-4772-B85A-72A683882061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1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F25F-C950-41C6-863F-7D40D23FFC68}" type="datetime1">
              <a:rPr lang="es-ES" smtClean="0"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4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B5BD-3E1C-4CB5-AB4B-7F624E5C0B99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745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E0C3-A1E5-40B8-B3DC-A5459613204C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42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E344-11A0-4C7E-8423-511223F5A4E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14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74BE-4A78-4FE6-911B-F46003FEFC1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1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1B53-48C0-4315-8066-E810CA2B5454}" type="datetime1">
              <a:rPr lang="es-ES" smtClean="0"/>
              <a:t>03/04/2014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2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79C-F62A-4034-A6EE-EB9FC136CD5F}" type="datetime1">
              <a:rPr lang="es-ES" smtClean="0"/>
              <a:t>03/04/2014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07DD-EBE6-487E-B1CD-96788DA828D5}" type="datetime1">
              <a:rPr lang="es-ES" smtClean="0"/>
              <a:t>03/04/2014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19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E37-57DF-4991-97FD-63779C9BA695}" type="datetime1">
              <a:rPr lang="es-ES" smtClean="0"/>
              <a:t>03/04/2014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F80B-92B1-4173-8CF2-64692EF3FC6C}" type="datetime1">
              <a:rPr lang="es-ES" smtClean="0"/>
              <a:t>03/04/2014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5A-90BE-4440-877D-A36AE823E488}" type="datetime1">
              <a:rPr lang="es-ES" smtClean="0"/>
              <a:t>03/04/2014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72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FA1F-B31C-4AC9-9FC0-543AEC4939BB}" type="datetime1">
              <a:rPr lang="es-ES" smtClean="0"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9ED7-61FD-4967-A6E2-B3E7121E7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70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F9FE6-7F1E-4C86-B837-0F3DE5C4298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4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20EE-01B5-4FC0-B732-C68B5151D5B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03/04/2014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Aula práctica 6:</a:t>
            </a:r>
            <a:r>
              <a:rPr lang="en-US" dirty="0" smtClean="0"/>
              <a:t> </a:t>
            </a:r>
            <a:r>
              <a:rPr lang="en-US" dirty="0" err="1"/>
              <a:t>Amplificadores</a:t>
            </a:r>
            <a:r>
              <a:rPr lang="en-US" dirty="0"/>
              <a:t> </a:t>
            </a:r>
            <a:r>
              <a:rPr lang="en-US" dirty="0" smtClean="0"/>
              <a:t>com FET e </a:t>
            </a:r>
            <a:r>
              <a:rPr lang="en-US" dirty="0" err="1" smtClean="0"/>
              <a:t>cascatas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365104"/>
            <a:ext cx="6480720" cy="1296144"/>
          </a:xfrm>
        </p:spPr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Dr. José A. Chaljub Duarte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JACHD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8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  <a:latin typeface="Arial"/>
                <a:ea typeface="Times New Roman"/>
              </a:rPr>
              <a:t>Duas razões justificam o uso das cascatas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/>
                <a:ea typeface="Times New Roman"/>
              </a:rPr>
              <a:t>Aumentar </a:t>
            </a:r>
            <a:r>
              <a:rPr lang="pt-BR" dirty="0" err="1">
                <a:latin typeface="Times New Roman"/>
                <a:ea typeface="Times New Roman"/>
              </a:rPr>
              <a:t>Av</a:t>
            </a:r>
            <a:r>
              <a:rPr lang="pt-BR" dirty="0">
                <a:latin typeface="Times New Roman"/>
                <a:ea typeface="Times New Roman"/>
              </a:rPr>
              <a:t> até limites que não se podem alcançar com uma etapa</a:t>
            </a:r>
            <a:r>
              <a:rPr lang="pt-BR" dirty="0" smtClean="0">
                <a:latin typeface="Times New Roman"/>
                <a:ea typeface="Times New Roman"/>
              </a:rPr>
              <a:t>.</a:t>
            </a:r>
          </a:p>
          <a:p>
            <a:endParaRPr lang="pt-BR" dirty="0">
              <a:latin typeface="Times New Roman"/>
            </a:endParaRPr>
          </a:p>
          <a:p>
            <a:r>
              <a:rPr lang="pt-BR" dirty="0">
                <a:latin typeface="Times New Roman"/>
                <a:ea typeface="Times New Roman"/>
              </a:rPr>
              <a:t>Conseguir níveis do Ri e ou </a:t>
            </a:r>
            <a:r>
              <a:rPr lang="pt-BR" dirty="0" err="1">
                <a:latin typeface="Times New Roman"/>
                <a:ea typeface="Times New Roman"/>
              </a:rPr>
              <a:t>Ro</a:t>
            </a:r>
            <a:r>
              <a:rPr lang="pt-BR" dirty="0">
                <a:latin typeface="Times New Roman"/>
                <a:ea typeface="Times New Roman"/>
              </a:rPr>
              <a:t> até limites que não se podem alcançar com uma etapa.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68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FF0000"/>
                </a:solidFill>
              </a:rPr>
              <a:t>cascata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"/>
                <a:ea typeface="Times New Roman"/>
              </a:rPr>
              <a:t>O comportamento da cascata se pode obter da análise independente das etapas que a compõem tendo em conta o efeito de carga que exerce cada etapa sobre a que lhe precede 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24325"/>
            <a:ext cx="6136460" cy="185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6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Exercício</a:t>
            </a:r>
            <a:r>
              <a:rPr lang="es-ES" dirty="0"/>
              <a:t> </a:t>
            </a:r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/>
                <a:ea typeface="Times New Roman"/>
              </a:rPr>
              <a:t>Se o </a:t>
            </a:r>
            <a:r>
              <a:rPr lang="pt-BR" u="sng" dirty="0">
                <a:latin typeface="Arial"/>
                <a:ea typeface="Times New Roman"/>
              </a:rPr>
              <a:t>FET</a:t>
            </a:r>
            <a:r>
              <a:rPr lang="pt-BR" dirty="0">
                <a:latin typeface="Arial"/>
                <a:ea typeface="Times New Roman"/>
              </a:rPr>
              <a:t> do circuito da figura tem os seguintes parâmetros: rd=8K</a:t>
            </a:r>
            <a:r>
              <a:rPr lang="es-ES_tradnl" dirty="0">
                <a:latin typeface="Arial"/>
                <a:ea typeface="Times New Roman"/>
              </a:rPr>
              <a:t>Ω</a:t>
            </a:r>
            <a:r>
              <a:rPr lang="pt-BR" dirty="0">
                <a:latin typeface="Arial"/>
                <a:ea typeface="Times New Roman"/>
              </a:rPr>
              <a:t> y </a:t>
            </a:r>
            <a:r>
              <a:rPr lang="pt-BR" dirty="0" err="1">
                <a:latin typeface="Arial"/>
                <a:ea typeface="Times New Roman"/>
              </a:rPr>
              <a:t>gm</a:t>
            </a:r>
            <a:r>
              <a:rPr lang="pt-BR" dirty="0">
                <a:latin typeface="Arial"/>
                <a:ea typeface="Times New Roman"/>
              </a:rPr>
              <a:t>=5mA/V. Calcule: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eriod"/>
              <a:tabLst>
                <a:tab pos="685800" algn="l"/>
              </a:tabLst>
            </a:pPr>
            <a:r>
              <a:rPr lang="es-ES_tradnl" sz="2400" dirty="0" err="1">
                <a:latin typeface="Arial"/>
                <a:ea typeface="Times New Roman"/>
              </a:rPr>
              <a:t>Av</a:t>
            </a:r>
            <a:r>
              <a:rPr lang="es-ES_tradnl" sz="2400" dirty="0">
                <a:latin typeface="Arial"/>
                <a:ea typeface="Times New Roman"/>
              </a:rPr>
              <a:t>= </a:t>
            </a:r>
            <a:r>
              <a:rPr lang="es-ES_tradnl" sz="2400" dirty="0" err="1">
                <a:latin typeface="Arial"/>
                <a:ea typeface="Times New Roman"/>
              </a:rPr>
              <a:t>Vo</a:t>
            </a:r>
            <a:r>
              <a:rPr lang="es-ES_tradnl" sz="2400" dirty="0">
                <a:latin typeface="Arial"/>
                <a:ea typeface="Times New Roman"/>
              </a:rPr>
              <a:t>/Vi</a:t>
            </a:r>
            <a:endParaRPr lang="es-ES" sz="16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eriod"/>
              <a:tabLst>
                <a:tab pos="685800" algn="l"/>
              </a:tabLst>
            </a:pPr>
            <a:r>
              <a:rPr lang="es-ES_tradnl" sz="2400" dirty="0" err="1">
                <a:latin typeface="Arial"/>
                <a:ea typeface="Times New Roman"/>
              </a:rPr>
              <a:t>Ri</a:t>
            </a:r>
            <a:endParaRPr lang="es-ES" sz="16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eriod"/>
              <a:tabLst>
                <a:tab pos="685800" algn="l"/>
              </a:tabLst>
            </a:pPr>
            <a:r>
              <a:rPr lang="es-ES_tradnl" sz="2400" dirty="0" smtClean="0">
                <a:latin typeface="Arial"/>
                <a:ea typeface="Times New Roman"/>
              </a:rPr>
              <a:t>Ro</a:t>
            </a:r>
            <a:endParaRPr lang="es-ES" sz="1600" dirty="0">
              <a:latin typeface="Times New Roman"/>
              <a:ea typeface="Times New Roman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12</a:t>
            </a:fld>
            <a:endParaRPr lang="es-E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00" y="2882353"/>
            <a:ext cx="4319774" cy="353332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55" y="2478069"/>
            <a:ext cx="3888432" cy="41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3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Exercício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/>
                <a:ea typeface="Times New Roman"/>
              </a:rPr>
              <a:t>Se o </a:t>
            </a:r>
            <a:r>
              <a:rPr lang="pt-BR" u="sng" dirty="0">
                <a:latin typeface="Arial"/>
                <a:ea typeface="Times New Roman"/>
              </a:rPr>
              <a:t>FET</a:t>
            </a:r>
            <a:r>
              <a:rPr lang="pt-BR" dirty="0">
                <a:latin typeface="Arial"/>
                <a:ea typeface="Times New Roman"/>
              </a:rPr>
              <a:t> do circuito da figura tem os seguintes parâmetros: rd=8K</a:t>
            </a:r>
            <a:r>
              <a:rPr lang="es-ES_tradnl" dirty="0">
                <a:latin typeface="Arial"/>
                <a:ea typeface="Times New Roman"/>
              </a:rPr>
              <a:t>Ω</a:t>
            </a:r>
            <a:r>
              <a:rPr lang="pt-BR" dirty="0">
                <a:latin typeface="Arial"/>
                <a:ea typeface="Times New Roman"/>
              </a:rPr>
              <a:t> y </a:t>
            </a:r>
            <a:r>
              <a:rPr lang="pt-BR" dirty="0" err="1">
                <a:latin typeface="Arial"/>
                <a:ea typeface="Times New Roman"/>
              </a:rPr>
              <a:t>gm</a:t>
            </a:r>
            <a:r>
              <a:rPr lang="pt-BR" dirty="0">
                <a:latin typeface="Arial"/>
                <a:ea typeface="Times New Roman"/>
              </a:rPr>
              <a:t>=5mA/V. Calcule:</a:t>
            </a:r>
            <a:endParaRPr lang="es-ES" sz="20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eriod"/>
              <a:tabLst>
                <a:tab pos="685800" algn="l"/>
              </a:tabLst>
            </a:pPr>
            <a:r>
              <a:rPr lang="es-ES_tradnl" sz="2400" dirty="0" err="1">
                <a:latin typeface="Arial"/>
                <a:ea typeface="Times New Roman"/>
              </a:rPr>
              <a:t>Av</a:t>
            </a:r>
            <a:r>
              <a:rPr lang="es-ES_tradnl" sz="2400" dirty="0">
                <a:latin typeface="Arial"/>
                <a:ea typeface="Times New Roman"/>
              </a:rPr>
              <a:t>= </a:t>
            </a:r>
            <a:r>
              <a:rPr lang="es-ES_tradnl" sz="2400" dirty="0" err="1">
                <a:latin typeface="Arial"/>
                <a:ea typeface="Times New Roman"/>
              </a:rPr>
              <a:t>Vo</a:t>
            </a:r>
            <a:r>
              <a:rPr lang="es-ES_tradnl" sz="2400" dirty="0">
                <a:latin typeface="Arial"/>
                <a:ea typeface="Times New Roman"/>
              </a:rPr>
              <a:t>/Vi</a:t>
            </a:r>
            <a:endParaRPr lang="es-ES" sz="16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eriod"/>
              <a:tabLst>
                <a:tab pos="685800" algn="l"/>
              </a:tabLst>
            </a:pPr>
            <a:r>
              <a:rPr lang="es-ES_tradnl" sz="2400" dirty="0" err="1">
                <a:latin typeface="Arial"/>
                <a:ea typeface="Times New Roman"/>
              </a:rPr>
              <a:t>Ri</a:t>
            </a:r>
            <a:endParaRPr lang="es-ES" sz="1600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buFont typeface="+mj-lt"/>
              <a:buAutoNum type="alphaLcPeriod"/>
              <a:tabLst>
                <a:tab pos="685800" algn="l"/>
              </a:tabLst>
            </a:pPr>
            <a:r>
              <a:rPr lang="es-ES_tradnl" sz="2400" dirty="0" smtClean="0">
                <a:latin typeface="Arial"/>
                <a:ea typeface="Times New Roman"/>
              </a:rPr>
              <a:t>Ro</a:t>
            </a:r>
            <a:endParaRPr lang="es-ES" sz="1600" dirty="0">
              <a:latin typeface="Times New Roman"/>
              <a:ea typeface="Times New Roman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13</a:t>
            </a:fld>
            <a:endParaRPr lang="es-E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98" y="2596147"/>
            <a:ext cx="4155403" cy="3713592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87160"/>
            <a:ext cx="5574486" cy="20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i="1" dirty="0" err="1">
                <a:latin typeface="Arial"/>
                <a:ea typeface="Times New Roman"/>
                <a:cs typeface="Times New Roman"/>
              </a:rPr>
              <a:t>Exercício</a:t>
            </a:r>
            <a:r>
              <a:rPr lang="es-ES_tradnl" b="1" i="1" dirty="0">
                <a:latin typeface="Arial"/>
                <a:ea typeface="Times New Roman"/>
                <a:cs typeface="Times New Roman"/>
              </a:rPr>
              <a:t> </a:t>
            </a:r>
            <a:r>
              <a:rPr lang="es-ES_tradnl" b="1" i="1" dirty="0" smtClean="0">
                <a:latin typeface="Arial"/>
                <a:ea typeface="Times New Roman"/>
                <a:cs typeface="Times New Roman"/>
              </a:rPr>
              <a:t>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Sabendo que os transístores têm </a:t>
            </a:r>
            <a:r>
              <a:rPr lang="pt-BR" dirty="0" err="1"/>
              <a:t>hie</a:t>
            </a:r>
            <a:r>
              <a:rPr lang="pt-BR" dirty="0"/>
              <a:t>=1KΩ y </a:t>
            </a:r>
            <a:r>
              <a:rPr lang="el-GR" dirty="0" smtClean="0"/>
              <a:t>β</a:t>
            </a:r>
            <a:r>
              <a:rPr lang="pt-BR" dirty="0" smtClean="0"/>
              <a:t>=50</a:t>
            </a:r>
            <a:r>
              <a:rPr lang="pt-BR" dirty="0"/>
              <a:t>, determine:</a:t>
            </a:r>
            <a:endParaRPr lang="es-ES" dirty="0"/>
          </a:p>
          <a:p>
            <a:pPr lvl="0"/>
            <a:r>
              <a:rPr lang="es-ES_tradnl" dirty="0" err="1"/>
              <a:t>Ri</a:t>
            </a:r>
            <a:endParaRPr lang="es-ES" dirty="0"/>
          </a:p>
          <a:p>
            <a:pPr lvl="0"/>
            <a:r>
              <a:rPr lang="es-ES_tradnl" dirty="0"/>
              <a:t>Ro´</a:t>
            </a:r>
            <a:endParaRPr lang="es-ES" dirty="0"/>
          </a:p>
          <a:p>
            <a:pPr lvl="0"/>
            <a:r>
              <a:rPr lang="es-ES_tradnl" dirty="0" err="1" smtClean="0"/>
              <a:t>Av</a:t>
            </a:r>
            <a:r>
              <a:rPr lang="es-ES_tradnl" dirty="0" smtClean="0"/>
              <a:t>= </a:t>
            </a:r>
            <a:r>
              <a:rPr lang="es-ES_tradnl" dirty="0" err="1" smtClean="0"/>
              <a:t>Vo</a:t>
            </a:r>
            <a:r>
              <a:rPr lang="es-ES_tradnl" dirty="0" smtClean="0"/>
              <a:t>/V1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05" y="3328973"/>
            <a:ext cx="466790" cy="20005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4934639" cy="312463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84" y="2940740"/>
            <a:ext cx="3191320" cy="2943636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53" y="3146568"/>
            <a:ext cx="3713235" cy="21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i="1" dirty="0" err="1">
                <a:latin typeface="Arial"/>
                <a:ea typeface="Times New Roman"/>
                <a:cs typeface="Times New Roman"/>
              </a:rPr>
              <a:t>Exercício</a:t>
            </a:r>
            <a:r>
              <a:rPr lang="es-ES_tradnl" b="1" i="1" dirty="0">
                <a:latin typeface="Arial"/>
                <a:ea typeface="Times New Roman"/>
                <a:cs typeface="Times New Roman"/>
              </a:rPr>
              <a:t> </a:t>
            </a:r>
            <a:r>
              <a:rPr lang="es-ES_tradnl" b="1" i="1" dirty="0" smtClean="0">
                <a:latin typeface="Arial"/>
                <a:ea typeface="Times New Roman"/>
                <a:cs typeface="Times New Roman"/>
              </a:rPr>
              <a:t>4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Sabendo que os transístores têm </a:t>
            </a:r>
            <a:r>
              <a:rPr lang="pt-BR" dirty="0" err="1"/>
              <a:t>hie</a:t>
            </a:r>
            <a:r>
              <a:rPr lang="pt-BR" dirty="0"/>
              <a:t>=1KΩ y </a:t>
            </a:r>
            <a:r>
              <a:rPr lang="el-GR" dirty="0" smtClean="0"/>
              <a:t>β</a:t>
            </a:r>
            <a:r>
              <a:rPr lang="pt-BR" dirty="0" smtClean="0"/>
              <a:t>=50</a:t>
            </a:r>
            <a:r>
              <a:rPr lang="pt-BR" dirty="0"/>
              <a:t>, determine:</a:t>
            </a:r>
            <a:endParaRPr lang="es-ES" dirty="0"/>
          </a:p>
          <a:p>
            <a:pPr lvl="0"/>
            <a:r>
              <a:rPr lang="es-ES_tradnl" dirty="0" err="1"/>
              <a:t>Ri</a:t>
            </a:r>
            <a:endParaRPr lang="es-ES" dirty="0"/>
          </a:p>
          <a:p>
            <a:pPr lvl="0"/>
            <a:r>
              <a:rPr lang="es-ES_tradnl" dirty="0"/>
              <a:t>Ro´</a:t>
            </a:r>
            <a:endParaRPr lang="es-ES" dirty="0"/>
          </a:p>
          <a:p>
            <a:pPr lvl="0"/>
            <a:r>
              <a:rPr lang="es-ES_tradnl" dirty="0" err="1" smtClean="0"/>
              <a:t>Av</a:t>
            </a:r>
            <a:r>
              <a:rPr lang="es-ES_tradnl" dirty="0" smtClean="0"/>
              <a:t>= </a:t>
            </a:r>
            <a:r>
              <a:rPr lang="es-ES_tradnl" dirty="0" err="1" smtClean="0"/>
              <a:t>Vo</a:t>
            </a:r>
            <a:r>
              <a:rPr lang="es-ES_tradnl" dirty="0" smtClean="0"/>
              <a:t>/V1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05" y="3328973"/>
            <a:ext cx="466790" cy="20005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2564904"/>
            <a:ext cx="5163913" cy="340162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590663"/>
            <a:ext cx="4133588" cy="321139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46" y="3270578"/>
            <a:ext cx="567769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3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>
            <a:noAutofit/>
          </a:bodyPr>
          <a:lstStyle/>
          <a:p>
            <a:r>
              <a:rPr lang="es-CO" sz="7200" dirty="0" smtClean="0"/>
              <a:t>FET</a:t>
            </a:r>
            <a:endParaRPr lang="es-ES" sz="7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/>
              </a:rPr>
              <a:t>Circuito equivalente do FET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4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9" y="2673861"/>
            <a:ext cx="6142641" cy="237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Arial"/>
              </a:rPr>
              <a:t>Parâmetros do circuito equivalente do FET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E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s-E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s-E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s-ES" i="1" dirty="0">
                    <a:latin typeface="Cambria Math"/>
                    <a:ea typeface="Cambria Math"/>
                  </a:rPr>
                  <a:t>	</a:t>
                </a:r>
                <a:r>
                  <a:rPr lang="es-ES" i="1" dirty="0" smtClean="0"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s-ES" sz="66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s-CO" sz="6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CO" sz="6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CO" sz="66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  <m:sub>
                        <m:r>
                          <a:rPr lang="es-CO" sz="6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sz="6600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6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6600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s-CO" sz="6600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s-ES" sz="66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7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/>
              </a:rPr>
              <a:t>Modelo generalizado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8" y="2406741"/>
            <a:ext cx="7056423" cy="291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/>
              </a:rPr>
              <a:t>Terminais</a:t>
            </a:r>
            <a:r>
              <a:rPr lang="es-ES" dirty="0">
                <a:latin typeface="Arial"/>
              </a:rPr>
              <a:t> de </a:t>
            </a:r>
            <a:r>
              <a:rPr lang="es-ES" dirty="0" err="1">
                <a:latin typeface="Arial"/>
              </a:rPr>
              <a:t>saída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90" y="2597541"/>
            <a:ext cx="5584219" cy="253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4283968" y="1268760"/>
            <a:ext cx="1152128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436096" y="1268760"/>
            <a:ext cx="1008112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/>
              </a:rPr>
              <a:t>SC (</a:t>
            </a:r>
            <a:r>
              <a:rPr lang="es-ES" dirty="0" err="1">
                <a:latin typeface="Arial"/>
              </a:rPr>
              <a:t>fonte</a:t>
            </a:r>
            <a:r>
              <a:rPr lang="es-ES" dirty="0">
                <a:latin typeface="Arial"/>
              </a:rPr>
              <a:t> </a:t>
            </a:r>
            <a:r>
              <a:rPr lang="es-ES" dirty="0" err="1">
                <a:latin typeface="Arial"/>
              </a:rPr>
              <a:t>comum</a:t>
            </a:r>
            <a:r>
              <a:rPr lang="es-ES" dirty="0">
                <a:latin typeface="Arial"/>
              </a:rPr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latin typeface="Arial"/>
              </a:rPr>
              <a:t>Av maior que um (modularmente), com </a:t>
            </a:r>
            <a:r>
              <a:rPr lang="pt-BR" dirty="0" smtClean="0">
                <a:latin typeface="Arial"/>
              </a:rPr>
              <a:t>invertimento </a:t>
            </a:r>
            <a:r>
              <a:rPr lang="pt-BR" dirty="0">
                <a:latin typeface="Arial"/>
              </a:rPr>
              <a:t>de fase</a:t>
            </a:r>
            <a:r>
              <a:rPr lang="pt-BR" dirty="0" smtClean="0">
                <a:latin typeface="Arial"/>
              </a:rPr>
              <a:t>.</a:t>
            </a:r>
          </a:p>
          <a:p>
            <a:endParaRPr lang="pt-BR" dirty="0" smtClean="0">
              <a:latin typeface="Arial"/>
            </a:endParaRPr>
          </a:p>
          <a:p>
            <a:r>
              <a:rPr lang="pt-BR" dirty="0" smtClean="0">
                <a:latin typeface="Arial"/>
              </a:rPr>
              <a:t> Ri </a:t>
            </a:r>
            <a:r>
              <a:rPr lang="pt-BR" dirty="0">
                <a:latin typeface="Arial"/>
              </a:rPr>
              <a:t>aproximadamente igual ao Rg.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s-ES_tradnl" dirty="0" smtClean="0">
                <a:latin typeface="Times New Roman"/>
                <a:ea typeface="Times New Roman"/>
              </a:rPr>
              <a:t>Ro=</a:t>
            </a:r>
            <a:r>
              <a:rPr lang="es-ES_tradnl" dirty="0" err="1" smtClean="0">
                <a:latin typeface="Times New Roman"/>
                <a:ea typeface="Times New Roman"/>
              </a:rPr>
              <a:t>rd</a:t>
            </a:r>
            <a:r>
              <a:rPr lang="es-ES_tradnl" dirty="0">
                <a:latin typeface="Times New Roman"/>
                <a:ea typeface="Times New Roman"/>
              </a:rPr>
              <a:t>+(µ+1)</a:t>
            </a:r>
            <a:r>
              <a:rPr lang="es-ES_tradnl" dirty="0" err="1">
                <a:latin typeface="Times New Roman"/>
                <a:ea typeface="Times New Roman"/>
              </a:rPr>
              <a:t>Rs</a:t>
            </a:r>
            <a:r>
              <a:rPr lang="es-ES_tradnl" dirty="0">
                <a:latin typeface="Times New Roman"/>
                <a:ea typeface="Times New Roman"/>
              </a:rPr>
              <a:t>. </a:t>
            </a:r>
            <a:endParaRPr lang="es-ES_tradnl" dirty="0" smtClean="0">
              <a:latin typeface="Times New Roman"/>
              <a:ea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>
                <a:latin typeface="Arial"/>
              </a:rPr>
              <a:t>Por sua arquitetura e comportamento é equivalente ao EC</a:t>
            </a:r>
            <a:endParaRPr lang="es-ES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/>
              </a:rPr>
              <a:t>DC (</a:t>
            </a:r>
            <a:r>
              <a:rPr lang="es-ES" dirty="0" err="1">
                <a:latin typeface="Arial"/>
              </a:rPr>
              <a:t>drenador</a:t>
            </a:r>
            <a:r>
              <a:rPr lang="es-ES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Arial"/>
              </a:rPr>
              <a:t>comum</a:t>
            </a:r>
            <a:r>
              <a:rPr lang="es-ES" dirty="0">
                <a:solidFill>
                  <a:srgbClr val="000000"/>
                </a:solidFill>
                <a:latin typeface="Arial"/>
              </a:rPr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/>
              </a:rPr>
              <a:t>Av menor que a unidade, não </a:t>
            </a:r>
            <a:r>
              <a:rPr lang="pt-BR" dirty="0" smtClean="0">
                <a:latin typeface="Arial"/>
              </a:rPr>
              <a:t>inverte </a:t>
            </a:r>
            <a:r>
              <a:rPr lang="pt-BR" dirty="0">
                <a:latin typeface="Arial"/>
              </a:rPr>
              <a:t>a fase</a:t>
            </a:r>
            <a:r>
              <a:rPr lang="pt-BR" dirty="0" smtClean="0">
                <a:latin typeface="Arial"/>
              </a:rPr>
              <a:t>.</a:t>
            </a:r>
          </a:p>
          <a:p>
            <a:pPr lvl="0"/>
            <a:r>
              <a:rPr lang="pt-BR" sz="3000" dirty="0">
                <a:solidFill>
                  <a:prstClr val="black"/>
                </a:solidFill>
                <a:latin typeface="Arial"/>
              </a:rPr>
              <a:t>Ri aproximadamente igual ao Rg</a:t>
            </a:r>
            <a:r>
              <a:rPr lang="pt-BR" sz="3000" dirty="0" smtClean="0">
                <a:solidFill>
                  <a:prstClr val="black"/>
                </a:solidFill>
                <a:latin typeface="Arial"/>
              </a:rPr>
              <a:t>.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s-ES_tradnl" sz="2800" dirty="0">
                <a:latin typeface="Times New Roman"/>
                <a:ea typeface="Times New Roman"/>
              </a:rPr>
              <a:t>Ro=(</a:t>
            </a:r>
            <a:r>
              <a:rPr lang="es-ES_tradnl" sz="2800" dirty="0" err="1">
                <a:latin typeface="Times New Roman"/>
                <a:ea typeface="Times New Roman"/>
              </a:rPr>
              <a:t>rd+Rd</a:t>
            </a:r>
            <a:r>
              <a:rPr lang="es-ES_tradnl" sz="2800" dirty="0">
                <a:latin typeface="Times New Roman"/>
                <a:ea typeface="Times New Roman"/>
              </a:rPr>
              <a:t>)/(µ+1). </a:t>
            </a:r>
            <a:r>
              <a:rPr lang="es-ES" sz="2800" dirty="0">
                <a:latin typeface="Arial"/>
              </a:rPr>
              <a:t>O valor </a:t>
            </a:r>
            <a:r>
              <a:rPr lang="es-ES" sz="2800" dirty="0" err="1">
                <a:latin typeface="Arial"/>
              </a:rPr>
              <a:t>mais</a:t>
            </a:r>
            <a:r>
              <a:rPr lang="es-ES" sz="2800" dirty="0">
                <a:latin typeface="Arial"/>
              </a:rPr>
              <a:t> </a:t>
            </a:r>
            <a:r>
              <a:rPr lang="es-ES" sz="2800" dirty="0" err="1" smtClean="0">
                <a:latin typeface="Arial"/>
              </a:rPr>
              <a:t>baixo</a:t>
            </a:r>
            <a:r>
              <a:rPr lang="es-ES" sz="2800" dirty="0" smtClean="0">
                <a:latin typeface="Arial"/>
              </a:rPr>
              <a:t>.</a:t>
            </a:r>
          </a:p>
          <a:p>
            <a:pPr lvl="0">
              <a:lnSpc>
                <a:spcPct val="200000"/>
              </a:lnSpc>
            </a:pPr>
            <a:r>
              <a:rPr lang="pt-BR" sz="3000" dirty="0">
                <a:solidFill>
                  <a:prstClr val="black"/>
                </a:solidFill>
                <a:latin typeface="Arial"/>
              </a:rPr>
              <a:t>Por sua arquitetura e comportamento é equivalente ao </a:t>
            </a:r>
            <a:r>
              <a:rPr lang="es-CO" sz="3000" dirty="0" smtClean="0">
                <a:solidFill>
                  <a:prstClr val="black"/>
                </a:solidFill>
                <a:latin typeface="Arial"/>
              </a:rPr>
              <a:t>CC</a:t>
            </a:r>
            <a:endParaRPr lang="es-ES" sz="30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endParaRPr lang="es-ES" sz="2800" dirty="0" smtClean="0">
              <a:latin typeface="Arial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endParaRPr lang="es-ES" sz="2800" dirty="0">
              <a:latin typeface="Times New Roman"/>
              <a:ea typeface="Times New Roman"/>
            </a:endParaRPr>
          </a:p>
          <a:p>
            <a:pPr lvl="0"/>
            <a:endParaRPr lang="pt-BR" sz="3000" dirty="0">
              <a:solidFill>
                <a:prstClr val="black"/>
              </a:solidFill>
              <a:latin typeface="Arial"/>
            </a:endParaRPr>
          </a:p>
          <a:p>
            <a:endParaRPr lang="pt-BR" dirty="0" smtClean="0">
              <a:latin typeface="Arial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"/>
              </a:rPr>
              <a:t>GC (</a:t>
            </a:r>
            <a:r>
              <a:rPr lang="es-ES" dirty="0">
                <a:latin typeface="Arial"/>
              </a:rPr>
              <a:t>comporta</a:t>
            </a:r>
            <a:r>
              <a:rPr lang="es-E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Arial"/>
              </a:rPr>
              <a:t>comum</a:t>
            </a:r>
            <a:r>
              <a:rPr lang="es-ES" dirty="0">
                <a:solidFill>
                  <a:srgbClr val="000000"/>
                </a:solidFill>
                <a:latin typeface="Arial"/>
              </a:rPr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>
                <a:latin typeface="Arial"/>
              </a:rPr>
              <a:t>Av é maior que um sem </a:t>
            </a:r>
            <a:r>
              <a:rPr lang="pt-BR" dirty="0" smtClean="0">
                <a:latin typeface="Arial"/>
              </a:rPr>
              <a:t>invertimento </a:t>
            </a:r>
            <a:r>
              <a:rPr lang="pt-BR" dirty="0">
                <a:latin typeface="Arial"/>
              </a:rPr>
              <a:t>de fase</a:t>
            </a:r>
            <a:r>
              <a:rPr lang="pt-BR" dirty="0" smtClean="0">
                <a:latin typeface="Arial"/>
              </a:rPr>
              <a:t>.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s-ES_tradnl" sz="3500" dirty="0" err="1">
                <a:latin typeface="Times New Roman"/>
                <a:ea typeface="Times New Roman"/>
              </a:rPr>
              <a:t>Ri</a:t>
            </a:r>
            <a:r>
              <a:rPr lang="es-ES_tradnl" sz="3500" dirty="0">
                <a:latin typeface="Times New Roman"/>
                <a:ea typeface="Times New Roman"/>
              </a:rPr>
              <a:t>= (</a:t>
            </a:r>
            <a:r>
              <a:rPr lang="es-ES_tradnl" sz="3500" dirty="0" err="1">
                <a:latin typeface="Times New Roman"/>
                <a:ea typeface="Times New Roman"/>
              </a:rPr>
              <a:t>rd</a:t>
            </a:r>
            <a:r>
              <a:rPr lang="es-ES_tradnl" sz="3500" dirty="0">
                <a:latin typeface="Times New Roman"/>
                <a:ea typeface="Times New Roman"/>
              </a:rPr>
              <a:t> +</a:t>
            </a:r>
            <a:r>
              <a:rPr lang="es-ES_tradnl" sz="3500" dirty="0" err="1">
                <a:latin typeface="Times New Roman"/>
                <a:ea typeface="Times New Roman"/>
              </a:rPr>
              <a:t>Rd</a:t>
            </a:r>
            <a:r>
              <a:rPr lang="es-ES_tradnl" sz="3500" dirty="0">
                <a:latin typeface="Times New Roman"/>
                <a:ea typeface="Times New Roman"/>
              </a:rPr>
              <a:t>)/(µ+1).</a:t>
            </a:r>
            <a:endParaRPr lang="es-ES" sz="3500" dirty="0">
              <a:latin typeface="Times New Roman"/>
              <a:ea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pt-BR" dirty="0" err="1">
                <a:latin typeface="Arial"/>
              </a:rPr>
              <a:t>Ro</a:t>
            </a:r>
            <a:r>
              <a:rPr lang="pt-BR" dirty="0">
                <a:latin typeface="Arial"/>
              </a:rPr>
              <a:t> semelhante a do fonte comum</a:t>
            </a:r>
            <a:r>
              <a:rPr lang="es-ES" sz="2800" dirty="0" smtClean="0">
                <a:latin typeface="Arial"/>
              </a:rPr>
              <a:t>.</a:t>
            </a:r>
          </a:p>
          <a:p>
            <a:pPr lvl="0">
              <a:lnSpc>
                <a:spcPct val="200000"/>
              </a:lnSpc>
            </a:pPr>
            <a:r>
              <a:rPr lang="pt-BR" sz="3000" dirty="0">
                <a:solidFill>
                  <a:prstClr val="black"/>
                </a:solidFill>
                <a:latin typeface="Arial"/>
              </a:rPr>
              <a:t>Por sua arquitetura e comportamento é equivalente ao </a:t>
            </a:r>
            <a:r>
              <a:rPr lang="es-CO" sz="3000" dirty="0" smtClean="0">
                <a:solidFill>
                  <a:prstClr val="black"/>
                </a:solidFill>
                <a:latin typeface="Arial"/>
              </a:rPr>
              <a:t>BC</a:t>
            </a:r>
            <a:endParaRPr lang="es-ES" sz="30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endParaRPr lang="es-ES" sz="2800" dirty="0" smtClean="0">
              <a:latin typeface="Arial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endParaRPr lang="es-ES" sz="2800" dirty="0">
              <a:latin typeface="Times New Roman"/>
              <a:ea typeface="Times New Roman"/>
            </a:endParaRPr>
          </a:p>
          <a:p>
            <a:pPr lvl="0"/>
            <a:endParaRPr lang="pt-BR" sz="3000" dirty="0">
              <a:solidFill>
                <a:prstClr val="black"/>
              </a:solidFill>
              <a:latin typeface="Arial"/>
            </a:endParaRPr>
          </a:p>
          <a:p>
            <a:endParaRPr lang="pt-BR" dirty="0" smtClean="0">
              <a:latin typeface="Arial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336</Words>
  <Application>Microsoft Office PowerPoint</Application>
  <PresentationFormat>On-screen Show (4:3)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Tema de Office</vt:lpstr>
      <vt:lpstr>1_Tema de Office</vt:lpstr>
      <vt:lpstr>3_Tema de Office</vt:lpstr>
      <vt:lpstr>Aula práctica 6: Amplificadores com FET e cascatas</vt:lpstr>
      <vt:lpstr>FET</vt:lpstr>
      <vt:lpstr>Circuito equivalente do FET</vt:lpstr>
      <vt:lpstr>Parâmetros do circuito equivalente do FET</vt:lpstr>
      <vt:lpstr>Modelo generalizado</vt:lpstr>
      <vt:lpstr>Terminais de saída</vt:lpstr>
      <vt:lpstr>SC (fonte comum)</vt:lpstr>
      <vt:lpstr>DC (drenador comum)</vt:lpstr>
      <vt:lpstr>GC (comporta comum)</vt:lpstr>
      <vt:lpstr>Duas razões justificam o uso das cascatas</vt:lpstr>
      <vt:lpstr>cascata</vt:lpstr>
      <vt:lpstr>Exercício 1</vt:lpstr>
      <vt:lpstr>Exercício 2</vt:lpstr>
      <vt:lpstr>Exercício 3</vt:lpstr>
      <vt:lpstr>Exercício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Práctica: BJT</dc:title>
  <dc:creator>Chaljub</dc:creator>
  <cp:lastModifiedBy>jachd</cp:lastModifiedBy>
  <cp:revision>37</cp:revision>
  <dcterms:created xsi:type="dcterms:W3CDTF">2013-04-09T06:58:05Z</dcterms:created>
  <dcterms:modified xsi:type="dcterms:W3CDTF">2014-04-03T13:44:48Z</dcterms:modified>
</cp:coreProperties>
</file>