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</p:sldMasterIdLst>
  <p:notesMasterIdLst>
    <p:notesMasterId r:id="rId42"/>
  </p:notesMasterIdLst>
  <p:sldIdLst>
    <p:sldId id="269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20" r:id="rId15"/>
    <p:sldId id="321" r:id="rId16"/>
    <p:sldId id="317" r:id="rId17"/>
    <p:sldId id="318" r:id="rId18"/>
    <p:sldId id="319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5448" autoAdjust="0"/>
  </p:normalViewPr>
  <p:slideViewPr>
    <p:cSldViewPr>
      <p:cViewPr varScale="1">
        <p:scale>
          <a:sx n="54" d="100"/>
          <a:sy n="54" d="100"/>
        </p:scale>
        <p:origin x="-18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2BB30-E5D4-4D6E-808F-EE733048C398}" type="datetimeFigureOut">
              <a:rPr lang="es-ES" smtClean="0"/>
              <a:pPr/>
              <a:t>31/03/2016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5E68C-E3D6-4BF1-9849-81A08A8EDA2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688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E68C-E3D6-4BF1-9849-81A08A8EDA2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9223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Aprincipal funçao deste par é de conseguir alta impedancia de entrada e alto ganho de corrente. Estes sao feitos com tra</a:t>
            </a:r>
            <a:r>
              <a:rPr lang="it-IT" dirty="0" smtClean="0"/>
              <a:t>nsistores da mesma familia. Se o primeiro tem ganho</a:t>
            </a:r>
            <a:r>
              <a:rPr lang="it-IT" baseline="0" dirty="0" smtClean="0"/>
              <a:t> B1 e o segundo B2, o ganho total sera B1*B2.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E68C-E3D6-4BF1-9849-81A08A8EDA2C}" type="slidenum">
              <a:rPr lang="es-ES" smtClean="0"/>
              <a:pPr/>
              <a:t>36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294E-FCD1-4639-BE35-C047403F81DF}" type="datetime1">
              <a:rPr lang="es-ES" smtClean="0"/>
              <a:pPr/>
              <a:t>31/03/2016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821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EE77-6D82-4AE0-BF24-3419DCA296AA}" type="datetime1">
              <a:rPr lang="es-ES" smtClean="0"/>
              <a:pPr/>
              <a:t>31/03/2016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985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2410-F16C-4D74-81FE-63418AFA5FB1}" type="datetime1">
              <a:rPr lang="es-ES" smtClean="0"/>
              <a:pPr/>
              <a:t>31/03/2016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213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CA1D-DB7D-4EF2-A7D4-004B3CA3A19E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31/03/2016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70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766C-78B4-489E-A9FA-ED424E24E92A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31/03/2016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7343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AD17-1828-4D05-962F-D0844D5D072E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31/03/2016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33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D22E-2B81-4F59-A438-7E0002E0E5A4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31/03/2016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403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BC07-AF69-40EB-A1D8-5640AA7F772B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31/03/2016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4624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BFCC-2D94-47F7-AD2B-C4D932DCE569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31/03/2016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065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6F3B-A60A-40C8-ABB3-1B1B38A009E3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31/03/2016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4272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4174-23A4-41DD-87D5-22EB1153812A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31/03/2016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35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CC6A-C143-4855-BD82-FECB7BDD790F}" type="datetime1">
              <a:rPr lang="es-ES" smtClean="0"/>
              <a:pPr/>
              <a:t>31/03/2016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75869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ACF8-5C71-4BED-BD12-F78345D2889E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31/03/2016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0125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B09B-C81C-4A99-B93B-5982ECE533EB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31/03/2016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4054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330-752F-45AB-B879-ADDF5D76720F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31/03/2016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44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774C-8848-4600-94C3-405403BF7BCE}" type="datetime1">
              <a:rPr lang="es-ES" smtClean="0"/>
              <a:pPr/>
              <a:t>31/03/2016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1458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B61F-E949-4FE7-A1A8-E375BD2A4FC7}" type="datetime1">
              <a:rPr lang="es-ES" smtClean="0"/>
              <a:pPr/>
              <a:t>31/03/2016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429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A546-E3BB-418C-80A9-BD6A3AE54EBE}" type="datetime1">
              <a:rPr lang="es-ES" smtClean="0"/>
              <a:pPr/>
              <a:t>31/03/2016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2369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AC6-408F-4ED7-B115-91173BAFB189}" type="datetime1">
              <a:rPr lang="es-ES" smtClean="0"/>
              <a:pPr/>
              <a:t>31/03/2016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405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B9E2-DCF8-406F-9610-130CDFB1A3D8}" type="datetime1">
              <a:rPr lang="es-ES" smtClean="0"/>
              <a:pPr/>
              <a:t>31/03/2016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658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7B41-8FB5-42F8-88D6-E5BF955B4B3C}" type="datetime1">
              <a:rPr lang="es-ES" smtClean="0"/>
              <a:pPr/>
              <a:t>31/03/2016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4603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B768-29E2-4665-901B-04B1F40FB8EB}" type="datetime1">
              <a:rPr lang="es-ES" smtClean="0"/>
              <a:pPr/>
              <a:t>31/03/2016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0063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3B7B-66F6-4519-A67C-3605E116A9E4}" type="datetime1">
              <a:rPr lang="es-ES" smtClean="0"/>
              <a:pPr/>
              <a:t>31/03/2016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901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35EC-14B8-486F-A80E-2E113EE191C9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31/03/2016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51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Teórica 6: Amplificadores </a:t>
            </a:r>
            <a:r>
              <a:rPr lang="pt-BR" dirty="0"/>
              <a:t>com o FET e cascatas</a:t>
            </a:r>
            <a:r>
              <a:rPr lang="es-ES_tradnl" dirty="0" smtClean="0">
                <a:latin typeface="Times New Roman"/>
                <a:ea typeface="Times New Roman"/>
              </a:rPr>
              <a:t>.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293096"/>
            <a:ext cx="6400800" cy="1752600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118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Voltagem</a:t>
            </a:r>
            <a:r>
              <a:rPr lang="es-CO" dirty="0" smtClean="0"/>
              <a:t> </a:t>
            </a:r>
            <a:r>
              <a:rPr lang="es-CO" dirty="0" err="1" smtClean="0"/>
              <a:t>Early</a:t>
            </a:r>
            <a:endParaRPr lang="es-E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600345" cy="303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2771800" y="1340768"/>
            <a:ext cx="1368152" cy="338437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60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/>
              </a:rPr>
              <a:t>Modelo generalizado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788" y="2406741"/>
            <a:ext cx="7056423" cy="291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646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/>
              </a:rPr>
              <a:t>Terminais</a:t>
            </a:r>
            <a:r>
              <a:rPr lang="es-ES" dirty="0">
                <a:latin typeface="Arial"/>
              </a:rPr>
              <a:t> de </a:t>
            </a:r>
            <a:r>
              <a:rPr lang="es-ES" dirty="0" err="1">
                <a:latin typeface="Arial"/>
              </a:rPr>
              <a:t>saída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9890" y="2597541"/>
            <a:ext cx="5584219" cy="253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4283968" y="1268760"/>
            <a:ext cx="1152128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436096" y="1268760"/>
            <a:ext cx="1008112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14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Circuito</a:t>
            </a:r>
            <a:r>
              <a:rPr lang="en-US" sz="4000" dirty="0"/>
              <a:t> </a:t>
            </a:r>
            <a:r>
              <a:rPr lang="en-US" sz="4000" dirty="0" err="1"/>
              <a:t>equivalente</a:t>
            </a:r>
            <a:r>
              <a:rPr lang="en-US" sz="4000" dirty="0"/>
              <a:t> </a:t>
            </a:r>
            <a:r>
              <a:rPr lang="en-US" sz="4000" dirty="0" err="1"/>
              <a:t>olhando</a:t>
            </a:r>
            <a:r>
              <a:rPr lang="en-US" sz="4000" dirty="0"/>
              <a:t> </a:t>
            </a:r>
            <a:r>
              <a:rPr lang="en-US" sz="4000" dirty="0" err="1" smtClean="0"/>
              <a:t>pelo</a:t>
            </a:r>
            <a:r>
              <a:rPr lang="en-US" sz="4000" dirty="0" smtClean="0"/>
              <a:t> </a:t>
            </a:r>
            <a:r>
              <a:rPr lang="en-US" sz="4000" dirty="0" err="1" smtClean="0"/>
              <a:t>Dreno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74" y="1332427"/>
            <a:ext cx="3707546" cy="260530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5530" y="2348880"/>
            <a:ext cx="3984206" cy="2304256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3692838"/>
            <a:ext cx="2248214" cy="267689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131840" y="3937730"/>
            <a:ext cx="1152128" cy="5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>
            <a:off x="4505530" y="2348880"/>
            <a:ext cx="498518" cy="266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1" y="1889643"/>
            <a:ext cx="941641" cy="139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710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Circuito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</a:t>
            </a:r>
            <a:r>
              <a:rPr lang="en-US" dirty="0" err="1"/>
              <a:t>olhando</a:t>
            </a:r>
            <a:r>
              <a:rPr lang="en-US" dirty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onte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14</a:t>
            </a:fld>
            <a:endParaRPr lang="es-E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" y="1417638"/>
            <a:ext cx="4303696" cy="307136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2283349"/>
            <a:ext cx="2238687" cy="246731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7253" y="4024495"/>
            <a:ext cx="2248214" cy="2676899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4572000" y="2283113"/>
            <a:ext cx="627127" cy="26578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3848" y="3789040"/>
            <a:ext cx="1368152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5467" y="2283113"/>
            <a:ext cx="1178609" cy="12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707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/>
              </a:rPr>
              <a:t>SC (</a:t>
            </a:r>
            <a:r>
              <a:rPr lang="es-ES" dirty="0" err="1">
                <a:latin typeface="Arial"/>
              </a:rPr>
              <a:t>fonte</a:t>
            </a:r>
            <a:r>
              <a:rPr lang="es-ES" dirty="0">
                <a:latin typeface="Arial"/>
              </a:rPr>
              <a:t> </a:t>
            </a:r>
            <a:r>
              <a:rPr lang="es-ES" dirty="0" err="1">
                <a:latin typeface="Arial"/>
              </a:rPr>
              <a:t>comum</a:t>
            </a:r>
            <a:r>
              <a:rPr lang="es-ES" dirty="0">
                <a:latin typeface="Arial"/>
              </a:rPr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>
                <a:latin typeface="Arial"/>
              </a:rPr>
              <a:t>Av</a:t>
            </a:r>
            <a:r>
              <a:rPr lang="pt-BR" dirty="0">
                <a:latin typeface="Arial"/>
              </a:rPr>
              <a:t> maior que um (modularmente), com </a:t>
            </a:r>
            <a:r>
              <a:rPr lang="es-ES" dirty="0" err="1"/>
              <a:t>inversão</a:t>
            </a:r>
            <a:r>
              <a:rPr lang="pt-BR" dirty="0" smtClean="0">
                <a:latin typeface="Arial"/>
              </a:rPr>
              <a:t> </a:t>
            </a:r>
            <a:r>
              <a:rPr lang="pt-BR" dirty="0">
                <a:latin typeface="Arial"/>
              </a:rPr>
              <a:t>de fase</a:t>
            </a:r>
            <a:r>
              <a:rPr lang="pt-BR" dirty="0" smtClean="0">
                <a:latin typeface="Arial"/>
              </a:rPr>
              <a:t>.</a:t>
            </a:r>
          </a:p>
          <a:p>
            <a:endParaRPr lang="pt-BR" dirty="0" smtClean="0">
              <a:latin typeface="Arial"/>
            </a:endParaRPr>
          </a:p>
          <a:p>
            <a:r>
              <a:rPr lang="pt-BR" dirty="0" smtClean="0">
                <a:latin typeface="Arial"/>
              </a:rPr>
              <a:t> Ri </a:t>
            </a:r>
            <a:r>
              <a:rPr lang="pt-BR" dirty="0">
                <a:latin typeface="Arial"/>
              </a:rPr>
              <a:t>aproximadamente igual ao Rg.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s-ES_tradnl" dirty="0" smtClean="0">
                <a:latin typeface="Times New Roman"/>
                <a:ea typeface="Times New Roman"/>
              </a:rPr>
              <a:t>Ro=</a:t>
            </a:r>
            <a:r>
              <a:rPr lang="es-ES_tradnl" dirty="0" err="1" smtClean="0">
                <a:latin typeface="Times New Roman"/>
                <a:ea typeface="Times New Roman"/>
              </a:rPr>
              <a:t>rd</a:t>
            </a:r>
            <a:r>
              <a:rPr lang="es-ES_tradnl" dirty="0">
                <a:latin typeface="Times New Roman"/>
                <a:ea typeface="Times New Roman"/>
              </a:rPr>
              <a:t>+(µ+1)</a:t>
            </a:r>
            <a:r>
              <a:rPr lang="es-ES_tradnl" dirty="0" err="1">
                <a:latin typeface="Times New Roman"/>
                <a:ea typeface="Times New Roman"/>
              </a:rPr>
              <a:t>Rs</a:t>
            </a:r>
            <a:r>
              <a:rPr lang="es-ES_tradnl" dirty="0">
                <a:latin typeface="Times New Roman"/>
                <a:ea typeface="Times New Roman"/>
              </a:rPr>
              <a:t>. </a:t>
            </a:r>
            <a:endParaRPr lang="es-ES_tradnl" dirty="0" smtClean="0">
              <a:latin typeface="Times New Roman"/>
              <a:ea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dirty="0">
                <a:latin typeface="Arial"/>
              </a:rPr>
              <a:t>Por sua arquitetura e comportamento é equivalente ao EC</a:t>
            </a:r>
            <a:endParaRPr lang="es-ES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603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/>
              </a:rPr>
              <a:t>DC (</a:t>
            </a:r>
            <a:r>
              <a:rPr lang="es-ES" dirty="0" err="1">
                <a:latin typeface="Arial"/>
              </a:rPr>
              <a:t>drenador</a:t>
            </a:r>
            <a:r>
              <a:rPr lang="es-ES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Arial"/>
              </a:rPr>
              <a:t>comum</a:t>
            </a:r>
            <a:r>
              <a:rPr lang="es-ES" dirty="0">
                <a:solidFill>
                  <a:srgbClr val="000000"/>
                </a:solidFill>
                <a:latin typeface="Arial"/>
              </a:rPr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/>
              </a:rPr>
              <a:t>Av</a:t>
            </a:r>
            <a:r>
              <a:rPr lang="pt-BR" dirty="0">
                <a:latin typeface="Arial"/>
              </a:rPr>
              <a:t> menor que a unidade, não </a:t>
            </a:r>
            <a:r>
              <a:rPr lang="es-ES" dirty="0" err="1">
                <a:latin typeface="Arial"/>
              </a:rPr>
              <a:t>inverte</a:t>
            </a:r>
            <a:r>
              <a:rPr lang="pt-BR" dirty="0" smtClean="0">
                <a:latin typeface="Arial"/>
              </a:rPr>
              <a:t> </a:t>
            </a:r>
            <a:r>
              <a:rPr lang="pt-BR" dirty="0">
                <a:latin typeface="Arial"/>
              </a:rPr>
              <a:t>a fase</a:t>
            </a:r>
            <a:r>
              <a:rPr lang="pt-BR" dirty="0" smtClean="0">
                <a:latin typeface="Arial"/>
              </a:rPr>
              <a:t>.</a:t>
            </a:r>
          </a:p>
          <a:p>
            <a:pPr lvl="0"/>
            <a:r>
              <a:rPr lang="pt-BR" sz="3000" dirty="0">
                <a:solidFill>
                  <a:prstClr val="black"/>
                </a:solidFill>
                <a:latin typeface="Arial"/>
              </a:rPr>
              <a:t>Ri aproximadamente igual ao Rg</a:t>
            </a:r>
            <a:r>
              <a:rPr lang="pt-BR" sz="3000" dirty="0" smtClean="0">
                <a:solidFill>
                  <a:prstClr val="black"/>
                </a:solidFill>
                <a:latin typeface="Arial"/>
              </a:rPr>
              <a:t>.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s-ES_tradnl" sz="2800" dirty="0">
                <a:latin typeface="Times New Roman"/>
                <a:ea typeface="Times New Roman"/>
              </a:rPr>
              <a:t>Ro=(</a:t>
            </a:r>
            <a:r>
              <a:rPr lang="es-ES_tradnl" sz="2800" dirty="0" err="1">
                <a:latin typeface="Times New Roman"/>
                <a:ea typeface="Times New Roman"/>
              </a:rPr>
              <a:t>rd+Rd</a:t>
            </a:r>
            <a:r>
              <a:rPr lang="es-ES_tradnl" sz="2800" dirty="0">
                <a:latin typeface="Times New Roman"/>
                <a:ea typeface="Times New Roman"/>
              </a:rPr>
              <a:t>)/(µ+1). </a:t>
            </a:r>
            <a:r>
              <a:rPr lang="es-ES" sz="2800" dirty="0">
                <a:latin typeface="Arial"/>
              </a:rPr>
              <a:t>O valor </a:t>
            </a:r>
            <a:r>
              <a:rPr lang="es-ES" sz="2800" dirty="0" err="1">
                <a:latin typeface="Arial"/>
              </a:rPr>
              <a:t>mais</a:t>
            </a:r>
            <a:r>
              <a:rPr lang="es-ES" sz="2800" dirty="0">
                <a:latin typeface="Arial"/>
              </a:rPr>
              <a:t> </a:t>
            </a:r>
            <a:r>
              <a:rPr lang="es-ES" sz="2800" dirty="0" err="1" smtClean="0">
                <a:latin typeface="Arial"/>
              </a:rPr>
              <a:t>baixo</a:t>
            </a:r>
            <a:r>
              <a:rPr lang="es-ES" sz="2800" dirty="0" smtClean="0">
                <a:latin typeface="Arial"/>
              </a:rPr>
              <a:t>.</a:t>
            </a:r>
          </a:p>
          <a:p>
            <a:pPr lvl="0">
              <a:lnSpc>
                <a:spcPct val="200000"/>
              </a:lnSpc>
            </a:pPr>
            <a:r>
              <a:rPr lang="pt-BR" sz="3000" dirty="0">
                <a:solidFill>
                  <a:prstClr val="black"/>
                </a:solidFill>
                <a:latin typeface="Arial"/>
              </a:rPr>
              <a:t>Por sua arquitetura e comportamento é equivalente ao </a:t>
            </a:r>
            <a:r>
              <a:rPr lang="es-CO" sz="3000" dirty="0" smtClean="0">
                <a:solidFill>
                  <a:prstClr val="black"/>
                </a:solidFill>
                <a:latin typeface="Arial"/>
              </a:rPr>
              <a:t>CC</a:t>
            </a:r>
            <a:endParaRPr lang="es-ES" sz="30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endParaRPr lang="es-ES" sz="2800" dirty="0" smtClean="0">
              <a:latin typeface="Arial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endParaRPr lang="es-ES" sz="2800" dirty="0">
              <a:latin typeface="Times New Roman"/>
              <a:ea typeface="Times New Roman"/>
            </a:endParaRPr>
          </a:p>
          <a:p>
            <a:pPr lvl="0"/>
            <a:endParaRPr lang="pt-BR" sz="3000" dirty="0">
              <a:solidFill>
                <a:prstClr val="black"/>
              </a:solidFill>
              <a:latin typeface="Arial"/>
            </a:endParaRPr>
          </a:p>
          <a:p>
            <a:endParaRPr lang="pt-BR" dirty="0" smtClean="0">
              <a:latin typeface="Arial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67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rial"/>
              </a:rPr>
              <a:t>GC (</a:t>
            </a:r>
            <a:r>
              <a:rPr lang="es-ES" dirty="0">
                <a:latin typeface="Arial"/>
              </a:rPr>
              <a:t>comporta</a:t>
            </a:r>
            <a:r>
              <a:rPr lang="es-E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Arial"/>
              </a:rPr>
              <a:t>comum</a:t>
            </a:r>
            <a:r>
              <a:rPr lang="es-ES" dirty="0">
                <a:solidFill>
                  <a:srgbClr val="000000"/>
                </a:solidFill>
                <a:latin typeface="Arial"/>
              </a:rPr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>
                <a:latin typeface="Arial"/>
              </a:rPr>
              <a:t>Av</a:t>
            </a:r>
            <a:r>
              <a:rPr lang="pt-BR" dirty="0">
                <a:latin typeface="Arial"/>
              </a:rPr>
              <a:t> é maior que um sem </a:t>
            </a:r>
            <a:r>
              <a:rPr lang="es-ES" dirty="0" err="1"/>
              <a:t>inversão</a:t>
            </a:r>
            <a:r>
              <a:rPr lang="pt-BR" dirty="0" smtClean="0">
                <a:latin typeface="Arial"/>
              </a:rPr>
              <a:t> </a:t>
            </a:r>
            <a:r>
              <a:rPr lang="pt-BR" dirty="0">
                <a:latin typeface="Arial"/>
              </a:rPr>
              <a:t>de fase</a:t>
            </a:r>
            <a:r>
              <a:rPr lang="pt-BR" dirty="0" smtClean="0">
                <a:latin typeface="Arial"/>
              </a:rPr>
              <a:t>.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s-ES_tradnl" sz="3500" dirty="0" err="1">
                <a:latin typeface="Times New Roman"/>
                <a:ea typeface="Times New Roman"/>
              </a:rPr>
              <a:t>Ri</a:t>
            </a:r>
            <a:r>
              <a:rPr lang="es-ES_tradnl" sz="3500" dirty="0">
                <a:latin typeface="Times New Roman"/>
                <a:ea typeface="Times New Roman"/>
              </a:rPr>
              <a:t>= (</a:t>
            </a:r>
            <a:r>
              <a:rPr lang="es-ES_tradnl" sz="3500" dirty="0" err="1">
                <a:latin typeface="Times New Roman"/>
                <a:ea typeface="Times New Roman"/>
              </a:rPr>
              <a:t>rd</a:t>
            </a:r>
            <a:r>
              <a:rPr lang="es-ES_tradnl" sz="3500" dirty="0">
                <a:latin typeface="Times New Roman"/>
                <a:ea typeface="Times New Roman"/>
              </a:rPr>
              <a:t> +</a:t>
            </a:r>
            <a:r>
              <a:rPr lang="es-ES_tradnl" sz="3500" dirty="0" err="1">
                <a:latin typeface="Times New Roman"/>
                <a:ea typeface="Times New Roman"/>
              </a:rPr>
              <a:t>Rd</a:t>
            </a:r>
            <a:r>
              <a:rPr lang="es-ES_tradnl" sz="3500" dirty="0">
                <a:latin typeface="Times New Roman"/>
                <a:ea typeface="Times New Roman"/>
              </a:rPr>
              <a:t>)/(µ+1).</a:t>
            </a:r>
            <a:endParaRPr lang="es-ES" sz="3500" dirty="0">
              <a:latin typeface="Times New Roman"/>
              <a:ea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dirty="0" err="1">
                <a:latin typeface="Arial"/>
              </a:rPr>
              <a:t>Ro</a:t>
            </a:r>
            <a:r>
              <a:rPr lang="pt-BR" dirty="0">
                <a:latin typeface="Arial"/>
              </a:rPr>
              <a:t> semelhante a do fonte comum</a:t>
            </a:r>
            <a:r>
              <a:rPr lang="es-ES" sz="2800" dirty="0" smtClean="0">
                <a:latin typeface="Arial"/>
              </a:rPr>
              <a:t>.</a:t>
            </a:r>
          </a:p>
          <a:p>
            <a:pPr lvl="0">
              <a:lnSpc>
                <a:spcPct val="200000"/>
              </a:lnSpc>
            </a:pPr>
            <a:r>
              <a:rPr lang="pt-BR" sz="3000" dirty="0">
                <a:solidFill>
                  <a:prstClr val="black"/>
                </a:solidFill>
                <a:latin typeface="Arial"/>
              </a:rPr>
              <a:t>Por sua arquitetura e comportamento é equivalente ao </a:t>
            </a:r>
            <a:r>
              <a:rPr lang="es-CO" sz="3000" dirty="0" smtClean="0">
                <a:solidFill>
                  <a:prstClr val="black"/>
                </a:solidFill>
                <a:latin typeface="Arial"/>
              </a:rPr>
              <a:t>BC</a:t>
            </a:r>
            <a:endParaRPr lang="es-ES" sz="30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endParaRPr lang="es-ES" sz="2800" dirty="0" smtClean="0">
              <a:latin typeface="Arial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endParaRPr lang="es-ES" sz="2800" dirty="0">
              <a:latin typeface="Times New Roman"/>
              <a:ea typeface="Times New Roman"/>
            </a:endParaRPr>
          </a:p>
          <a:p>
            <a:pPr lvl="0"/>
            <a:endParaRPr lang="pt-BR" sz="3000" dirty="0">
              <a:solidFill>
                <a:prstClr val="black"/>
              </a:solidFill>
              <a:latin typeface="Arial"/>
            </a:endParaRPr>
          </a:p>
          <a:p>
            <a:endParaRPr lang="pt-BR" dirty="0" smtClean="0">
              <a:latin typeface="Arial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00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Times New Roman"/>
                <a:ea typeface="Times New Roman"/>
              </a:rPr>
              <a:t>Amplificadores de pequeno sinal em cascata</a:t>
            </a:r>
            <a:endParaRPr lang="es-E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1104511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61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>
                <a:solidFill>
                  <a:srgbClr val="FF0000"/>
                </a:solidFill>
              </a:rPr>
              <a:t>Cascata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802549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77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prstClr val="black"/>
                </a:solidFill>
              </a:rPr>
              <a:t>Polarizar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9908" y="1680624"/>
            <a:ext cx="2664183" cy="436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556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  <a:latin typeface="Arial"/>
                <a:ea typeface="Times New Roman"/>
              </a:rPr>
              <a:t>Duas razões justificam o uso das cascatas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/>
                <a:ea typeface="Times New Roman"/>
              </a:rPr>
              <a:t>Aumentar </a:t>
            </a:r>
            <a:r>
              <a:rPr lang="pt-BR" dirty="0" err="1">
                <a:latin typeface="Times New Roman"/>
                <a:ea typeface="Times New Roman"/>
              </a:rPr>
              <a:t>Av</a:t>
            </a:r>
            <a:r>
              <a:rPr lang="pt-BR" dirty="0">
                <a:latin typeface="Times New Roman"/>
                <a:ea typeface="Times New Roman"/>
              </a:rPr>
              <a:t> até limites que não se podem alcançar com uma etapa</a:t>
            </a:r>
            <a:r>
              <a:rPr lang="pt-BR" dirty="0" smtClean="0">
                <a:latin typeface="Times New Roman"/>
                <a:ea typeface="Times New Roman"/>
              </a:rPr>
              <a:t>.</a:t>
            </a:r>
          </a:p>
          <a:p>
            <a:endParaRPr lang="pt-BR" dirty="0">
              <a:latin typeface="Times New Roman"/>
            </a:endParaRPr>
          </a:p>
          <a:p>
            <a:r>
              <a:rPr lang="pt-BR" dirty="0">
                <a:latin typeface="Times New Roman"/>
                <a:ea typeface="Times New Roman"/>
              </a:rPr>
              <a:t>Conseguir níveis do Ri e ou </a:t>
            </a:r>
            <a:r>
              <a:rPr lang="pt-BR" dirty="0" err="1">
                <a:latin typeface="Times New Roman"/>
                <a:ea typeface="Times New Roman"/>
              </a:rPr>
              <a:t>Ro</a:t>
            </a:r>
            <a:r>
              <a:rPr lang="pt-BR" dirty="0">
                <a:latin typeface="Times New Roman"/>
                <a:ea typeface="Times New Roman"/>
              </a:rPr>
              <a:t> até limites que não se podem alcançar com uma etapa.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51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Que razões justificam o uso da cascata mostrada?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12000"/>
                    </a14:imgEffect>
                    <a14:imgEffect>
                      <a14:brightnessContrast bright="10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580" y="2420888"/>
            <a:ext cx="7353735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74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Que razões justificam o uso da cascata mostrada?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3" y="2345593"/>
            <a:ext cx="4896544" cy="322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5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rgbClr val="FF0000"/>
                </a:solidFill>
              </a:rPr>
              <a:t>cascata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Arial"/>
                <a:ea typeface="Times New Roman"/>
              </a:rPr>
              <a:t>O comportamento da cascata se pode obter da análise independente das etapas que a compõem tendo em conta o efeito de carga que exerce cada etapa sobre a que lhe precede 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24325"/>
            <a:ext cx="6136460" cy="185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4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efeito</a:t>
            </a:r>
            <a:r>
              <a:rPr lang="es-ES" dirty="0">
                <a:solidFill>
                  <a:srgbClr val="FF0000"/>
                </a:solidFill>
              </a:rPr>
              <a:t> de carga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132856"/>
            <a:ext cx="8208912" cy="3672407"/>
          </a:xfrm>
        </p:spPr>
        <p:txBody>
          <a:bodyPr/>
          <a:lstStyle/>
          <a:p>
            <a:r>
              <a:rPr lang="pt-BR" dirty="0"/>
              <a:t>A única etapa que não recebe efeito de carga é a última.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786" y="3573016"/>
            <a:ext cx="8023225" cy="208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6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>
                <a:solidFill>
                  <a:srgbClr val="FF0000"/>
                </a:solidFill>
                <a:latin typeface="Arial"/>
                <a:ea typeface="Times New Roman"/>
                <a:cs typeface="+mn-cs"/>
              </a:rPr>
              <a:t>Para os cálculos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sz="2800" dirty="0">
                <a:latin typeface="Arial"/>
                <a:ea typeface="Times New Roman"/>
              </a:rPr>
              <a:t>Para os cálculos, nos mover da última etapa por volta da primeira para achar nessa ordem: Ai, </a:t>
            </a:r>
            <a:r>
              <a:rPr lang="pt-BR" sz="2800" dirty="0" smtClean="0">
                <a:latin typeface="Arial"/>
                <a:ea typeface="Times New Roman"/>
              </a:rPr>
              <a:t>Ri </a:t>
            </a:r>
            <a:r>
              <a:rPr lang="pt-BR" sz="2800" dirty="0">
                <a:latin typeface="Arial"/>
                <a:ea typeface="Times New Roman"/>
              </a:rPr>
              <a:t>e </a:t>
            </a:r>
            <a:r>
              <a:rPr lang="pt-BR" sz="2800" dirty="0" err="1">
                <a:latin typeface="Arial"/>
                <a:ea typeface="Times New Roman"/>
              </a:rPr>
              <a:t>Av</a:t>
            </a:r>
            <a:endParaRPr lang="es-ES" sz="24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7207312" cy="187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82975"/>
            <a:ext cx="19526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69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  <a:latin typeface="Arial"/>
              </a:rPr>
              <a:t>Resistência</a:t>
            </a:r>
            <a:r>
              <a:rPr lang="es-ES" dirty="0">
                <a:solidFill>
                  <a:srgbClr val="FF0000"/>
                </a:solidFill>
                <a:latin typeface="Arial"/>
              </a:rPr>
              <a:t> de </a:t>
            </a:r>
            <a:r>
              <a:rPr lang="es-ES" b="1" dirty="0">
                <a:solidFill>
                  <a:srgbClr val="FF0000"/>
                </a:solidFill>
                <a:latin typeface="Arial"/>
              </a:rPr>
              <a:t>entrada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dirty="0">
                <a:latin typeface="Arial"/>
                <a:ea typeface="Times New Roman"/>
              </a:rPr>
              <a:t>Ri depende do Ai e </a:t>
            </a:r>
            <a:r>
              <a:rPr lang="pt-BR" dirty="0" err="1" smtClean="0">
                <a:latin typeface="Arial"/>
                <a:ea typeface="Times New Roman"/>
              </a:rPr>
              <a:t>Av</a:t>
            </a:r>
            <a:r>
              <a:rPr lang="pt-BR" dirty="0" smtClean="0">
                <a:latin typeface="Arial"/>
                <a:ea typeface="Times New Roman"/>
              </a:rPr>
              <a:t>, </a:t>
            </a:r>
            <a:r>
              <a:rPr lang="pt-BR" dirty="0">
                <a:latin typeface="Arial"/>
                <a:ea typeface="Times New Roman"/>
              </a:rPr>
              <a:t>depende do Ai e do Ri</a:t>
            </a:r>
            <a:endParaRPr lang="es-ES" sz="2800" dirty="0">
              <a:latin typeface="Times New Roman"/>
              <a:ea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dirty="0">
                <a:latin typeface="Arial"/>
                <a:ea typeface="Times New Roman"/>
              </a:rPr>
              <a:t>Ri da primeira etapa é também Ri da cascata</a:t>
            </a:r>
            <a:endParaRPr lang="es-ES" sz="28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55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Arial"/>
                <a:ea typeface="Times New Roman"/>
              </a:rPr>
              <a:t>O ganho de voltagem da cascata</a:t>
            </a:r>
            <a:r>
              <a:rPr lang="es-ES" sz="4000" dirty="0">
                <a:latin typeface="Times New Roman"/>
                <a:ea typeface="Times New Roman"/>
              </a:rPr>
              <a:t/>
            </a:r>
            <a:br>
              <a:rPr lang="es-ES" sz="4000" dirty="0">
                <a:latin typeface="Times New Roman"/>
                <a:ea typeface="Times New Roman"/>
              </a:rPr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4525963"/>
          </a:xfrm>
        </p:spPr>
        <p:txBody>
          <a:bodyPr/>
          <a:lstStyle/>
          <a:p>
            <a:r>
              <a:rPr lang="pt-BR" dirty="0" err="1"/>
              <a:t>Avt</a:t>
            </a:r>
            <a:r>
              <a:rPr lang="pt-BR" dirty="0"/>
              <a:t>= </a:t>
            </a:r>
            <a:r>
              <a:rPr lang="pt-BR" dirty="0" err="1"/>
              <a:t>Vo</a:t>
            </a:r>
            <a:r>
              <a:rPr lang="pt-BR" dirty="0"/>
              <a:t>/Vi=(</a:t>
            </a:r>
            <a:r>
              <a:rPr lang="pt-BR" dirty="0" err="1"/>
              <a:t>Vo</a:t>
            </a:r>
            <a:r>
              <a:rPr lang="pt-BR" dirty="0"/>
              <a:t>/V2) *(V2/Vi)</a:t>
            </a:r>
            <a:endParaRPr lang="es-ES" dirty="0"/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dirty="0">
                <a:latin typeface="Arial"/>
                <a:ea typeface="Times New Roman"/>
              </a:rPr>
              <a:t>Generalizando</a:t>
            </a:r>
            <a:endParaRPr lang="es-ES" sz="2800" dirty="0">
              <a:latin typeface="Times New Roman"/>
              <a:ea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s-ES" dirty="0" err="1">
                <a:latin typeface="Times New Roman"/>
                <a:ea typeface="Times New Roman"/>
              </a:rPr>
              <a:t>Avt</a:t>
            </a:r>
            <a:r>
              <a:rPr lang="es-ES" dirty="0">
                <a:latin typeface="Times New Roman"/>
                <a:ea typeface="Times New Roman"/>
              </a:rPr>
              <a:t> =Av1 * Av2 * Av3……*</a:t>
            </a:r>
            <a:r>
              <a:rPr lang="es-ES" dirty="0" err="1">
                <a:latin typeface="Times New Roman"/>
                <a:ea typeface="Times New Roman"/>
              </a:rPr>
              <a:t>Avn</a:t>
            </a:r>
            <a:endParaRPr lang="es-ES" sz="24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1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Times New Roman"/>
                <a:ea typeface="Times New Roman"/>
              </a:rPr>
              <a:t>calcular </a:t>
            </a:r>
            <a:r>
              <a:rPr lang="pt-BR" dirty="0" err="1">
                <a:solidFill>
                  <a:srgbClr val="FF0000"/>
                </a:solidFill>
                <a:latin typeface="Times New Roman"/>
                <a:ea typeface="Times New Roman"/>
              </a:rPr>
              <a:t>Ro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/>
                <a:ea typeface="Times New Roman"/>
              </a:rPr>
              <a:t>Para calcular </a:t>
            </a:r>
            <a:r>
              <a:rPr lang="pt-BR" dirty="0" err="1">
                <a:latin typeface="Times New Roman"/>
                <a:ea typeface="Times New Roman"/>
              </a:rPr>
              <a:t>Ro</a:t>
            </a:r>
            <a:r>
              <a:rPr lang="pt-BR" dirty="0">
                <a:latin typeface="Times New Roman"/>
                <a:ea typeface="Times New Roman"/>
              </a:rPr>
              <a:t> nos movemos da primeira etapa à </a:t>
            </a:r>
            <a:r>
              <a:rPr lang="pt-BR" dirty="0" smtClean="0">
                <a:latin typeface="Times New Roman"/>
                <a:ea typeface="Times New Roman"/>
              </a:rPr>
              <a:t>última.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dirty="0" smtClean="0">
                <a:latin typeface="Times New Roman"/>
                <a:ea typeface="Times New Roman"/>
              </a:rPr>
              <a:t> </a:t>
            </a:r>
            <a:r>
              <a:rPr lang="pt-BR" dirty="0">
                <a:latin typeface="Times New Roman"/>
                <a:ea typeface="Times New Roman"/>
              </a:rPr>
              <a:t>É necessário ter em conta os componentes da malha de entrada e para isso faz falta a </a:t>
            </a:r>
            <a:r>
              <a:rPr lang="pt-BR" dirty="0" err="1">
                <a:latin typeface="Times New Roman"/>
                <a:ea typeface="Times New Roman"/>
              </a:rPr>
              <a:t>Ro</a:t>
            </a:r>
            <a:r>
              <a:rPr lang="pt-BR" dirty="0">
                <a:latin typeface="Times New Roman"/>
                <a:ea typeface="Times New Roman"/>
              </a:rPr>
              <a:t> da etapa precedente.</a:t>
            </a:r>
            <a:endParaRPr lang="es-ES" sz="24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8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</a:rPr>
              <a:t>Calcular Ro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22" y="2924944"/>
            <a:ext cx="7472006" cy="194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1403648" y="2780928"/>
            <a:ext cx="3528392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2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prstClr val="black"/>
                </a:solidFill>
              </a:rPr>
              <a:t>Polarizar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2210" y="2425821"/>
            <a:ext cx="5939579" cy="287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821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fonte</a:t>
            </a:r>
            <a:r>
              <a:rPr lang="es-ES" dirty="0">
                <a:solidFill>
                  <a:srgbClr val="FF0000"/>
                </a:solidFill>
              </a:rPr>
              <a:t> de </a:t>
            </a:r>
            <a:r>
              <a:rPr lang="es-ES" dirty="0" err="1">
                <a:solidFill>
                  <a:srgbClr val="FF0000"/>
                </a:solidFill>
              </a:rPr>
              <a:t>sinal</a:t>
            </a:r>
            <a:r>
              <a:rPr lang="es-E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/>
                <a:ea typeface="Times New Roman"/>
              </a:rPr>
              <a:t>Para uma etapa dada, a precedente é uma fonte de sinal com </a:t>
            </a:r>
            <a:r>
              <a:rPr lang="pt-BR" dirty="0" err="1" smtClean="0">
                <a:latin typeface="Times New Roman"/>
                <a:ea typeface="Times New Roman"/>
              </a:rPr>
              <a:t>Rs</a:t>
            </a:r>
            <a:r>
              <a:rPr lang="pt-BR" dirty="0" smtClean="0">
                <a:latin typeface="Times New Roman"/>
                <a:ea typeface="Times New Roman"/>
              </a:rPr>
              <a:t>=</a:t>
            </a:r>
            <a:r>
              <a:rPr lang="pt-BR" dirty="0" err="1" smtClean="0">
                <a:latin typeface="Times New Roman"/>
                <a:ea typeface="Times New Roman"/>
              </a:rPr>
              <a:t>Ro</a:t>
            </a:r>
            <a:endParaRPr lang="pt-BR" dirty="0" smtClean="0">
              <a:latin typeface="Times New Roman"/>
              <a:ea typeface="Times New Roman"/>
            </a:endParaRPr>
          </a:p>
          <a:p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097" y="3310964"/>
            <a:ext cx="7088231" cy="1846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39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>
                <a:solidFill>
                  <a:srgbClr val="FF0000"/>
                </a:solidFill>
              </a:rPr>
              <a:t>Ai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dirty="0">
                <a:latin typeface="Times New Roman"/>
                <a:ea typeface="Times New Roman"/>
              </a:rPr>
              <a:t>Pelo general, quão corrente sai de uma etapa não é igual a que entra na outra, por isso:</a:t>
            </a:r>
            <a:endParaRPr lang="es-ES" sz="2400" dirty="0">
              <a:latin typeface="Times New Roman"/>
              <a:ea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dirty="0">
                <a:latin typeface="Times New Roman"/>
                <a:ea typeface="Times New Roman"/>
              </a:rPr>
              <a:t>Não se pode calcular a Ai da cascata  como o produto das Ai de corrente das etapas</a:t>
            </a:r>
            <a:endParaRPr lang="es-ES" sz="24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6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>
                <a:solidFill>
                  <a:srgbClr val="FF0000"/>
                </a:solidFill>
              </a:rPr>
              <a:t>Ai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276872"/>
            <a:ext cx="8363272" cy="25488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sz="4000" dirty="0">
                <a:latin typeface="Times New Roman"/>
                <a:ea typeface="Times New Roman"/>
              </a:rPr>
              <a:t>A Ai total se pode calcular conhecendo a </a:t>
            </a:r>
            <a:r>
              <a:rPr lang="pt-BR" sz="4000" dirty="0" err="1">
                <a:latin typeface="Times New Roman"/>
                <a:ea typeface="Times New Roman"/>
              </a:rPr>
              <a:t>Avt</a:t>
            </a:r>
            <a:endParaRPr lang="es-ES" dirty="0">
              <a:latin typeface="Times New Roman"/>
              <a:ea typeface="Times New Roman"/>
            </a:endParaRPr>
          </a:p>
          <a:p>
            <a:endParaRPr lang="es-ES" sz="4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20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extremos da cascata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spcAft>
                <a:spcPts val="0"/>
              </a:spcAft>
              <a:buNone/>
            </a:pPr>
            <a:r>
              <a:rPr lang="pt-BR" sz="4400" dirty="0">
                <a:latin typeface="Times New Roman"/>
                <a:ea typeface="Times New Roman"/>
              </a:rPr>
              <a:t>Que configurações básicas se podem utilizar nos extremos da cascata?</a:t>
            </a:r>
            <a:endParaRPr lang="es-ES" sz="28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37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Times New Roman"/>
                <a:ea typeface="Times New Roman"/>
              </a:rPr>
              <a:t>etapa intermédia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219256" cy="3484984"/>
          </a:xfrm>
        </p:spPr>
        <p:txBody>
          <a:bodyPr/>
          <a:lstStyle/>
          <a:p>
            <a:pPr marL="0" indent="0">
              <a:lnSpc>
                <a:spcPct val="200000"/>
              </a:lnSpc>
              <a:spcAft>
                <a:spcPts val="0"/>
              </a:spcAft>
              <a:buNone/>
            </a:pPr>
            <a:r>
              <a:rPr lang="pt-BR" sz="3600" dirty="0">
                <a:latin typeface="Times New Roman"/>
                <a:ea typeface="Times New Roman"/>
              </a:rPr>
              <a:t>Que configurações básicas se podem utilizar como etapa intermédia de uma cascata?</a:t>
            </a:r>
            <a:endParaRPr lang="es-ES" sz="20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25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Times New Roman"/>
                <a:ea typeface="Times New Roman"/>
              </a:rPr>
              <a:t>Cascadas </a:t>
            </a:r>
            <a:r>
              <a:rPr lang="pt-BR" dirty="0" err="1">
                <a:solidFill>
                  <a:srgbClr val="FF0000"/>
                </a:solidFill>
                <a:latin typeface="Times New Roman"/>
                <a:ea typeface="Times New Roman"/>
              </a:rPr>
              <a:t>especiales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/>
                <a:ea typeface="Times New Roman"/>
              </a:rPr>
              <a:t>O par </a:t>
            </a:r>
            <a:r>
              <a:rPr lang="pt-BR" dirty="0" err="1">
                <a:latin typeface="Times New Roman"/>
                <a:ea typeface="Times New Roman"/>
              </a:rPr>
              <a:t>Darlington</a:t>
            </a:r>
            <a:r>
              <a:rPr lang="pt-BR" dirty="0">
                <a:latin typeface="Times New Roman"/>
                <a:ea typeface="Times New Roman"/>
              </a:rPr>
              <a:t> como caso particular de uma </a:t>
            </a:r>
            <a:r>
              <a:rPr lang="pt-BR" dirty="0" smtClean="0">
                <a:latin typeface="Times New Roman"/>
                <a:ea typeface="Times New Roman"/>
              </a:rPr>
              <a:t>cascata</a:t>
            </a:r>
          </a:p>
          <a:p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9241" y="2855976"/>
            <a:ext cx="6229103" cy="287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05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Times New Roman"/>
                <a:ea typeface="Times New Roman"/>
              </a:rPr>
              <a:t>par </a:t>
            </a:r>
            <a:r>
              <a:rPr lang="pt-BR" dirty="0" err="1">
                <a:solidFill>
                  <a:srgbClr val="FF0000"/>
                </a:solidFill>
                <a:latin typeface="Times New Roman"/>
                <a:ea typeface="Times New Roman"/>
              </a:rPr>
              <a:t>Darlington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6405" y="1484784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dirty="0">
                <a:latin typeface="Times New Roman"/>
                <a:ea typeface="Times New Roman"/>
              </a:rPr>
              <a:t>A Re de Q1 é a Ri de Q2</a:t>
            </a:r>
            <a:endParaRPr lang="es-ES" sz="1800" dirty="0">
              <a:latin typeface="Times New Roman"/>
              <a:ea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dirty="0">
                <a:latin typeface="Times New Roman"/>
                <a:ea typeface="Times New Roman"/>
              </a:rPr>
              <a:t>É uma cascata de dois CC</a:t>
            </a:r>
            <a:endParaRPr lang="es-ES" sz="18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5737" y="3432969"/>
            <a:ext cx="6230937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94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Times New Roman"/>
                <a:ea typeface="Times New Roman"/>
              </a:rPr>
              <a:t>Cascadas </a:t>
            </a:r>
            <a:r>
              <a:rPr lang="pt-BR" dirty="0" err="1">
                <a:solidFill>
                  <a:srgbClr val="FF0000"/>
                </a:solidFill>
                <a:latin typeface="Times New Roman"/>
                <a:ea typeface="Times New Roman"/>
              </a:rPr>
              <a:t>especiales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pt-BR" b="1" i="1" dirty="0" err="1">
                <a:latin typeface="Arial"/>
                <a:cs typeface="Times New Roman"/>
              </a:rPr>
              <a:t>Cascode</a:t>
            </a:r>
            <a:r>
              <a:rPr lang="pt-BR" b="1" i="1" dirty="0">
                <a:latin typeface="Arial"/>
                <a:cs typeface="Times New Roman"/>
              </a:rPr>
              <a:t>, cascata EC, </a:t>
            </a:r>
            <a:r>
              <a:rPr lang="pt-BR" b="1" i="1" dirty="0" smtClean="0">
                <a:latin typeface="Arial"/>
                <a:cs typeface="Times New Roman"/>
              </a:rPr>
              <a:t>BC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pt-BR" b="1" i="1" dirty="0">
              <a:latin typeface="Arial"/>
              <a:cs typeface="Times New Roman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es-ES" b="1" i="1" dirty="0">
              <a:latin typeface="Arial"/>
              <a:cs typeface="Times New Roman"/>
            </a:endParaRPr>
          </a:p>
          <a:p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70538"/>
            <a:ext cx="5472608" cy="3224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07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i="1" dirty="0" err="1">
                <a:solidFill>
                  <a:srgbClr val="FF0000"/>
                </a:solidFill>
                <a:latin typeface="Arial"/>
                <a:ea typeface="+mn-ea"/>
                <a:cs typeface="Times New Roman"/>
              </a:rPr>
              <a:t>Cascode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6405" y="1628800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dirty="0" err="1">
                <a:latin typeface="Times New Roman"/>
                <a:ea typeface="Times New Roman"/>
              </a:rPr>
              <a:t>Cascode</a:t>
            </a:r>
            <a:r>
              <a:rPr lang="pt-BR" dirty="0">
                <a:latin typeface="Times New Roman"/>
                <a:ea typeface="Times New Roman"/>
              </a:rPr>
              <a:t> facilita uma </a:t>
            </a:r>
            <a:r>
              <a:rPr lang="pt-BR" dirty="0" err="1">
                <a:latin typeface="Times New Roman"/>
                <a:ea typeface="Times New Roman"/>
              </a:rPr>
              <a:t>Av</a:t>
            </a:r>
            <a:r>
              <a:rPr lang="pt-BR" dirty="0">
                <a:latin typeface="Times New Roman"/>
                <a:ea typeface="Times New Roman"/>
              </a:rPr>
              <a:t> semelhante ao EC, com um largo de banda maior</a:t>
            </a:r>
            <a:endParaRPr lang="es-ES" sz="18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6737" y="3533208"/>
            <a:ext cx="5183535" cy="305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44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Times New Roman"/>
                <a:ea typeface="Times New Roman"/>
              </a:rPr>
              <a:t>Exemplo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65744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7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prstClr val="black"/>
                </a:solidFill>
              </a:rPr>
              <a:t>Polarizar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781" y="2470341"/>
            <a:ext cx="4670438" cy="27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131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prstClr val="black"/>
                </a:solidFill>
              </a:rPr>
              <a:t>Polarizar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2669" y="1799506"/>
            <a:ext cx="3578662" cy="41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31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polarização do </a:t>
            </a:r>
            <a:r>
              <a:rPr lang="pt-BR" u="sng" dirty="0"/>
              <a:t>MOSFET de acumulação</a:t>
            </a:r>
            <a:endParaRPr lang="es-E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bright="19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5760639" cy="271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0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/>
              </a:rPr>
              <a:t>Circuito equivalente do FET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679" y="2673861"/>
            <a:ext cx="6142641" cy="237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249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Arial"/>
              </a:rPr>
              <a:t>Parâmetros do circuito equivalente do FET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E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s-ES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s-E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s-ES" i="1" dirty="0">
                    <a:latin typeface="Cambria Math"/>
                    <a:ea typeface="Cambria Math"/>
                  </a:rPr>
                  <a:t/>
                </a:r>
                <a:r>
                  <a:rPr lang="es-ES" i="1" dirty="0" smtClean="0">
                    <a:latin typeface="Cambria Math"/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s-ES" sz="66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s-CO" sz="6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s-CO" sz="6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CO" sz="6600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  <m:sub>
                        <m:r>
                          <a:rPr lang="es-CO" sz="66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sz="6600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6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6600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s-CO" sz="6600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s-ES" sz="6600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3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>
                <a:solidFill>
                  <a:prstClr val="black"/>
                </a:solidFill>
                <a:latin typeface="Arial"/>
              </a:rPr>
              <a:t>Parâmetros do circuito equivalente do FET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24150"/>
            <a:ext cx="5976664" cy="298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490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635</Words>
  <Application>Microsoft Office PowerPoint</Application>
  <PresentationFormat>Apresentação no Ecrã (4:3)</PresentationFormat>
  <Paragraphs>127</Paragraphs>
  <Slides>39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39</vt:i4>
      </vt:variant>
    </vt:vector>
  </HeadingPairs>
  <TitlesOfParts>
    <vt:vector size="41" baseType="lpstr">
      <vt:lpstr>Tema de Office</vt:lpstr>
      <vt:lpstr>8_Tema de Office</vt:lpstr>
      <vt:lpstr>Aula Teórica 6: Amplificadores com o FET e cascatas.</vt:lpstr>
      <vt:lpstr>Polarizar</vt:lpstr>
      <vt:lpstr>Polarizar</vt:lpstr>
      <vt:lpstr>Polarizar</vt:lpstr>
      <vt:lpstr>Polarizar</vt:lpstr>
      <vt:lpstr>polarização do MOSFET de acumulação</vt:lpstr>
      <vt:lpstr>Circuito equivalente do FET</vt:lpstr>
      <vt:lpstr>Parâmetros do circuito equivalente do FET</vt:lpstr>
      <vt:lpstr>Parâmetros do circuito equivalente do FET</vt:lpstr>
      <vt:lpstr>Voltagem Early</vt:lpstr>
      <vt:lpstr>Modelo generalizado</vt:lpstr>
      <vt:lpstr>Terminais de saída</vt:lpstr>
      <vt:lpstr>Circuito equivalente olhando pelo Dreno</vt:lpstr>
      <vt:lpstr>Circuito equivalente olhando pelo Fonte</vt:lpstr>
      <vt:lpstr>SC (fonte comum)</vt:lpstr>
      <vt:lpstr>DC (drenador comum)</vt:lpstr>
      <vt:lpstr>GC (comporta comum)</vt:lpstr>
      <vt:lpstr>Amplificadores de pequeno sinal em cascata</vt:lpstr>
      <vt:lpstr>Cascata</vt:lpstr>
      <vt:lpstr>Duas razões justificam o uso das cascatas</vt:lpstr>
      <vt:lpstr>Que razões justificam o uso da cascata mostrada?</vt:lpstr>
      <vt:lpstr>Que razões justificam o uso da cascata mostrada?</vt:lpstr>
      <vt:lpstr>cascata</vt:lpstr>
      <vt:lpstr>efeito de carga </vt:lpstr>
      <vt:lpstr>Para os cálculos</vt:lpstr>
      <vt:lpstr>Resistência de entrada</vt:lpstr>
      <vt:lpstr>O ganho de voltagem da cascata </vt:lpstr>
      <vt:lpstr>calcular Ro</vt:lpstr>
      <vt:lpstr>Calcular Ro</vt:lpstr>
      <vt:lpstr>fonte de sinal </vt:lpstr>
      <vt:lpstr>Ai</vt:lpstr>
      <vt:lpstr>Ai</vt:lpstr>
      <vt:lpstr>extremos da cascata</vt:lpstr>
      <vt:lpstr>etapa intermédia</vt:lpstr>
      <vt:lpstr>Cascadas especiales</vt:lpstr>
      <vt:lpstr>par Darlington</vt:lpstr>
      <vt:lpstr>Cascadas especiales</vt:lpstr>
      <vt:lpstr>Cascode</vt:lpstr>
      <vt:lpstr>Exemplo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Chaljub</dc:creator>
  <cp:lastModifiedBy>Jose Nelson</cp:lastModifiedBy>
  <cp:revision>47</cp:revision>
  <dcterms:created xsi:type="dcterms:W3CDTF">2013-04-18T10:45:05Z</dcterms:created>
  <dcterms:modified xsi:type="dcterms:W3CDTF">2016-04-01T06:37:40Z</dcterms:modified>
</cp:coreProperties>
</file>