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7"/>
  </p:notesMasterIdLst>
  <p:sldIdLst>
    <p:sldId id="269" r:id="rId2"/>
    <p:sldId id="345" r:id="rId3"/>
    <p:sldId id="330" r:id="rId4"/>
    <p:sldId id="348" r:id="rId5"/>
    <p:sldId id="339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7" autoAdjust="0"/>
    <p:restoredTop sz="94660"/>
  </p:normalViewPr>
  <p:slideViewPr>
    <p:cSldViewPr>
      <p:cViewPr varScale="1">
        <p:scale>
          <a:sx n="48" d="100"/>
          <a:sy n="48" d="100"/>
        </p:scale>
        <p:origin x="1158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39A39-9827-42E9-82DF-03C61E4271B7}" type="datetimeFigureOut">
              <a:rPr lang="es-ES" smtClean="0"/>
              <a:t>26/03/2014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48430-8EAB-4A0F-8ECE-74D5A48B51B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7154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3E30-6885-4D83-80BA-0F22946ECE43}" type="datetime1">
              <a:rPr lang="es-ES" smtClean="0"/>
              <a:t>26/03/2014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704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F144-5B42-4C95-BC4F-7299049CB85E}" type="datetime1">
              <a:rPr lang="es-ES" smtClean="0"/>
              <a:t>26/03/2014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11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FF3B-B5C9-4639-8026-E2DD82DAE3E4}" type="datetime1">
              <a:rPr lang="es-ES" smtClean="0"/>
              <a:t>26/03/2014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011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9414-9E78-4AFB-B094-40FC99BD8730}" type="datetime1">
              <a:rPr lang="es-ES" smtClean="0"/>
              <a:t>26/03/2014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34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DA26-F743-4848-A099-ACB6BE9FE533}" type="datetime1">
              <a:rPr lang="es-ES" smtClean="0"/>
              <a:t>26/03/2014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808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A310-5381-461D-A2B5-56765974168A}" type="datetime1">
              <a:rPr lang="es-ES" smtClean="0"/>
              <a:t>26/03/2014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415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41F2-DCAD-492A-924A-C41206FF6F52}" type="datetime1">
              <a:rPr lang="es-ES" smtClean="0"/>
              <a:t>26/03/2014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230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DF4BB-CDD8-4450-9C93-C845DDD3CAFE}" type="datetime1">
              <a:rPr lang="es-ES" smtClean="0"/>
              <a:t>26/03/2014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11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3923-F49B-4BBD-8FD2-EF944B312E8E}" type="datetime1">
              <a:rPr lang="es-ES" smtClean="0"/>
              <a:t>26/03/2014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070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059A-8E74-48A9-BFC8-745DEE3B332D}" type="datetime1">
              <a:rPr lang="es-ES" smtClean="0"/>
              <a:t>26/03/2014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292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6F44-1001-4650-9769-81617EBF0716}" type="datetime1">
              <a:rPr lang="es-ES" smtClean="0"/>
              <a:t>26/03/2014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793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93014-29B0-4F18-ACCA-E97567CA38EB}" type="datetime1">
              <a:rPr lang="es-ES" smtClean="0"/>
              <a:t>26/03/2014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172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Aula </a:t>
            </a:r>
            <a:r>
              <a:rPr lang="pt-BR" smtClean="0"/>
              <a:t>prática 7</a:t>
            </a:r>
            <a:r>
              <a:rPr lang="pt-BR" sz="5400" smtClean="0"/>
              <a:t>: </a:t>
            </a:r>
            <a:r>
              <a:rPr lang="pt-BR" sz="5400" dirty="0" smtClean="0"/>
              <a:t>“Resposta </a:t>
            </a:r>
            <a:r>
              <a:rPr lang="pt-BR" sz="5400" dirty="0"/>
              <a:t>de </a:t>
            </a:r>
            <a:r>
              <a:rPr lang="pt-BR" sz="5400" dirty="0" smtClean="0"/>
              <a:t>frequência”</a:t>
            </a:r>
            <a:r>
              <a:rPr lang="es-ES_tradnl" sz="5400" dirty="0" smtClean="0">
                <a:latin typeface="Times New Roman"/>
                <a:ea typeface="Times New Roman"/>
              </a:rPr>
              <a:t>.</a:t>
            </a:r>
            <a:endParaRPr lang="es-ES" sz="5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4293096"/>
            <a:ext cx="6400800" cy="1752600"/>
          </a:xfrm>
        </p:spPr>
        <p:txBody>
          <a:bodyPr/>
          <a:lstStyle/>
          <a:p>
            <a:r>
              <a:rPr lang="es-CO" b="1" dirty="0" smtClean="0">
                <a:solidFill>
                  <a:schemeClr val="tx1"/>
                </a:solidFill>
              </a:rPr>
              <a:t>Dr. José A. Chaljub Duarte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181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Exercício</a:t>
            </a:r>
            <a:r>
              <a:rPr lang="es-ES" dirty="0" smtClean="0"/>
              <a:t> </a:t>
            </a:r>
            <a:r>
              <a:rPr lang="es-ES" dirty="0"/>
              <a:t>1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latin typeface="Arial"/>
                <a:ea typeface="Times New Roman"/>
              </a:rPr>
              <a:t>Se </a:t>
            </a:r>
            <a:r>
              <a:rPr lang="pt-BR" sz="4400" dirty="0" err="1">
                <a:latin typeface="Times New Roman"/>
                <a:ea typeface="Times New Roman"/>
              </a:rPr>
              <a:t>IcQ</a:t>
            </a:r>
            <a:r>
              <a:rPr lang="pt-BR" sz="4400" dirty="0">
                <a:latin typeface="Times New Roman"/>
                <a:ea typeface="Times New Roman"/>
              </a:rPr>
              <a:t>=10mA, VCEQ=10V, β=100,</a:t>
            </a:r>
            <a:r>
              <a:rPr lang="pt-BR" dirty="0">
                <a:latin typeface="Arial"/>
                <a:ea typeface="Times New Roman"/>
              </a:rPr>
              <a:t> </a:t>
            </a:r>
            <a:r>
              <a:rPr lang="pt-BR" sz="4400" dirty="0" err="1">
                <a:latin typeface="Times New Roman"/>
                <a:ea typeface="Times New Roman"/>
              </a:rPr>
              <a:t>fT</a:t>
            </a:r>
            <a:r>
              <a:rPr lang="pt-BR" sz="4400" dirty="0">
                <a:latin typeface="Times New Roman"/>
                <a:ea typeface="Times New Roman"/>
              </a:rPr>
              <a:t>=50MHz e Cµ=3pF,</a:t>
            </a:r>
            <a:r>
              <a:rPr lang="pt-BR" dirty="0">
                <a:latin typeface="Arial"/>
                <a:ea typeface="Times New Roman"/>
              </a:rPr>
              <a:t>  calcule os parâmetros do modelo híbrido </a:t>
            </a:r>
            <a:r>
              <a:rPr lang="es-ES_tradnl" dirty="0">
                <a:latin typeface="Arial"/>
                <a:ea typeface="Times New Roman"/>
              </a:rPr>
              <a:t>π </a:t>
            </a:r>
            <a:r>
              <a:rPr lang="pt-BR" dirty="0">
                <a:latin typeface="Arial"/>
                <a:ea typeface="Times New Roman"/>
              </a:rPr>
              <a:t>à temperatura ambiente.</a:t>
            </a:r>
            <a:endParaRPr lang="es-ES" sz="4400" dirty="0">
              <a:latin typeface="Times New Roman"/>
              <a:ea typeface="Times New Roman"/>
            </a:endParaRP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504742"/>
            <a:ext cx="4683123" cy="362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9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Exercício</a:t>
            </a:r>
            <a:r>
              <a:rPr lang="es-ES" dirty="0" smtClean="0"/>
              <a:t> </a:t>
            </a:r>
            <a:r>
              <a:rPr lang="es-ES" dirty="0" smtClean="0"/>
              <a:t>2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pt-BR" sz="2900" dirty="0">
                <a:latin typeface="Arial"/>
                <a:ea typeface="Times New Roman"/>
              </a:rPr>
              <a:t>O FET</a:t>
            </a:r>
            <a:r>
              <a:rPr lang="pt-BR" sz="2900" dirty="0">
                <a:solidFill>
                  <a:srgbClr val="000000"/>
                </a:solidFill>
                <a:latin typeface="Arial"/>
                <a:ea typeface="Times New Roman"/>
              </a:rPr>
              <a:t> do circuito tem os seguintes parâmetros</a:t>
            </a:r>
            <a:r>
              <a:rPr lang="pt-BR" sz="2000" dirty="0">
                <a:solidFill>
                  <a:srgbClr val="000000"/>
                </a:solidFill>
                <a:latin typeface="Arial"/>
                <a:ea typeface="Times New Roman"/>
              </a:rPr>
              <a:t>: </a:t>
            </a:r>
            <a:r>
              <a:rPr lang="pt-BR" dirty="0" err="1">
                <a:latin typeface="Times New Roman"/>
                <a:ea typeface="Times New Roman"/>
              </a:rPr>
              <a:t>gm</a:t>
            </a:r>
            <a:r>
              <a:rPr lang="pt-BR" dirty="0">
                <a:latin typeface="Times New Roman"/>
                <a:ea typeface="Times New Roman"/>
              </a:rPr>
              <a:t>=5mA/V, rd=20K</a:t>
            </a:r>
            <a:r>
              <a:rPr lang="es-ES_tradnl" dirty="0">
                <a:latin typeface="Times New Roman"/>
                <a:ea typeface="Times New Roman"/>
              </a:rPr>
              <a:t>Ω</a:t>
            </a:r>
            <a:r>
              <a:rPr lang="pt-BR" dirty="0">
                <a:latin typeface="Times New Roman"/>
                <a:ea typeface="Times New Roman"/>
              </a:rPr>
              <a:t>, </a:t>
            </a:r>
            <a:r>
              <a:rPr lang="pt-BR" dirty="0" err="1">
                <a:latin typeface="Times New Roman"/>
                <a:ea typeface="Times New Roman"/>
              </a:rPr>
              <a:t>Cgs</a:t>
            </a:r>
            <a:r>
              <a:rPr lang="pt-BR" dirty="0">
                <a:latin typeface="Times New Roman"/>
                <a:ea typeface="Times New Roman"/>
              </a:rPr>
              <a:t>=20pF, </a:t>
            </a:r>
            <a:r>
              <a:rPr lang="pt-BR" dirty="0" err="1">
                <a:latin typeface="Times New Roman"/>
                <a:ea typeface="Times New Roman"/>
              </a:rPr>
              <a:t>Cgd</a:t>
            </a:r>
            <a:r>
              <a:rPr lang="pt-BR" dirty="0">
                <a:latin typeface="Times New Roman"/>
                <a:ea typeface="Times New Roman"/>
              </a:rPr>
              <a:t>=</a:t>
            </a:r>
            <a:r>
              <a:rPr lang="pt-BR" dirty="0" err="1">
                <a:latin typeface="Times New Roman"/>
                <a:ea typeface="Times New Roman"/>
              </a:rPr>
              <a:t>Cds</a:t>
            </a:r>
            <a:r>
              <a:rPr lang="pt-BR" dirty="0">
                <a:latin typeface="Times New Roman"/>
                <a:ea typeface="Times New Roman"/>
              </a:rPr>
              <a:t>=3pF, determine:</a:t>
            </a:r>
            <a:endParaRPr lang="es-ES" dirty="0">
              <a:latin typeface="Times New Roman"/>
              <a:ea typeface="Times New Roman"/>
            </a:endParaRPr>
          </a:p>
          <a:p>
            <a:pPr lvl="0">
              <a:lnSpc>
                <a:spcPct val="150000"/>
              </a:lnSpc>
              <a:spcAft>
                <a:spcPts val="100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es-ES_tradnl" dirty="0">
                <a:latin typeface="Times New Roman"/>
                <a:ea typeface="Times New Roman"/>
              </a:rPr>
              <a:t>A</a:t>
            </a:r>
            <a:r>
              <a:rPr lang="es-ES_tradnl" baseline="-25000" dirty="0">
                <a:latin typeface="Times New Roman"/>
                <a:ea typeface="Times New Roman"/>
              </a:rPr>
              <a:t>V</a:t>
            </a:r>
            <a:endParaRPr lang="es-ES" dirty="0">
              <a:latin typeface="Times New Roman"/>
              <a:ea typeface="Times New Roman"/>
            </a:endParaRPr>
          </a:p>
          <a:p>
            <a:pPr lvl="0">
              <a:lnSpc>
                <a:spcPct val="150000"/>
              </a:lnSpc>
              <a:spcAft>
                <a:spcPts val="100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es-ES_tradnl" dirty="0" err="1">
                <a:latin typeface="Times New Roman"/>
                <a:ea typeface="Times New Roman"/>
              </a:rPr>
              <a:t>f</a:t>
            </a:r>
            <a:r>
              <a:rPr lang="es-ES_tradnl" baseline="-25000" dirty="0" err="1">
                <a:latin typeface="Times New Roman"/>
                <a:ea typeface="Times New Roman"/>
              </a:rPr>
              <a:t>H</a:t>
            </a:r>
            <a:endParaRPr lang="es-ES" dirty="0">
              <a:latin typeface="Times New Roman"/>
              <a:ea typeface="Times New Roman"/>
            </a:endParaRPr>
          </a:p>
          <a:p>
            <a:pPr lvl="0">
              <a:lnSpc>
                <a:spcPct val="150000"/>
              </a:lnSpc>
              <a:spcAft>
                <a:spcPts val="100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es-ES_tradnl" dirty="0" err="1">
                <a:latin typeface="Times New Roman"/>
                <a:ea typeface="Times New Roman"/>
              </a:rPr>
              <a:t>f</a:t>
            </a:r>
            <a:r>
              <a:rPr lang="es-ES_tradnl" baseline="-25000" dirty="0" err="1">
                <a:latin typeface="Times New Roman"/>
                <a:ea typeface="Times New Roman"/>
              </a:rPr>
              <a:t>L</a:t>
            </a:r>
            <a:endParaRPr lang="es-ES" dirty="0">
              <a:latin typeface="Times New Roman"/>
              <a:ea typeface="Times New Roman"/>
            </a:endParaRP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682" y="3409947"/>
            <a:ext cx="2038635" cy="38105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566" y="2924945"/>
            <a:ext cx="4791501" cy="320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6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4</a:t>
            </a:fld>
            <a:endParaRPr lang="es-E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0" y="261576"/>
            <a:ext cx="3113093" cy="2079868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682" y="261576"/>
            <a:ext cx="4963218" cy="1409897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563" y="2079869"/>
            <a:ext cx="5476238" cy="765448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563" y="3223501"/>
            <a:ext cx="4829849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8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Exercício</a:t>
            </a:r>
            <a:r>
              <a:rPr lang="es-ES" dirty="0" smtClean="0"/>
              <a:t> </a:t>
            </a:r>
            <a:r>
              <a:rPr lang="es-ES" dirty="0" smtClean="0"/>
              <a:t>3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Se </a:t>
            </a:r>
            <a:r>
              <a:rPr lang="es-ES_tradnl" dirty="0" smtClean="0"/>
              <a:t>Cπ= </a:t>
            </a:r>
            <a:r>
              <a:rPr lang="es-ES_tradnl" dirty="0"/>
              <a:t>15pF, </a:t>
            </a:r>
            <a:r>
              <a:rPr lang="es-ES_tradnl" dirty="0" smtClean="0"/>
              <a:t>Cµ=1pF</a:t>
            </a:r>
            <a:r>
              <a:rPr lang="es-ES_tradnl" dirty="0"/>
              <a:t>, </a:t>
            </a:r>
            <a:r>
              <a:rPr lang="es-ES_tradnl" dirty="0" err="1" smtClean="0"/>
              <a:t>gm</a:t>
            </a:r>
            <a:r>
              <a:rPr lang="es-ES_tradnl" dirty="0" smtClean="0"/>
              <a:t>=57.14mA/V</a:t>
            </a:r>
            <a:r>
              <a:rPr lang="es-ES_tradnl" dirty="0"/>
              <a:t>, </a:t>
            </a:r>
            <a:r>
              <a:rPr lang="es-ES_tradnl" dirty="0" smtClean="0"/>
              <a:t>β=80</a:t>
            </a:r>
            <a:r>
              <a:rPr lang="es-ES_tradnl" dirty="0"/>
              <a:t>, </a:t>
            </a:r>
            <a:r>
              <a:rPr lang="es-ES_tradnl" dirty="0" smtClean="0"/>
              <a:t>rπ=1.4KΩ</a:t>
            </a:r>
            <a:r>
              <a:rPr lang="es-ES_tradnl" dirty="0"/>
              <a:t>, determine:</a:t>
            </a:r>
            <a:endParaRPr lang="es-ES" dirty="0"/>
          </a:p>
          <a:p>
            <a:pPr lvl="0"/>
            <a:r>
              <a:rPr lang="es-ES_tradnl" dirty="0"/>
              <a:t>A</a:t>
            </a:r>
            <a:r>
              <a:rPr lang="es-ES_tradnl" baseline="-25000" dirty="0"/>
              <a:t>VT</a:t>
            </a:r>
            <a:endParaRPr lang="es-ES" dirty="0"/>
          </a:p>
          <a:p>
            <a:pPr lvl="0"/>
            <a:r>
              <a:rPr lang="es-ES_tradnl" dirty="0" err="1"/>
              <a:t>f</a:t>
            </a:r>
            <a:r>
              <a:rPr lang="es-ES_tradnl" baseline="-25000" dirty="0" err="1"/>
              <a:t>L</a:t>
            </a:r>
            <a:endParaRPr lang="es-ES" dirty="0"/>
          </a:p>
          <a:p>
            <a:pPr lvl="0"/>
            <a:r>
              <a:rPr lang="es-ES_tradnl" dirty="0" err="1"/>
              <a:t>f</a:t>
            </a:r>
            <a:r>
              <a:rPr lang="es-ES_tradnl" baseline="-25000" dirty="0" err="1"/>
              <a:t>H</a:t>
            </a:r>
            <a:endParaRPr lang="es-ES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564904"/>
            <a:ext cx="4105848" cy="3124636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502" y="2569975"/>
            <a:ext cx="5430008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8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2729</TotalTime>
  <Words>91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Tema de Office</vt:lpstr>
      <vt:lpstr>Aula prática 7: “Resposta de frequência”.</vt:lpstr>
      <vt:lpstr>Exercício 1 </vt:lpstr>
      <vt:lpstr>Exercício 2 </vt:lpstr>
      <vt:lpstr>PowerPoint Presentation</vt:lpstr>
      <vt:lpstr>Exercício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Chaljub</dc:creator>
  <cp:lastModifiedBy>jachd</cp:lastModifiedBy>
  <cp:revision>93</cp:revision>
  <dcterms:created xsi:type="dcterms:W3CDTF">2013-04-18T10:45:05Z</dcterms:created>
  <dcterms:modified xsi:type="dcterms:W3CDTF">2014-03-26T16:07:20Z</dcterms:modified>
</cp:coreProperties>
</file>