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4"/>
  </p:notesMasterIdLst>
  <p:sldIdLst>
    <p:sldId id="269" r:id="rId2"/>
    <p:sldId id="327" r:id="rId3"/>
    <p:sldId id="305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09" r:id="rId13"/>
    <p:sldId id="311" r:id="rId14"/>
    <p:sldId id="312" r:id="rId15"/>
    <p:sldId id="337" r:id="rId16"/>
    <p:sldId id="324" r:id="rId17"/>
    <p:sldId id="313" r:id="rId18"/>
    <p:sldId id="338" r:id="rId19"/>
    <p:sldId id="339" r:id="rId20"/>
    <p:sldId id="340" r:id="rId21"/>
    <p:sldId id="341" r:id="rId22"/>
    <p:sldId id="342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9A39-9827-42E9-82DF-03C61E4271B7}" type="datetimeFigureOut">
              <a:rPr lang="es-ES" smtClean="0"/>
              <a:t>26/08/2013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8430-8EAB-4A0F-8ECE-74D5A48B5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15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C05DA71-AFE0-4ABB-A68C-384EF7963DE0}" type="datetime1">
              <a:rPr lang="es-ES" smtClean="0"/>
              <a:t>26/08/2013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CC83D05-1FF3-4832-AE4C-65B6FE92BEB8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2641-92A7-46D0-9335-D23BD477C442}" type="datetime1">
              <a:rPr lang="es-ES" smtClean="0"/>
              <a:t>26/08/2013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3BA8-2B39-4C93-B3BD-89319C495CD6}" type="datetime1">
              <a:rPr lang="es-ES" smtClean="0"/>
              <a:t>26/08/2013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143E-DB95-4641-83E4-AFA9CE23337E}" type="datetime1">
              <a:rPr lang="es-ES" smtClean="0"/>
              <a:t>26/08/2013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A452-C1C1-4B21-A94C-AEF9DCF9ABEE}" type="datetime1">
              <a:rPr lang="es-ES" smtClean="0"/>
              <a:t>26/08/2013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B767-74AC-4ECC-B439-4C62B3498546}" type="datetime1">
              <a:rPr lang="es-ES" smtClean="0"/>
              <a:t>26/08/2013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745A-D423-4253-827B-F975890384F1}" type="datetime1">
              <a:rPr lang="es-ES" smtClean="0"/>
              <a:t>26/08/2013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9F5-CC56-43BE-9292-F8E2496F88B9}" type="datetime1">
              <a:rPr lang="es-ES" smtClean="0"/>
              <a:t>26/08/2013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A5CD-24D1-48A3-A255-036C335CB03A}" type="datetime1">
              <a:rPr lang="es-ES" smtClean="0"/>
              <a:t>26/08/2013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7D0B-9339-4E91-814E-2261DC6BA24C}" type="datetime1">
              <a:rPr lang="es-ES" smtClean="0"/>
              <a:t>26/08/2013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0455-CCEE-496C-A948-027EEDE2C42E}" type="datetime1">
              <a:rPr lang="es-ES" smtClean="0"/>
              <a:t>26/08/2013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2DA452B-E62E-4D42-82D7-ABAA8C593793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t>26/08/2013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s-ES" smtClean="0">
                <a:solidFill>
                  <a:prstClr val="black">
                    <a:tint val="75000"/>
                  </a:prstClr>
                </a:solidFill>
              </a:rPr>
              <a:t>JACHD</a:t>
            </a: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44008" y="1484784"/>
            <a:ext cx="3618736" cy="3069868"/>
          </a:xfrm>
        </p:spPr>
        <p:txBody>
          <a:bodyPr>
            <a:normAutofit fontScale="90000"/>
          </a:bodyPr>
          <a:lstStyle/>
          <a:p>
            <a:r>
              <a:rPr lang="pt-BR" sz="5300" dirty="0" smtClean="0"/>
              <a:t>Aula Teórica 8:</a:t>
            </a:r>
            <a:br>
              <a:rPr lang="pt-BR" sz="5300" dirty="0" smtClean="0"/>
            </a:br>
            <a:r>
              <a:rPr lang="pt-BR" sz="5400" dirty="0" smtClean="0"/>
              <a:t>“</a:t>
            </a:r>
            <a:r>
              <a:rPr lang="pt-BR" sz="4900" dirty="0" smtClean="0"/>
              <a:t>Resposta </a:t>
            </a:r>
            <a:r>
              <a:rPr lang="pt-BR" sz="4900" dirty="0"/>
              <a:t>de </a:t>
            </a:r>
            <a:r>
              <a:rPr lang="pt-BR" sz="4900" dirty="0" smtClean="0"/>
              <a:t>frequência”</a:t>
            </a:r>
            <a:endParaRPr lang="es-ES" sz="49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293096"/>
            <a:ext cx="6400800" cy="1752600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Dr. José A. Chaljub Duarte</a:t>
            </a: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1802" y="1124744"/>
            <a:ext cx="7024744" cy="1143000"/>
          </a:xfrm>
        </p:spPr>
        <p:txBody>
          <a:bodyPr>
            <a:noAutofit/>
          </a:bodyPr>
          <a:lstStyle/>
          <a:p>
            <a:r>
              <a:rPr lang="es-ES" sz="3200" dirty="0" smtClean="0"/>
              <a:t>Modelo híbrido </a:t>
            </a:r>
            <a:r>
              <a:rPr lang="el-GR" sz="3200" dirty="0" smtClean="0"/>
              <a:t>π</a:t>
            </a:r>
            <a:r>
              <a:rPr lang="es-CO" sz="3200" dirty="0" smtClean="0"/>
              <a:t> </a:t>
            </a:r>
            <a:r>
              <a:rPr lang="es-ES" sz="3200" dirty="0"/>
              <a:t>é equivalente </a:t>
            </a:r>
            <a:r>
              <a:rPr lang="es-ES" sz="3200" dirty="0" err="1"/>
              <a:t>ao</a:t>
            </a:r>
            <a:r>
              <a:rPr lang="es-ES" sz="3200" dirty="0"/>
              <a:t> </a:t>
            </a:r>
            <a:r>
              <a:rPr lang="es-ES" sz="3200" dirty="0" smtClean="0"/>
              <a:t>modelo híbrido </a:t>
            </a:r>
            <a:r>
              <a:rPr lang="pt-BR" sz="3200" dirty="0" smtClean="0"/>
              <a:t>às </a:t>
            </a:r>
            <a:r>
              <a:rPr lang="pt-BR" sz="3200" dirty="0" err="1"/>
              <a:t>freqüências</a:t>
            </a:r>
            <a:r>
              <a:rPr lang="pt-BR" sz="3200" dirty="0"/>
              <a:t> médias</a:t>
            </a:r>
            <a:endParaRPr lang="es-ES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</a:t>
            </a:fld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91124"/>
            <a:ext cx="4824536" cy="351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603608" y="402068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Valores típicos</a:t>
            </a:r>
            <a:endParaRPr lang="es-ES" sz="2800" dirty="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4932040" y="2996952"/>
            <a:ext cx="1440160" cy="1315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6156176" y="4312260"/>
            <a:ext cx="216024" cy="628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4932040" y="4312260"/>
            <a:ext cx="1440160" cy="484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5055" y="620688"/>
            <a:ext cx="4202969" cy="769784"/>
          </a:xfrm>
        </p:spPr>
        <p:txBody>
          <a:bodyPr>
            <a:noAutofit/>
          </a:bodyPr>
          <a:lstStyle/>
          <a:p>
            <a:r>
              <a:rPr lang="es-ES" sz="2800" dirty="0" err="1">
                <a:latin typeface="Arial"/>
              </a:rPr>
              <a:t>Arquitetura</a:t>
            </a:r>
            <a:r>
              <a:rPr lang="es-ES" sz="2800" dirty="0">
                <a:latin typeface="Arial"/>
              </a:rPr>
              <a:t> </a:t>
            </a:r>
            <a:r>
              <a:rPr lang="es-ES" sz="2800" dirty="0" smtClean="0">
                <a:latin typeface="Arial"/>
              </a:rPr>
              <a:t>equivalente (alta </a:t>
            </a:r>
            <a:r>
              <a:rPr lang="es-ES" sz="2800" dirty="0" err="1" smtClean="0">
                <a:latin typeface="Arial"/>
              </a:rPr>
              <a:t>frequência</a:t>
            </a:r>
            <a:r>
              <a:rPr lang="es-ES" sz="2800" dirty="0" smtClean="0">
                <a:latin typeface="Arial"/>
              </a:rPr>
              <a:t>)</a:t>
            </a:r>
            <a:endParaRPr lang="es-ES" sz="2800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677" y="2122330"/>
            <a:ext cx="3883571" cy="241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304" y="1913692"/>
            <a:ext cx="2376264" cy="141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11</a:t>
            </a:fld>
            <a:endParaRPr lang="es-E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99592" y="165208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rial"/>
              </a:rPr>
              <a:t>Circuito RC </a:t>
            </a:r>
            <a:r>
              <a:rPr lang="es-ES" sz="2800" dirty="0" err="1">
                <a:latin typeface="Arial"/>
              </a:rPr>
              <a:t>passo</a:t>
            </a:r>
            <a:r>
              <a:rPr lang="es-ES" sz="2800" dirty="0">
                <a:latin typeface="Arial"/>
              </a:rPr>
              <a:t> </a:t>
            </a:r>
            <a:r>
              <a:rPr lang="es-ES" sz="2800" dirty="0" err="1">
                <a:latin typeface="Arial"/>
              </a:rPr>
              <a:t>baixo</a:t>
            </a:r>
            <a:endParaRPr lang="es-ES" sz="28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3136"/>
            <a:ext cx="7143667" cy="189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 flipH="1">
            <a:off x="5796136" y="2852936"/>
            <a:ext cx="720080" cy="27475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3851920" y="2276872"/>
            <a:ext cx="3096344" cy="29523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47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5240" y="726896"/>
            <a:ext cx="6552846" cy="973912"/>
          </a:xfrm>
        </p:spPr>
        <p:txBody>
          <a:bodyPr>
            <a:normAutofit/>
          </a:bodyPr>
          <a:lstStyle/>
          <a:p>
            <a:r>
              <a:rPr lang="es-ES" sz="2800" dirty="0"/>
              <a:t>Componentes do modelo </a:t>
            </a:r>
            <a:r>
              <a:rPr lang="es-ES" sz="2800" dirty="0" smtClean="0"/>
              <a:t>híbrido </a:t>
            </a:r>
            <a:r>
              <a:rPr lang="es-ES_tradnl" sz="2800" dirty="0"/>
              <a:t>π</a:t>
            </a:r>
            <a:r>
              <a:rPr lang="es-ES" sz="2800" dirty="0"/>
              <a:t>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ES_tradnl" dirty="0" smtClean="0"/>
          </a:p>
          <a:p>
            <a:pPr marL="0" lvl="0" indent="0">
              <a:buNone/>
            </a:pPr>
            <a:endParaRPr lang="es-ES_tradnl" dirty="0"/>
          </a:p>
          <a:p>
            <a:pPr marL="0" lvl="0" indent="0">
              <a:buNone/>
            </a:pPr>
            <a:r>
              <a:rPr lang="es-ES_tradnl" dirty="0" smtClean="0"/>
              <a:t> </a:t>
            </a:r>
            <a:r>
              <a:rPr lang="es-ES_tradnl" dirty="0" err="1"/>
              <a:t>f</a:t>
            </a:r>
            <a:r>
              <a:rPr lang="es-ES_tradnl" baseline="-25000" dirty="0" err="1"/>
              <a:t>T</a:t>
            </a:r>
            <a:r>
              <a:rPr lang="es-ES_tradnl" dirty="0"/>
              <a:t> </a:t>
            </a:r>
            <a:r>
              <a:rPr lang="pt-BR" dirty="0" smtClean="0">
                <a:latin typeface="Arial"/>
              </a:rPr>
              <a:t>frequência </a:t>
            </a:r>
            <a:r>
              <a:rPr lang="pt-BR" dirty="0">
                <a:latin typeface="Arial"/>
              </a:rPr>
              <a:t>a que o ganho de corrente se faz igual a 1 com o RL=0</a:t>
            </a:r>
            <a:r>
              <a:rPr lang="es-ES_tradnl" dirty="0" smtClean="0"/>
              <a:t>.</a:t>
            </a:r>
          </a:p>
          <a:p>
            <a:pPr marL="0" lv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12</a:t>
            </a:fld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4239540" cy="1246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35" y="4334728"/>
            <a:ext cx="758382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Arial"/>
              </a:rPr>
              <a:t>intervalo de validez do modelo</a:t>
            </a:r>
            <a:endParaRPr lang="es-E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5816" y="3501008"/>
            <a:ext cx="2834411" cy="14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13</a:t>
            </a:fld>
            <a:endParaRPr lang="es-E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8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</a:t>
            </a:r>
            <a:r>
              <a:rPr lang="el-GR" dirty="0" smtClean="0"/>
              <a:t>β</a:t>
            </a:r>
            <a:r>
              <a:rPr lang="es-CO" dirty="0" smtClean="0"/>
              <a:t>: </a:t>
            </a:r>
            <a:r>
              <a:rPr lang="es-ES" dirty="0" err="1" smtClean="0">
                <a:latin typeface="Arial"/>
              </a:rPr>
              <a:t>frequência</a:t>
            </a:r>
            <a:r>
              <a:rPr lang="es-ES" dirty="0" smtClean="0">
                <a:latin typeface="Arial"/>
              </a:rPr>
              <a:t> </a:t>
            </a:r>
            <a:r>
              <a:rPr lang="es-ES" dirty="0">
                <a:latin typeface="Arial"/>
              </a:rPr>
              <a:t>de corte superior</a:t>
            </a:r>
            <a:r>
              <a:rPr lang="es-CO" dirty="0" smtClean="0"/>
              <a:t> </a:t>
            </a:r>
            <a:r>
              <a:rPr lang="es-ES" dirty="0" err="1">
                <a:latin typeface="Arial"/>
              </a:rPr>
              <a:t>com</a:t>
            </a:r>
            <a:r>
              <a:rPr lang="es-ES" dirty="0">
                <a:latin typeface="Arial"/>
              </a:rPr>
              <a:t> o RL=0</a:t>
            </a:r>
            <a:r>
              <a:rPr lang="es-CO" dirty="0">
                <a:latin typeface="Arial"/>
              </a:rPr>
              <a:t> </a:t>
            </a:r>
            <a:endParaRPr lang="es-ES" dirty="0">
              <a:latin typeface="Arial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3237104"/>
            <a:ext cx="6984776" cy="160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14</a:t>
            </a:fld>
            <a:endParaRPr lang="es-E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5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latin typeface="Arial"/>
              </a:rPr>
              <a:t>Ganho </a:t>
            </a:r>
            <a:r>
              <a:rPr lang="pt-BR" sz="2400" dirty="0">
                <a:latin typeface="Arial"/>
              </a:rPr>
              <a:t>de corrente VS </a:t>
            </a:r>
            <a:r>
              <a:rPr lang="pt-BR" sz="2400" dirty="0" smtClean="0">
                <a:latin typeface="Arial"/>
              </a:rPr>
              <a:t>frequência: </a:t>
            </a:r>
            <a:br>
              <a:rPr lang="pt-BR" sz="2400" dirty="0" smtClean="0">
                <a:latin typeface="Arial"/>
              </a:rPr>
            </a:br>
            <a:r>
              <a:rPr lang="pt-BR" sz="3100" dirty="0" smtClean="0">
                <a:solidFill>
                  <a:srgbClr val="FF0000"/>
                </a:solidFill>
                <a:latin typeface="Arial"/>
              </a:rPr>
              <a:t>Tangente (-20dB/década o -6dB/</a:t>
            </a:r>
            <a:r>
              <a:rPr lang="pt-BR" sz="3100" dirty="0" err="1" smtClean="0">
                <a:solidFill>
                  <a:srgbClr val="FF0000"/>
                </a:solidFill>
                <a:latin typeface="Arial"/>
              </a:rPr>
              <a:t>octava</a:t>
            </a:r>
            <a:r>
              <a:rPr lang="pt-BR" sz="3100" dirty="0" smtClean="0">
                <a:solidFill>
                  <a:srgbClr val="FF0000"/>
                </a:solidFill>
                <a:latin typeface="Arial"/>
              </a:rPr>
              <a:t>)</a:t>
            </a:r>
            <a:endParaRPr lang="es-ES" sz="31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4422" y="2324100"/>
            <a:ext cx="4634168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schemeClr val="bg1"/>
                </a:solidFill>
              </a:rPr>
              <a:pPr/>
              <a:t>15</a:t>
            </a:fld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3995936" y="2060848"/>
            <a:ext cx="1224136" cy="158417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9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803629"/>
            <a:ext cx="6552728" cy="936104"/>
          </a:xfrm>
        </p:spPr>
        <p:txBody>
          <a:bodyPr>
            <a:normAutofit/>
          </a:bodyPr>
          <a:lstStyle/>
          <a:p>
            <a:r>
              <a:rPr lang="es-CO" sz="3600" dirty="0" smtClean="0"/>
              <a:t>Cálculo de </a:t>
            </a:r>
            <a:r>
              <a:rPr lang="es-CO" sz="3600" dirty="0" err="1" smtClean="0"/>
              <a:t>fH</a:t>
            </a:r>
            <a:endParaRPr lang="es-ES" sz="3600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1418" y="4278288"/>
            <a:ext cx="4861418" cy="178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16</a:t>
            </a:fld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79" y="1340768"/>
            <a:ext cx="4341914" cy="293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9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equivalente dos FET em alta </a:t>
            </a:r>
            <a:r>
              <a:rPr lang="pt-BR" dirty="0" smtClean="0"/>
              <a:t>frequência</a:t>
            </a:r>
            <a:endParaRPr lang="es-E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3212976"/>
            <a:ext cx="6644622" cy="230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schemeClr val="bg1"/>
                </a:solidFill>
              </a:rPr>
              <a:pPr/>
              <a:t>17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1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Intervalo </a:t>
            </a:r>
            <a:r>
              <a:rPr lang="es-ES" dirty="0"/>
              <a:t>das </a:t>
            </a:r>
            <a:r>
              <a:rPr lang="es-ES" dirty="0" err="1"/>
              <a:t>freqüências</a:t>
            </a:r>
            <a:r>
              <a:rPr lang="es-ES" dirty="0"/>
              <a:t> </a:t>
            </a:r>
            <a:r>
              <a:rPr lang="es-ES" dirty="0" err="1"/>
              <a:t>médias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3180172"/>
            <a:ext cx="6777037" cy="179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schemeClr val="bg1"/>
                </a:solidFill>
              </a:rPr>
              <a:pPr/>
              <a:t>18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Flecha abajo"/>
          <p:cNvSpPr/>
          <p:nvPr/>
        </p:nvSpPr>
        <p:spPr>
          <a:xfrm rot="1250824">
            <a:off x="3662484" y="1832242"/>
            <a:ext cx="638644" cy="16561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540803" y="5373216"/>
            <a:ext cx="80682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Que acontece quando a </a:t>
            </a:r>
            <a:r>
              <a:rPr lang="pt-BR" sz="2800" dirty="0" err="1"/>
              <a:t>freqüência</a:t>
            </a:r>
            <a:r>
              <a:rPr lang="pt-BR" sz="2800" dirty="0"/>
              <a:t> </a:t>
            </a:r>
            <a:r>
              <a:rPr lang="pt-BR" sz="2800" dirty="0" smtClean="0"/>
              <a:t>baixa?.</a:t>
            </a:r>
          </a:p>
          <a:p>
            <a:r>
              <a:rPr lang="es-ES" sz="4000" dirty="0"/>
              <a:t>P</a:t>
            </a:r>
            <a:r>
              <a:rPr lang="es-ES" sz="4000" dirty="0" smtClean="0"/>
              <a:t>or </a:t>
            </a:r>
            <a:r>
              <a:rPr lang="es-ES" sz="4000" dirty="0"/>
              <a:t>que?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H="1" flipV="1">
            <a:off x="1907704" y="4221088"/>
            <a:ext cx="3096344" cy="11521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1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7024744" cy="1143000"/>
          </a:xfrm>
        </p:spPr>
        <p:txBody>
          <a:bodyPr>
            <a:noAutofit/>
          </a:bodyPr>
          <a:lstStyle/>
          <a:p>
            <a:r>
              <a:rPr lang="pt-BR" sz="2800" dirty="0" smtClean="0"/>
              <a:t>Por que?. </a:t>
            </a:r>
            <a:r>
              <a:rPr lang="es-ES" sz="3600" dirty="0"/>
              <a:t>Circuito RC </a:t>
            </a:r>
            <a:r>
              <a:rPr lang="es-ES" sz="3600" dirty="0" err="1"/>
              <a:t>passo</a:t>
            </a:r>
            <a:r>
              <a:rPr lang="es-ES" sz="3600" dirty="0"/>
              <a:t> alto</a:t>
            </a:r>
            <a:endParaRPr lang="es-E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32" y="1684512"/>
            <a:ext cx="5180200" cy="26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19</a:t>
            </a:fld>
            <a:endParaRPr lang="es-E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27" y="4706176"/>
            <a:ext cx="6115654" cy="16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>
            <a:off x="2087724" y="2996952"/>
            <a:ext cx="504056" cy="28845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H="1">
            <a:off x="2699792" y="3789040"/>
            <a:ext cx="1008112" cy="172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>
            <a:off x="2591780" y="2795986"/>
            <a:ext cx="1116124" cy="29414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61" y="2475818"/>
            <a:ext cx="3632399" cy="2840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Flecha abajo"/>
          <p:cNvSpPr/>
          <p:nvPr/>
        </p:nvSpPr>
        <p:spPr>
          <a:xfrm>
            <a:off x="6223188" y="1931890"/>
            <a:ext cx="432048" cy="8640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2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Este amplificador é de pequeno sinal. Que significa?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2</a:t>
            </a:fld>
            <a:endParaRPr lang="es-E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1"/>
            <a:ext cx="5544616" cy="332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1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8359" y="764704"/>
            <a:ext cx="6768752" cy="864096"/>
          </a:xfrm>
        </p:spPr>
        <p:txBody>
          <a:bodyPr>
            <a:noAutofit/>
          </a:bodyPr>
          <a:lstStyle/>
          <a:p>
            <a:r>
              <a:rPr lang="es-ES" sz="2800" dirty="0" err="1">
                <a:latin typeface="Arial"/>
              </a:rPr>
              <a:t>Arquitetura</a:t>
            </a:r>
            <a:r>
              <a:rPr lang="es-ES" sz="2800" dirty="0">
                <a:latin typeface="Arial"/>
              </a:rPr>
              <a:t> equivalente   </a:t>
            </a:r>
            <a:r>
              <a:rPr lang="es-ES" sz="2800" dirty="0" err="1">
                <a:latin typeface="Arial"/>
              </a:rPr>
              <a:t>baixa</a:t>
            </a:r>
            <a:r>
              <a:rPr lang="es-ES" sz="2800" dirty="0">
                <a:latin typeface="Arial"/>
              </a:rPr>
              <a:t> </a:t>
            </a:r>
            <a:r>
              <a:rPr lang="es-ES" sz="2800" dirty="0" err="1" smtClean="0">
                <a:latin typeface="Arial"/>
              </a:rPr>
              <a:t>frequência</a:t>
            </a:r>
            <a:endParaRPr lang="es-E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7984" y="2327806"/>
            <a:ext cx="3895682" cy="304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20</a:t>
            </a:fld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355976" y="2066195"/>
            <a:ext cx="3762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sz="2800" dirty="0">
                <a:solidFill>
                  <a:prstClr val="black"/>
                </a:solidFill>
                <a:latin typeface="Arial"/>
              </a:rPr>
              <a:t>Circuito RC </a:t>
            </a:r>
            <a:r>
              <a:rPr lang="es-ES" sz="2800" dirty="0" err="1">
                <a:solidFill>
                  <a:prstClr val="black"/>
                </a:solidFill>
                <a:latin typeface="Arial"/>
              </a:rPr>
              <a:t>passo</a:t>
            </a:r>
            <a:r>
              <a:rPr lang="es-ES" sz="2800" dirty="0">
                <a:solidFill>
                  <a:prstClr val="black"/>
                </a:solidFill>
                <a:latin typeface="Arial"/>
              </a:rPr>
              <a:t> </a:t>
            </a:r>
            <a:r>
              <a:rPr lang="es-ES" sz="2800" dirty="0" smtClean="0">
                <a:solidFill>
                  <a:prstClr val="black"/>
                </a:solidFill>
                <a:latin typeface="Arial"/>
              </a:rPr>
              <a:t>alto</a:t>
            </a:r>
            <a:endParaRPr lang="es-ES" sz="2800" dirty="0">
              <a:solidFill>
                <a:prstClr val="black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27805"/>
            <a:ext cx="2955743" cy="192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96" y="4985922"/>
            <a:ext cx="5601816" cy="148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>
            <a:off x="1357899" y="3501008"/>
            <a:ext cx="443500" cy="20179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4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100" dirty="0" err="1">
                <a:solidFill>
                  <a:prstClr val="black"/>
                </a:solidFill>
              </a:rPr>
              <a:t>Resposta</a:t>
            </a:r>
            <a:r>
              <a:rPr lang="es-ES" sz="3100" dirty="0">
                <a:solidFill>
                  <a:prstClr val="black"/>
                </a:solidFill>
              </a:rPr>
              <a:t> </a:t>
            </a:r>
            <a:r>
              <a:rPr lang="es-ES" sz="3100" dirty="0" err="1">
                <a:solidFill>
                  <a:prstClr val="black"/>
                </a:solidFill>
              </a:rPr>
              <a:t>em</a:t>
            </a:r>
            <a:r>
              <a:rPr lang="es-ES" sz="3100" dirty="0">
                <a:solidFill>
                  <a:prstClr val="black"/>
                </a:solidFill>
              </a:rPr>
              <a:t> </a:t>
            </a:r>
            <a:r>
              <a:rPr lang="es-ES" sz="3100" dirty="0" err="1">
                <a:solidFill>
                  <a:prstClr val="black"/>
                </a:solidFill>
              </a:rPr>
              <a:t>baixa</a:t>
            </a:r>
            <a:r>
              <a:rPr lang="es-ES" sz="3100" dirty="0">
                <a:solidFill>
                  <a:prstClr val="black"/>
                </a:solidFill>
              </a:rPr>
              <a:t> </a:t>
            </a:r>
            <a:r>
              <a:rPr lang="es-ES" sz="3100" dirty="0" err="1" smtClean="0">
                <a:solidFill>
                  <a:prstClr val="black"/>
                </a:solidFill>
              </a:rPr>
              <a:t>frequência</a:t>
            </a:r>
            <a:r>
              <a:rPr lang="es-ES" sz="3100" dirty="0" smtClean="0">
                <a:solidFill>
                  <a:prstClr val="black"/>
                </a:solidFill>
              </a:rPr>
              <a:t>:   </a:t>
            </a:r>
            <a:r>
              <a:rPr lang="es-ES" dirty="0" smtClean="0">
                <a:solidFill>
                  <a:srgbClr val="FF0000"/>
                </a:solidFill>
              </a:rPr>
              <a:t>Tangente</a:t>
            </a:r>
            <a:br>
              <a:rPr lang="es-ES" dirty="0" smtClean="0">
                <a:solidFill>
                  <a:srgbClr val="FF0000"/>
                </a:solidFill>
              </a:rPr>
            </a:br>
            <a:r>
              <a:rPr lang="es-ES" sz="3600" dirty="0" smtClean="0">
                <a:solidFill>
                  <a:srgbClr val="FF0000"/>
                </a:solidFill>
              </a:rPr>
              <a:t>(-20dB/década o -6dB/octava)</a:t>
            </a:r>
            <a:endParaRPr lang="es-ES" sz="3600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733" y="2324100"/>
            <a:ext cx="6511546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schemeClr val="bg1"/>
                </a:solidFill>
              </a:rPr>
              <a:pPr/>
              <a:t>21</a:t>
            </a:fld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5" name="4 Conector curvado"/>
          <p:cNvCxnSpPr/>
          <p:nvPr/>
        </p:nvCxnSpPr>
        <p:spPr>
          <a:xfrm rot="10800000" flipV="1">
            <a:off x="2915816" y="2204864"/>
            <a:ext cx="3024336" cy="158417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Arial"/>
              </a:rPr>
              <a:t>cálculo da </a:t>
            </a:r>
            <a:r>
              <a:rPr lang="pt-BR" dirty="0" smtClean="0">
                <a:latin typeface="Arial"/>
              </a:rPr>
              <a:t>frequência </a:t>
            </a:r>
            <a:r>
              <a:rPr lang="pt-BR" dirty="0">
                <a:latin typeface="Arial"/>
              </a:rPr>
              <a:t>de corte inferior</a:t>
            </a:r>
            <a:endParaRPr lang="es-E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596" y="3212976"/>
            <a:ext cx="564793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22</a:t>
            </a:fld>
            <a:endParaRPr lang="es-E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0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Que significa </a:t>
            </a:r>
            <a:r>
              <a:rPr lang="es-ES" dirty="0" err="1">
                <a:latin typeface="Arial"/>
              </a:rPr>
              <a:t>pequeno</a:t>
            </a:r>
            <a:r>
              <a:rPr lang="es-ES" dirty="0">
                <a:latin typeface="Arial"/>
              </a:rPr>
              <a:t> </a:t>
            </a:r>
            <a:r>
              <a:rPr lang="es-ES" dirty="0" err="1">
                <a:latin typeface="Arial"/>
              </a:rPr>
              <a:t>sinal</a:t>
            </a:r>
            <a:r>
              <a:rPr lang="pt-BR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3</a:t>
            </a:fld>
            <a:endParaRPr lang="es-E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99" y="2652713"/>
            <a:ext cx="8148963" cy="200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75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1052736"/>
            <a:ext cx="7096634" cy="1621984"/>
          </a:xfrm>
        </p:spPr>
        <p:txBody>
          <a:bodyPr>
            <a:normAutofit fontScale="90000"/>
          </a:bodyPr>
          <a:lstStyle/>
          <a:p>
            <a:r>
              <a:rPr lang="pt-BR" dirty="0"/>
              <a:t>Como se calcula o ganho de voltagem no amplificador da figura?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fld>
            <a:endParaRPr lang="es-E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5855556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O valor do ganho de voltagem é independente do </a:t>
            </a:r>
            <a:r>
              <a:rPr lang="pt-BR" dirty="0" err="1"/>
              <a:t>freqüência</a:t>
            </a:r>
            <a:r>
              <a:rPr lang="pt-BR" dirty="0"/>
              <a:t>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2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7632848" cy="71095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Intervalo </a:t>
            </a:r>
            <a:r>
              <a:rPr lang="es-ES" dirty="0"/>
              <a:t>das </a:t>
            </a:r>
            <a:r>
              <a:rPr lang="es-ES" dirty="0" err="1"/>
              <a:t>freqüências</a:t>
            </a:r>
            <a:r>
              <a:rPr lang="es-ES" dirty="0"/>
              <a:t> </a:t>
            </a:r>
            <a:r>
              <a:rPr lang="es-ES" dirty="0" err="1"/>
              <a:t>médias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414558" cy="196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6</a:t>
            </a:fld>
            <a:endParaRPr lang="es-E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4 Flecha abajo"/>
          <p:cNvSpPr/>
          <p:nvPr/>
        </p:nvSpPr>
        <p:spPr>
          <a:xfrm rot="1250824">
            <a:off x="3864014" y="1419042"/>
            <a:ext cx="638644" cy="16561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540803" y="5373216"/>
            <a:ext cx="74847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Que acontece quando a </a:t>
            </a:r>
            <a:r>
              <a:rPr lang="pt-BR" sz="2400" dirty="0" err="1"/>
              <a:t>freqüência</a:t>
            </a:r>
            <a:r>
              <a:rPr lang="pt-BR" sz="2400" dirty="0"/>
              <a:t> aumenta</a:t>
            </a:r>
            <a:r>
              <a:rPr lang="pt-BR" sz="2400" dirty="0" smtClean="0"/>
              <a:t>?.</a:t>
            </a:r>
          </a:p>
          <a:p>
            <a:r>
              <a:rPr lang="es-ES" sz="3600" dirty="0"/>
              <a:t>P</a:t>
            </a:r>
            <a:r>
              <a:rPr lang="es-ES" sz="3600" dirty="0" smtClean="0"/>
              <a:t>or </a:t>
            </a:r>
            <a:r>
              <a:rPr lang="es-ES" sz="3600" dirty="0"/>
              <a:t>que?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6109032" y="4425920"/>
            <a:ext cx="324036" cy="10801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4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>
            <a:normAutofit/>
          </a:bodyPr>
          <a:lstStyle/>
          <a:p>
            <a:r>
              <a:rPr lang="es-ES" dirty="0" err="1"/>
              <a:t>Efeitos</a:t>
            </a:r>
            <a:r>
              <a:rPr lang="es-ES" dirty="0"/>
              <a:t> </a:t>
            </a:r>
            <a:r>
              <a:rPr lang="es-ES" dirty="0" smtClean="0"/>
              <a:t>capacitivos (</a:t>
            </a:r>
            <a:r>
              <a:rPr lang="es-ES" dirty="0" err="1" smtClean="0"/>
              <a:t>pF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7</a:t>
            </a:fld>
            <a:endParaRPr lang="es-E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08" y="2063301"/>
            <a:ext cx="6523384" cy="359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2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</a:t>
            </a:r>
            <a:r>
              <a:rPr lang="es-ES_tradnl" dirty="0"/>
              <a:t>híbrido π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80" y="2438541"/>
            <a:ext cx="7919439" cy="28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8</a:t>
            </a:fld>
            <a:endParaRPr lang="es-E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2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3600" dirty="0" smtClean="0"/>
              <a:t>Modelo </a:t>
            </a:r>
            <a:r>
              <a:rPr lang="es-ES_tradnl" sz="3600" dirty="0"/>
              <a:t>híbrido </a:t>
            </a:r>
            <a:r>
              <a:rPr lang="es-ES_tradnl" sz="3600" dirty="0" smtClean="0"/>
              <a:t>π </a:t>
            </a:r>
            <a:r>
              <a:rPr lang="es-CO" sz="3600" dirty="0" smtClean="0"/>
              <a:t>simplificado</a:t>
            </a:r>
            <a:endParaRPr lang="es-ES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pPr/>
              <a:t>9</a:t>
            </a:fld>
            <a:endParaRPr lang="es-E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03" y="2578461"/>
            <a:ext cx="7246794" cy="256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1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ustin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235</Words>
  <Application>Microsoft Office PowerPoint</Application>
  <PresentationFormat>Presentación en pantalla (4:3)</PresentationFormat>
  <Paragraphs>75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Austin</vt:lpstr>
      <vt:lpstr>Aula Teórica 8: “Resposta de frequência”</vt:lpstr>
      <vt:lpstr>Este amplificador é de pequeno sinal. Que significa?</vt:lpstr>
      <vt:lpstr>Que significa pequeno sinal?</vt:lpstr>
      <vt:lpstr>Como se calcula o ganho de voltagem no amplificador da figura?</vt:lpstr>
      <vt:lpstr>O valor do ganho de voltagem é independente do freqüência?</vt:lpstr>
      <vt:lpstr>Intervalo das freqüências médias</vt:lpstr>
      <vt:lpstr>Efeitos capacitivos (pF)</vt:lpstr>
      <vt:lpstr>Modelo híbrido π</vt:lpstr>
      <vt:lpstr>Modelo híbrido π simplificado</vt:lpstr>
      <vt:lpstr>Modelo híbrido π é equivalente ao modelo híbrido às freqüências médias</vt:lpstr>
      <vt:lpstr>Arquitetura equivalente (alta frequência)</vt:lpstr>
      <vt:lpstr>Componentes do modelo híbrido π  </vt:lpstr>
      <vt:lpstr>intervalo de validez do modelo</vt:lpstr>
      <vt:lpstr>fβ: frequência de corte superior com o RL=0 </vt:lpstr>
      <vt:lpstr>Ganho de corrente VS frequência:  Tangente (-20dB/década o -6dB/octava)</vt:lpstr>
      <vt:lpstr>Cálculo de fH</vt:lpstr>
      <vt:lpstr>Modelo equivalente dos FET em alta frequência</vt:lpstr>
      <vt:lpstr>Intervalo das freqüências médias</vt:lpstr>
      <vt:lpstr>Por que?. Circuito RC passo alto</vt:lpstr>
      <vt:lpstr>Arquitetura equivalente   baixa frequência</vt:lpstr>
      <vt:lpstr>Resposta em baixa frequência:   Tangente (-20dB/década o -6dB/octava)</vt:lpstr>
      <vt:lpstr>cálculo da frequência de corte inferior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Chaljub</dc:creator>
  <cp:lastModifiedBy>Chaljub</cp:lastModifiedBy>
  <cp:revision>73</cp:revision>
  <dcterms:created xsi:type="dcterms:W3CDTF">2013-04-18T10:45:05Z</dcterms:created>
  <dcterms:modified xsi:type="dcterms:W3CDTF">2013-08-26T14:26:59Z</dcterms:modified>
</cp:coreProperties>
</file>