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9" r:id="rId2"/>
    <p:sldId id="270" r:id="rId3"/>
    <p:sldId id="271" r:id="rId4"/>
    <p:sldId id="289" r:id="rId5"/>
    <p:sldId id="272" r:id="rId6"/>
    <p:sldId id="273" r:id="rId7"/>
    <p:sldId id="278" r:id="rId8"/>
    <p:sldId id="277" r:id="rId9"/>
    <p:sldId id="279" r:id="rId10"/>
    <p:sldId id="290" r:id="rId11"/>
    <p:sldId id="274" r:id="rId12"/>
    <p:sldId id="275" r:id="rId13"/>
    <p:sldId id="276" r:id="rId14"/>
    <p:sldId id="281" r:id="rId15"/>
    <p:sldId id="282" r:id="rId16"/>
    <p:sldId id="283" r:id="rId17"/>
    <p:sldId id="284" r:id="rId18"/>
    <p:sldId id="285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94660"/>
  </p:normalViewPr>
  <p:slideViewPr>
    <p:cSldViewPr>
      <p:cViewPr varScale="1">
        <p:scale>
          <a:sx n="48" d="100"/>
          <a:sy n="48" d="100"/>
        </p:scale>
        <p:origin x="115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8A700-0095-478A-AB4F-1FA60781D4AF}" type="datetimeFigureOut">
              <a:rPr lang="es-ES" smtClean="0"/>
              <a:t>11/04/2014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7C14B-9CB9-4D34-98EE-8642592C7C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016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7C14B-9CB9-4D34-98EE-8642592C7C3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289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7C14B-9CB9-4D34-98EE-8642592C7C3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5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0B3D-F0DA-46A3-95A9-A7BBAF100616}" type="datetime1">
              <a:rPr lang="es-ES" smtClean="0"/>
              <a:t>11/04/2014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12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34EB-4695-45EA-B6F1-CF21573C9918}" type="datetime1">
              <a:rPr lang="es-ES" smtClean="0"/>
              <a:t>11/04/2014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52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CFD8-A943-4CC7-A68C-F68BB5E8E78A}" type="datetime1">
              <a:rPr lang="es-ES" smtClean="0"/>
              <a:t>11/04/2014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13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8D63-0119-422D-AEC1-F8729AB73244}" type="datetime1">
              <a:rPr lang="es-ES" smtClean="0"/>
              <a:t>11/04/2014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86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F56B-1147-4D1B-B812-3C0611F1F13E}" type="datetime1">
              <a:rPr lang="es-ES" smtClean="0"/>
              <a:t>11/04/2014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58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C733-E6AD-491B-B049-A7F1CB56BF2D}" type="datetime1">
              <a:rPr lang="es-ES" smtClean="0"/>
              <a:t>11/04/2014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94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0F33-B276-43D2-921D-C34226FC8F6C}" type="datetime1">
              <a:rPr lang="es-ES" smtClean="0"/>
              <a:t>11/04/2014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69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E9DC-F37A-4FAE-9BEF-8229D8BF056E}" type="datetime1">
              <a:rPr lang="es-ES" smtClean="0"/>
              <a:t>11/04/2014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059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E118-DA51-44D4-9775-4235FB6727DD}" type="datetime1">
              <a:rPr lang="es-ES" smtClean="0"/>
              <a:t>11/04/2014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8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08C5-5857-4900-8F63-F036314AF265}" type="datetime1">
              <a:rPr lang="es-ES" smtClean="0"/>
              <a:t>11/04/2014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03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73E9-0C5D-4E06-A024-0EEACCD4B231}" type="datetime1">
              <a:rPr lang="es-ES" smtClean="0"/>
              <a:t>11/04/2014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63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D69CD-3DE3-40DC-9F03-EF6AC9BCFC26}" type="datetime1">
              <a:rPr lang="es-ES" smtClean="0"/>
              <a:t>11/04/2014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1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02624" cy="3024336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/>
              </a:rPr>
              <a:t>EA: aula T9</a:t>
            </a:r>
            <a:r>
              <a:rPr lang="pt-BR" dirty="0" smtClean="0">
                <a:latin typeface="Arial"/>
              </a:rPr>
              <a:t/>
            </a:r>
            <a:br>
              <a:rPr lang="pt-BR" dirty="0" smtClean="0">
                <a:latin typeface="Arial"/>
              </a:rPr>
            </a:br>
            <a:r>
              <a:rPr lang="pt-BR" dirty="0">
                <a:latin typeface="Arial"/>
              </a:rPr>
              <a:t/>
            </a:r>
            <a:br>
              <a:rPr lang="pt-BR" dirty="0">
                <a:latin typeface="Arial"/>
              </a:rPr>
            </a:br>
            <a:r>
              <a:rPr lang="pt-BR" sz="4900" dirty="0" smtClean="0">
                <a:latin typeface="Arial"/>
              </a:rPr>
              <a:t>“</a:t>
            </a:r>
            <a:r>
              <a:rPr lang="pt-BR" sz="5400" dirty="0" smtClean="0"/>
              <a:t>Amplificador diferencial</a:t>
            </a:r>
            <a:r>
              <a:rPr lang="pt-BR" sz="4800" dirty="0" smtClean="0"/>
              <a:t>.</a:t>
            </a:r>
            <a:r>
              <a:rPr lang="pt-BR" sz="4900" dirty="0" smtClean="0">
                <a:latin typeface="Arial"/>
              </a:rPr>
              <a:t>”</a:t>
            </a:r>
            <a:endParaRPr lang="es-ES" sz="49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4869160"/>
            <a:ext cx="6264696" cy="1296144"/>
          </a:xfrm>
        </p:spPr>
        <p:txBody>
          <a:bodyPr/>
          <a:lstStyle/>
          <a:p>
            <a:r>
              <a:rPr lang="es-CO" b="1" dirty="0" smtClean="0">
                <a:solidFill>
                  <a:schemeClr val="tx1"/>
                </a:solidFill>
              </a:rPr>
              <a:t>Dr. José A. Chaljub Duarte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8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calcular </a:t>
            </a:r>
            <a:r>
              <a:rPr lang="pt-BR" dirty="0" smtClean="0"/>
              <a:t>A (</a:t>
            </a:r>
            <a:r>
              <a:rPr lang="es-ES" dirty="0" err="1"/>
              <a:t>ganho</a:t>
            </a:r>
            <a:r>
              <a:rPr lang="es-ES" dirty="0"/>
              <a:t> de </a:t>
            </a:r>
            <a:r>
              <a:rPr lang="es-ES" dirty="0" err="1" smtClean="0"/>
              <a:t>tensão</a:t>
            </a:r>
            <a:r>
              <a:rPr lang="es-ES" dirty="0" smtClean="0"/>
              <a:t>)</a:t>
            </a:r>
            <a:r>
              <a:rPr lang="pt-BR" dirty="0" smtClean="0"/>
              <a:t>?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4251622" cy="400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28800"/>
            <a:ext cx="3597275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 err="1">
                <a:solidFill>
                  <a:prstClr val="black"/>
                </a:solidFill>
                <a:latin typeface="Arial"/>
              </a:rPr>
              <a:t>Análise</a:t>
            </a:r>
            <a:r>
              <a:rPr lang="es-ES" sz="2800" dirty="0">
                <a:solidFill>
                  <a:prstClr val="black"/>
                </a:solidFill>
                <a:latin typeface="Arial"/>
              </a:rPr>
              <a:t> ante </a:t>
            </a:r>
            <a:r>
              <a:rPr lang="es-ES" sz="2800" dirty="0" smtClean="0">
                <a:solidFill>
                  <a:prstClr val="black"/>
                </a:solidFill>
                <a:latin typeface="Arial"/>
              </a:rPr>
              <a:t>CA</a:t>
            </a:r>
            <a:r>
              <a:rPr lang="es-ES" sz="3200" dirty="0" smtClean="0">
                <a:solidFill>
                  <a:prstClr val="black"/>
                </a:solidFill>
                <a:latin typeface="Arial"/>
              </a:rPr>
              <a:t/>
            </a:r>
            <a:br>
              <a:rPr lang="es-ES" sz="3200" dirty="0" smtClean="0">
                <a:solidFill>
                  <a:prstClr val="black"/>
                </a:solidFill>
                <a:latin typeface="Arial"/>
              </a:rPr>
            </a:br>
            <a:r>
              <a:rPr lang="es-ES" sz="2800" dirty="0">
                <a:latin typeface="Arial"/>
              </a:rPr>
              <a:t>entrada </a:t>
            </a:r>
            <a:r>
              <a:rPr lang="es-ES" sz="3600" dirty="0" err="1">
                <a:latin typeface="Arial"/>
              </a:rPr>
              <a:t>não</a:t>
            </a:r>
            <a:r>
              <a:rPr lang="es-ES" sz="3600" dirty="0">
                <a:latin typeface="Arial"/>
              </a:rPr>
              <a:t> </a:t>
            </a:r>
            <a:r>
              <a:rPr lang="es-ES" sz="3600" dirty="0" smtClean="0">
                <a:latin typeface="Arial"/>
              </a:rPr>
              <a:t>inversora </a:t>
            </a:r>
            <a:r>
              <a:rPr lang="es-ES" sz="3600" dirty="0" err="1" smtClean="0">
                <a:latin typeface="Arial"/>
              </a:rPr>
              <a:t>cascata</a:t>
            </a:r>
            <a:r>
              <a:rPr lang="es-ES" sz="3600" dirty="0" smtClean="0">
                <a:latin typeface="Arial"/>
              </a:rPr>
              <a:t> </a:t>
            </a:r>
            <a:r>
              <a:rPr lang="es-ES" sz="3600" b="1" dirty="0" smtClean="0">
                <a:latin typeface="Arial"/>
              </a:rPr>
              <a:t>CC</a:t>
            </a:r>
            <a:r>
              <a:rPr lang="es-ES" sz="3600" dirty="0">
                <a:latin typeface="Arial"/>
              </a:rPr>
              <a:t>, </a:t>
            </a:r>
            <a:r>
              <a:rPr lang="es-ES" sz="3600" b="1" dirty="0">
                <a:latin typeface="Arial"/>
              </a:rPr>
              <a:t>BC</a:t>
            </a:r>
            <a:endParaRPr lang="es-ES" sz="32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5228860" cy="427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20888"/>
            <a:ext cx="5397500" cy="318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0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/>
              </a:rPr>
              <a:t>entrada </a:t>
            </a:r>
            <a:r>
              <a:rPr lang="es-ES" dirty="0" smtClean="0">
                <a:latin typeface="Arial"/>
              </a:rPr>
              <a:t>inversora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5127329" cy="43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36912"/>
            <a:ext cx="7776714" cy="1241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6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prstClr val="black"/>
                </a:solidFill>
              </a:rPr>
              <a:t>Ri</a:t>
            </a:r>
            <a:r>
              <a:rPr lang="es-CO" dirty="0">
                <a:solidFill>
                  <a:prstClr val="black"/>
                </a:solidFill>
              </a:rPr>
              <a:t> de amplificador diferencial 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i="1">
                              <a:effectLst/>
                              <a:latin typeface="Cambria Math"/>
                              <a:ea typeface="Calibri"/>
                              <a:cs typeface="Arial"/>
                            </a:rPr>
                            <m:t>𝑅</m:t>
                          </m:r>
                        </m:e>
                        <m:sub>
                          <m:r>
                            <a:rPr lang="es-ES" i="1">
                              <a:effectLst/>
                              <a:latin typeface="Cambria Math"/>
                              <a:ea typeface="Calibri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effectLst/>
                          <a:latin typeface="Cambria Math"/>
                          <a:ea typeface="Calibri"/>
                          <a:cs typeface="Arial"/>
                        </a:rPr>
                        <m:t>=2</m:t>
                      </m:r>
                      <m:r>
                        <a:rPr lang="es-ES" i="1">
                          <a:effectLst/>
                          <a:latin typeface="Cambria Math"/>
                          <a:ea typeface="Calibri"/>
                          <a:cs typeface="Arial"/>
                        </a:rPr>
                        <m:t>𝛽</m:t>
                      </m:r>
                      <m:sSub>
                        <m:sSub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Arial"/>
                            </a:rPr>
                          </m:ctrlPr>
                        </m:sSubPr>
                        <m:e>
                          <m:r>
                            <a:rPr lang="es-ES" i="1">
                              <a:effectLst/>
                              <a:latin typeface="Cambria Math"/>
                              <a:ea typeface="Calibri"/>
                              <a:cs typeface="Arial"/>
                            </a:rPr>
                            <m:t>𝑟</m:t>
                          </m:r>
                        </m:e>
                        <m:sub>
                          <m:r>
                            <a:rPr lang="es-ES" i="1">
                              <a:effectLst/>
                              <a:latin typeface="Cambria Math"/>
                              <a:ea typeface="Calibri"/>
                              <a:cs typeface="Arial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ES" sz="1800" dirty="0" smtClean="0">
                  <a:ea typeface="Calibri"/>
                  <a:cs typeface="Times New Roman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endParaRPr lang="es-CO" sz="1800" dirty="0">
                  <a:ea typeface="Calibri"/>
                  <a:cs typeface="Times New Roman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endParaRPr lang="es-ES" sz="1800" dirty="0">
                  <a:ea typeface="Calibri"/>
                  <a:cs typeface="Times New Roman"/>
                </a:endParaRP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5664"/>
            <a:ext cx="5133975" cy="431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90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Arial"/>
              </a:rPr>
              <a:t>Ganho</a:t>
            </a:r>
            <a:r>
              <a:rPr lang="es-ES" dirty="0">
                <a:latin typeface="Arial"/>
              </a:rPr>
              <a:t> no modo </a:t>
            </a:r>
            <a:r>
              <a:rPr lang="es-ES" dirty="0" err="1">
                <a:latin typeface="Arial"/>
              </a:rPr>
              <a:t>comum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229600" cy="41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059832" y="5085184"/>
            <a:ext cx="2808312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 smtClean="0">
                <a:ea typeface="Times New Roman"/>
                <a:cs typeface="Times New Roman"/>
              </a:rPr>
              <a:t> </a:t>
            </a:r>
            <a:endParaRPr lang="es-ES" sz="1050" dirty="0">
              <a:ea typeface="Calibri"/>
              <a:cs typeface="Times New Roman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074389"/>
            <a:ext cx="53975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89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>
                <a:latin typeface="Arial"/>
              </a:rPr>
              <a:t>Common </a:t>
            </a:r>
            <a:r>
              <a:rPr lang="pt-BR" sz="4900" dirty="0" err="1" smtClean="0">
                <a:latin typeface="Arial"/>
              </a:rPr>
              <a:t>mode</a:t>
            </a:r>
            <a:r>
              <a:rPr lang="pt-BR" sz="4900" dirty="0" smtClean="0">
                <a:latin typeface="Arial"/>
              </a:rPr>
              <a:t> </a:t>
            </a:r>
            <a:r>
              <a:rPr lang="pt-BR" sz="4900" dirty="0" err="1" smtClean="0">
                <a:latin typeface="Arial"/>
              </a:rPr>
              <a:t>rejection</a:t>
            </a:r>
            <a:r>
              <a:rPr lang="pt-BR" sz="4900" dirty="0" smtClean="0">
                <a:latin typeface="Arial"/>
              </a:rPr>
              <a:t> </a:t>
            </a:r>
            <a:r>
              <a:rPr lang="pt-BR" sz="4900" dirty="0" err="1" smtClean="0">
                <a:latin typeface="Arial"/>
              </a:rPr>
              <a:t>ratio</a:t>
            </a:r>
            <a:r>
              <a:rPr lang="pt-BR" sz="4900" dirty="0" smtClean="0">
                <a:latin typeface="Arial"/>
              </a:rPr>
              <a:t> </a:t>
            </a:r>
            <a:r>
              <a:rPr lang="pt-BR" sz="3600" dirty="0" smtClean="0">
                <a:latin typeface="Arial"/>
              </a:rPr>
              <a:t>(relação </a:t>
            </a:r>
            <a:r>
              <a:rPr lang="pt-BR" sz="3600" dirty="0">
                <a:latin typeface="Arial"/>
              </a:rPr>
              <a:t>de rechaço ao modo </a:t>
            </a:r>
            <a:r>
              <a:rPr lang="pt-BR" sz="3600" dirty="0" smtClean="0">
                <a:latin typeface="Arial"/>
              </a:rPr>
              <a:t>comum)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2420888"/>
                <a:ext cx="7859216" cy="2836912"/>
              </a:xfrm>
            </p:spPr>
            <p:txBody>
              <a:bodyPr/>
              <a:lstStyle/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/>
                          <a:ea typeface="Calibri"/>
                          <a:cs typeface="Times New Roman"/>
                        </a:rPr>
                        <m:t>𝐶𝑀𝑅𝑅</m:t>
                      </m:r>
                      <m:r>
                        <a:rPr lang="es-ES" i="1"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i="1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𝑀𝐶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1600" dirty="0">
                  <a:ea typeface="Calibri"/>
                  <a:cs typeface="Times New Roman"/>
                </a:endParaRP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2420888"/>
                <a:ext cx="7859216" cy="2836912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81128"/>
            <a:ext cx="5394325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534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Arial"/>
              </a:rPr>
              <a:t>Espelho</a:t>
            </a:r>
            <a:r>
              <a:rPr lang="es-ES" dirty="0">
                <a:latin typeface="Arial"/>
              </a:rPr>
              <a:t> de </a:t>
            </a:r>
            <a:r>
              <a:rPr lang="es-ES" dirty="0" err="1">
                <a:latin typeface="Arial"/>
              </a:rPr>
              <a:t>corrente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336597"/>
            <a:ext cx="3960440" cy="322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1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Amplificador diferencial com espelho de corrente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742" y="2101461"/>
            <a:ext cx="5736516" cy="3523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15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Amplificador diferencial com espelho de corrente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18" y="2133261"/>
            <a:ext cx="5076563" cy="345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99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539552" y="1556792"/>
            <a:ext cx="8136904" cy="3447256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Amplificador  Diferencial: </a:t>
            </a:r>
            <a:br>
              <a:rPr lang="es-CO" dirty="0" smtClean="0"/>
            </a:br>
            <a:r>
              <a:rPr lang="es-CO" sz="5300" b="1" dirty="0" smtClean="0">
                <a:solidFill>
                  <a:srgbClr val="FF0000"/>
                </a:solidFill>
              </a:rPr>
              <a:t>S</a:t>
            </a:r>
            <a:r>
              <a:rPr lang="pt-BR" sz="5300" b="1" dirty="0" err="1" smtClean="0">
                <a:solidFill>
                  <a:srgbClr val="FF0000"/>
                </a:solidFill>
              </a:rPr>
              <a:t>aída</a:t>
            </a:r>
            <a:r>
              <a:rPr lang="pt-BR" sz="5300" b="1" dirty="0" smtClean="0">
                <a:solidFill>
                  <a:srgbClr val="FF0000"/>
                </a:solidFill>
              </a:rPr>
              <a:t> </a:t>
            </a:r>
            <a:r>
              <a:rPr lang="pt-BR" sz="5300" b="1" dirty="0">
                <a:solidFill>
                  <a:srgbClr val="FF0000"/>
                </a:solidFill>
              </a:rPr>
              <a:t>proporcional à diferença dos sinais que recebe à entrada</a:t>
            </a:r>
            <a:r>
              <a:rPr lang="es-CO" sz="5300" dirty="0" smtClean="0"/>
              <a:t/>
            </a:r>
            <a:br>
              <a:rPr lang="es-CO" sz="5300" dirty="0" smtClean="0"/>
            </a:br>
            <a:endParaRPr lang="es-ES" sz="53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5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prstClr val="black"/>
                </a:solidFill>
                <a:latin typeface="Arial"/>
              </a:rPr>
              <a:t>Amplificador diferencial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32968"/>
            <a:ext cx="3598450" cy="86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6" y="1859630"/>
            <a:ext cx="4251622" cy="400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36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calcular o ponto Q?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4251622" cy="400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75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err="1">
                <a:latin typeface="Arial"/>
              </a:rPr>
              <a:t>Análise</a:t>
            </a:r>
            <a:r>
              <a:rPr lang="es-ES" sz="3600" dirty="0">
                <a:latin typeface="Arial"/>
              </a:rPr>
              <a:t> ante </a:t>
            </a:r>
            <a:r>
              <a:rPr lang="es-ES" sz="3600" dirty="0" smtClean="0">
                <a:latin typeface="Arial"/>
              </a:rPr>
              <a:t>CC: </a:t>
            </a:r>
            <a:r>
              <a:rPr lang="es-ES" sz="4800" dirty="0" smtClean="0">
                <a:solidFill>
                  <a:srgbClr val="FF0000"/>
                </a:solidFill>
              </a:rPr>
              <a:t>ponto </a:t>
            </a:r>
            <a:r>
              <a:rPr lang="es-ES" sz="4800" dirty="0">
                <a:solidFill>
                  <a:srgbClr val="FF0000"/>
                </a:solidFill>
              </a:rPr>
              <a:t>Q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622" y="1228841"/>
            <a:ext cx="4674787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Elipse"/>
          <p:cNvSpPr/>
          <p:nvPr/>
        </p:nvSpPr>
        <p:spPr>
          <a:xfrm>
            <a:off x="4283968" y="3869484"/>
            <a:ext cx="864096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11" y="4927750"/>
            <a:ext cx="2155843" cy="134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99" y="4797151"/>
            <a:ext cx="2311127" cy="147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11" y="3284984"/>
            <a:ext cx="2534851" cy="117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7 Conector recto de flecha"/>
          <p:cNvCxnSpPr/>
          <p:nvPr/>
        </p:nvCxnSpPr>
        <p:spPr>
          <a:xfrm>
            <a:off x="827584" y="4193520"/>
            <a:ext cx="144016" cy="11076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2627784" y="5597809"/>
            <a:ext cx="3960440" cy="27946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60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Arial"/>
              </a:rPr>
              <a:t>Exemplo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32" y="1700781"/>
            <a:ext cx="4822735" cy="432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40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>
                <a:latin typeface="Arial"/>
              </a:rPr>
              <a:t>Corrente</a:t>
            </a:r>
            <a:r>
              <a:rPr lang="es-ES" dirty="0">
                <a:latin typeface="Arial"/>
              </a:rPr>
              <a:t> </a:t>
            </a:r>
            <a:r>
              <a:rPr lang="es-ES" dirty="0">
                <a:solidFill>
                  <a:srgbClr val="FF0000"/>
                </a:solidFill>
                <a:latin typeface="Arial"/>
              </a:rPr>
              <a:t>offset</a:t>
            </a:r>
            <a:r>
              <a:rPr lang="es-ES" dirty="0">
                <a:solidFill>
                  <a:srgbClr val="000000"/>
                </a:solidFill>
                <a:latin typeface="Arial"/>
              </a:rPr>
              <a:t> de entrada (de desajuste)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99" y="2996952"/>
            <a:ext cx="659811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78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Arial"/>
              </a:rPr>
              <a:t>Corrente de polarização de entrada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00" y="2708920"/>
            <a:ext cx="658839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1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ct val="20000"/>
              </a:spcBef>
            </a:pPr>
            <a:r>
              <a:rPr lang="pt-BR" sz="32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Voltagem </a:t>
            </a:r>
            <a:r>
              <a:rPr lang="pt-BR" sz="3600" b="1" dirty="0">
                <a:latin typeface="Arial"/>
                <a:ea typeface="+mn-ea"/>
                <a:cs typeface="+mn-cs"/>
              </a:rPr>
              <a:t>offset de entrada (de desajuste</a:t>
            </a:r>
            <a:r>
              <a:rPr lang="pt-BR" sz="3200" dirty="0">
                <a:latin typeface="Arial"/>
                <a:ea typeface="+mn-ea"/>
                <a:cs typeface="+mn-cs"/>
              </a:rPr>
              <a:t>)</a:t>
            </a:r>
            <a:endParaRPr lang="es-ES" sz="3200" dirty="0">
              <a:ea typeface="+mn-ea"/>
              <a:cs typeface="+mn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2204864"/>
            <a:ext cx="7992888" cy="3816424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2780928"/>
            <a:ext cx="35337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73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141</Words>
  <Application>Microsoft Office PowerPoint</Application>
  <PresentationFormat>On-screen Show (4:3)</PresentationFormat>
  <Paragraphs>61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Tema de Office</vt:lpstr>
      <vt:lpstr>EA: aula T9  “Amplificador diferencial.”</vt:lpstr>
      <vt:lpstr>Amplificador  Diferencial:  Saída proporcional à diferença dos sinais que recebe à entrada </vt:lpstr>
      <vt:lpstr>Amplificador diferencial</vt:lpstr>
      <vt:lpstr>Como calcular o ponto Q?</vt:lpstr>
      <vt:lpstr>Análise ante CC: ponto Q</vt:lpstr>
      <vt:lpstr>Exemplo</vt:lpstr>
      <vt:lpstr>Corrente offset de entrada (de desajuste)</vt:lpstr>
      <vt:lpstr>Corrente de polarização de entrada</vt:lpstr>
      <vt:lpstr>Voltagem offset de entrada (de desajuste)</vt:lpstr>
      <vt:lpstr>Como calcular A (ganho de tensão)?</vt:lpstr>
      <vt:lpstr>Análise ante CA entrada não inversora cascata CC, BC</vt:lpstr>
      <vt:lpstr>entrada inversora</vt:lpstr>
      <vt:lpstr>Ri de amplificador diferencial </vt:lpstr>
      <vt:lpstr>Ganho no modo comum</vt:lpstr>
      <vt:lpstr>Common mode rejection ratio (relação de rechaço ao modo comum)</vt:lpstr>
      <vt:lpstr>Espelho de corrente</vt:lpstr>
      <vt:lpstr>Amplificador diferencial com espelho de corrente</vt:lpstr>
      <vt:lpstr>Amplificador diferencial com espelho de corrente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Chaljub</dc:creator>
  <cp:lastModifiedBy>jachd</cp:lastModifiedBy>
  <cp:revision>139</cp:revision>
  <dcterms:created xsi:type="dcterms:W3CDTF">2013-04-18T10:45:05Z</dcterms:created>
  <dcterms:modified xsi:type="dcterms:W3CDTF">2014-04-11T12:36:47Z</dcterms:modified>
</cp:coreProperties>
</file>