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75" r:id="rId5"/>
    <p:sldId id="276" r:id="rId6"/>
    <p:sldId id="277" r:id="rId7"/>
    <p:sldId id="263" r:id="rId8"/>
    <p:sldId id="264" r:id="rId9"/>
    <p:sldId id="278" r:id="rId10"/>
    <p:sldId id="279" r:id="rId11"/>
    <p:sldId id="258" r:id="rId12"/>
    <p:sldId id="282" r:id="rId13"/>
    <p:sldId id="259" r:id="rId14"/>
    <p:sldId id="283" r:id="rId15"/>
    <p:sldId id="261" r:id="rId16"/>
    <p:sldId id="269" r:id="rId17"/>
    <p:sldId id="284" r:id="rId18"/>
    <p:sldId id="280" r:id="rId19"/>
    <p:sldId id="281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18/03/2014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FC-AE1E-475F-A2D6-847A6857202D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2D2-6BCA-4E49-8849-BA9C5BAFEB21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622-998C-46A1-911A-D1CBDA6BF482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0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4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9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3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79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E843-3CB6-4869-A8D7-A70EBCDC5646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16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6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39CC-067F-4321-9DD0-22064C20F9CE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C23A-64DD-4523-8F9B-EBA1EDA982B6}" type="datetime1">
              <a:rPr lang="es-ES" smtClean="0"/>
              <a:t>18/03/2014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735-DBFA-4D8F-9BAA-44148BB4B6D8}" type="datetime1">
              <a:rPr lang="es-ES" smtClean="0"/>
              <a:t>18/03/2014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03E9-2570-40C1-AA84-476DA765E930}" type="datetime1">
              <a:rPr lang="es-ES" smtClean="0"/>
              <a:t>18/03/2014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423C-8C8C-402C-A4E7-D335AFA97224}" type="datetime1">
              <a:rPr lang="es-ES" smtClean="0"/>
              <a:t>18/03/2014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77B-9A08-40AA-ACFF-CC9B7004F267}" type="datetime1">
              <a:rPr lang="es-ES" smtClean="0"/>
              <a:t>18/03/2014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A8ED-3052-4524-A449-C501125C13D7}" type="datetime1">
              <a:rPr lang="es-ES" smtClean="0"/>
              <a:t>18/03/2014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A9AF-AB72-4A1A-873C-DD46A36C5789}" type="datetime1">
              <a:rPr lang="es-ES" smtClean="0"/>
              <a:t>18/03/2014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3F75-F09C-41E2-B921-BD5CDE7C600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18/03/2014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4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Aula práctica:</a:t>
            </a:r>
            <a:r>
              <a:rPr lang="en-US" dirty="0"/>
              <a:t> </a:t>
            </a:r>
            <a:r>
              <a:rPr lang="en-US" dirty="0" err="1"/>
              <a:t>Amplificadores</a:t>
            </a:r>
            <a:r>
              <a:rPr lang="en-US" dirty="0"/>
              <a:t> </a:t>
            </a:r>
            <a:r>
              <a:rPr lang="en-US" dirty="0" smtClean="0"/>
              <a:t>com BJT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80720" cy="1296144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Se os parâmetros h do transístor do circuito da figura são: </a:t>
            </a:r>
            <a:r>
              <a:rPr lang="pt-BR" dirty="0" err="1">
                <a:latin typeface="Arial"/>
                <a:ea typeface="Times New Roman"/>
              </a:rPr>
              <a:t>hie</a:t>
            </a:r>
            <a:r>
              <a:rPr lang="pt-BR" dirty="0">
                <a:latin typeface="Arial"/>
                <a:ea typeface="Times New Roman"/>
              </a:rPr>
              <a:t>=1K</a:t>
            </a:r>
            <a:r>
              <a:rPr lang="es-ES_tradnl" dirty="0">
                <a:latin typeface="Arial"/>
                <a:ea typeface="Times New Roman"/>
              </a:rPr>
              <a:t>Ω</a:t>
            </a:r>
            <a:r>
              <a:rPr lang="pt-BR" dirty="0">
                <a:latin typeface="Arial"/>
                <a:ea typeface="Times New Roman"/>
              </a:rPr>
              <a:t> e </a:t>
            </a:r>
            <a:r>
              <a:rPr lang="el-GR" dirty="0" smtClean="0">
                <a:latin typeface="Arial"/>
                <a:ea typeface="Times New Roman"/>
              </a:rPr>
              <a:t>β</a:t>
            </a:r>
            <a:r>
              <a:rPr lang="pt-BR" dirty="0" smtClean="0">
                <a:latin typeface="Arial"/>
                <a:ea typeface="Times New Roman"/>
              </a:rPr>
              <a:t>=50 </a:t>
            </a:r>
            <a:r>
              <a:rPr lang="pt-BR" dirty="0">
                <a:latin typeface="Arial"/>
                <a:ea typeface="Times New Roman"/>
              </a:rPr>
              <a:t>calculem: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</a:pPr>
            <a:r>
              <a:rPr lang="es-ES_tradnl" dirty="0" err="1">
                <a:latin typeface="Arial"/>
                <a:ea typeface="Times New Roman"/>
              </a:rPr>
              <a:t>Avs</a:t>
            </a:r>
            <a:r>
              <a:rPr lang="es-ES_tradnl" dirty="0">
                <a:latin typeface="Arial"/>
                <a:ea typeface="Times New Roman"/>
              </a:rPr>
              <a:t>= </a:t>
            </a:r>
            <a:r>
              <a:rPr lang="es-ES_tradnl" dirty="0" err="1">
                <a:latin typeface="Arial"/>
                <a:ea typeface="Times New Roman"/>
              </a:rPr>
              <a:t>Vo</a:t>
            </a:r>
            <a:r>
              <a:rPr lang="es-ES_tradnl" dirty="0">
                <a:latin typeface="Arial"/>
                <a:ea typeface="Times New Roman"/>
              </a:rPr>
              <a:t>/Vs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</a:pPr>
            <a:r>
              <a:rPr lang="es-ES_tradnl" dirty="0" err="1">
                <a:latin typeface="Times New Roman"/>
                <a:ea typeface="Times New Roman"/>
              </a:rPr>
              <a:t>Ri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</a:pPr>
            <a:r>
              <a:rPr lang="es-ES_tradnl" dirty="0">
                <a:latin typeface="Times New Roman"/>
                <a:ea typeface="Times New Roman"/>
              </a:rPr>
              <a:t>Ro</a:t>
            </a:r>
            <a:r>
              <a:rPr lang="es-ES_tradnl" dirty="0" smtClean="0">
                <a:latin typeface="Times New Roman"/>
                <a:ea typeface="Times New Roman"/>
              </a:rPr>
              <a:t>´</a:t>
            </a:r>
          </a:p>
          <a:p>
            <a:pPr lvl="0">
              <a:lnSpc>
                <a:spcPct val="150000"/>
              </a:lnSpc>
              <a:buFont typeface="+mj-lt"/>
              <a:buAutoNum type="alphaLcParenR"/>
            </a:pPr>
            <a:endParaRPr lang="es-ES" sz="20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10</a:t>
            </a:fld>
            <a:endParaRPr lang="es-ES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42640"/>
            <a:ext cx="3657600" cy="256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3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Rs</a:t>
            </a:r>
            <a:r>
              <a:rPr lang="es-ES_tradnl" dirty="0" smtClean="0"/>
              <a:t>=0</a:t>
            </a:r>
            <a:r>
              <a:rPr lang="es-ES_tradnl" dirty="0"/>
              <a:t>, </a:t>
            </a:r>
            <a:r>
              <a:rPr lang="es-ES_tradnl" dirty="0" err="1" smtClean="0"/>
              <a:t>Avs</a:t>
            </a:r>
            <a:r>
              <a:rPr lang="es-ES_tradnl" dirty="0" smtClean="0"/>
              <a:t>=</a:t>
            </a:r>
            <a:r>
              <a:rPr lang="es-ES_tradnl" dirty="0" err="1" smtClean="0"/>
              <a:t>Av</a:t>
            </a:r>
            <a:r>
              <a:rPr lang="es-ES_tradnl" dirty="0" smtClean="0"/>
              <a:t>:</a:t>
            </a:r>
            <a:endParaRPr lang="en-US" dirty="0"/>
          </a:p>
          <a:p>
            <a:r>
              <a:rPr lang="es-ES_tradnl" dirty="0"/>
              <a:t>RL= 4K</a:t>
            </a:r>
            <a:endParaRPr lang="en-US" dirty="0"/>
          </a:p>
          <a:p>
            <a:r>
              <a:rPr lang="es-ES_tradnl" dirty="0" err="1"/>
              <a:t>Av</a:t>
            </a:r>
            <a:r>
              <a:rPr lang="es-ES_tradnl" dirty="0"/>
              <a:t>= -(4K*50)/1K = -200</a:t>
            </a:r>
            <a:endParaRPr lang="en-US" dirty="0"/>
          </a:p>
          <a:p>
            <a:r>
              <a:rPr lang="es-ES_tradnl" dirty="0" err="1" smtClean="0"/>
              <a:t>Ri</a:t>
            </a:r>
            <a:r>
              <a:rPr lang="es-ES_tradnl" dirty="0"/>
              <a:t>´= </a:t>
            </a:r>
            <a:r>
              <a:rPr lang="es-ES_tradnl" dirty="0" err="1"/>
              <a:t>hie</a:t>
            </a:r>
            <a:r>
              <a:rPr lang="es-ES_tradnl" dirty="0"/>
              <a:t>=1KΩ</a:t>
            </a:r>
            <a:endParaRPr lang="en-US" dirty="0"/>
          </a:p>
          <a:p>
            <a:r>
              <a:rPr lang="es-ES_tradnl" b="1" dirty="0" err="1" smtClean="0"/>
              <a:t>Ri</a:t>
            </a:r>
            <a:r>
              <a:rPr lang="es-ES_tradnl" b="1" dirty="0" smtClean="0"/>
              <a:t>=100K</a:t>
            </a:r>
            <a:r>
              <a:rPr lang="es-ES_tradnl" b="1" dirty="0"/>
              <a:t>//20K//1K≈ </a:t>
            </a:r>
            <a:r>
              <a:rPr lang="es-ES_tradnl" b="1" dirty="0" smtClean="0"/>
              <a:t>1K</a:t>
            </a:r>
          </a:p>
          <a:p>
            <a:r>
              <a:rPr lang="es-ES_tradnl" dirty="0"/>
              <a:t>Ro´≈4KΩ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6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O transístor do amplificador da figura é de Si e tem </a:t>
            </a:r>
            <a:r>
              <a:rPr lang="es-ES_tradnl" dirty="0">
                <a:latin typeface="Arial"/>
                <a:ea typeface="Times New Roman"/>
              </a:rPr>
              <a:t>β</a:t>
            </a:r>
            <a:r>
              <a:rPr lang="pt-BR" dirty="0">
                <a:latin typeface="Arial"/>
                <a:ea typeface="Times New Roman"/>
              </a:rPr>
              <a:t>=100. Se I</a:t>
            </a:r>
            <a:r>
              <a:rPr lang="pt-BR" baseline="-25000" dirty="0">
                <a:latin typeface="Arial"/>
                <a:ea typeface="Times New Roman"/>
              </a:rPr>
              <a:t>BQ</a:t>
            </a:r>
            <a:r>
              <a:rPr lang="pt-BR" dirty="0">
                <a:latin typeface="Arial"/>
                <a:ea typeface="Times New Roman"/>
              </a:rPr>
              <a:t>=0.02mA, calcule: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20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 err="1">
                <a:latin typeface="Times New Roman"/>
                <a:ea typeface="Times New Roman"/>
              </a:rPr>
              <a:t>Ri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20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 err="1">
                <a:latin typeface="Times New Roman"/>
                <a:ea typeface="Times New Roman"/>
              </a:rPr>
              <a:t>Av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20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 err="1">
                <a:latin typeface="Times New Roman"/>
                <a:ea typeface="Times New Roman"/>
              </a:rPr>
              <a:t>Ai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20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s-ES_tradnl" dirty="0">
                <a:latin typeface="Times New Roman"/>
                <a:ea typeface="Times New Roman"/>
              </a:rPr>
              <a:t>Ro</a:t>
            </a:r>
            <a:endParaRPr lang="es-ES" sz="20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Electrónica Básica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12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279900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ICQ= 100* 0.02mA= 2mA</a:t>
            </a:r>
            <a:endParaRPr lang="en-US" dirty="0"/>
          </a:p>
          <a:p>
            <a:r>
              <a:rPr lang="pt-BR" dirty="0"/>
              <a:t>re=26mV/2mA=13</a:t>
            </a:r>
            <a:r>
              <a:rPr lang="es-ES_tradnl" dirty="0"/>
              <a:t>Ω</a:t>
            </a:r>
            <a:endParaRPr lang="en-US" dirty="0"/>
          </a:p>
          <a:p>
            <a:r>
              <a:rPr lang="en-US" b="1" dirty="0" err="1" smtClean="0"/>
              <a:t>Ri</a:t>
            </a:r>
            <a:r>
              <a:rPr lang="en-US" b="1" dirty="0" smtClean="0"/>
              <a:t>=203.3K</a:t>
            </a:r>
            <a:r>
              <a:rPr lang="en-US" b="1" dirty="0"/>
              <a:t>//91K//100K =38.59K</a:t>
            </a:r>
            <a:endParaRPr lang="en-US" dirty="0"/>
          </a:p>
          <a:p>
            <a:r>
              <a:rPr lang="en-US" b="1" dirty="0"/>
              <a:t>Av=1 – </a:t>
            </a:r>
            <a:r>
              <a:rPr lang="en-US" b="1" dirty="0" err="1"/>
              <a:t>hie</a:t>
            </a:r>
            <a:r>
              <a:rPr lang="en-US" b="1" dirty="0"/>
              <a:t>/</a:t>
            </a:r>
            <a:r>
              <a:rPr lang="en-US" b="1" dirty="0" err="1"/>
              <a:t>Ri</a:t>
            </a:r>
            <a:r>
              <a:rPr lang="en-US" b="1" dirty="0"/>
              <a:t>´= 1- 1.3K/203K= 0.9935</a:t>
            </a:r>
            <a:endParaRPr lang="en-US" dirty="0"/>
          </a:p>
          <a:p>
            <a:r>
              <a:rPr lang="es-MX" b="1" dirty="0" err="1"/>
              <a:t>Ai</a:t>
            </a:r>
            <a:r>
              <a:rPr lang="es-ES" b="1" dirty="0"/>
              <a:t>= </a:t>
            </a:r>
            <a:r>
              <a:rPr lang="es-ES" b="1" dirty="0" err="1"/>
              <a:t>Ie</a:t>
            </a:r>
            <a:r>
              <a:rPr lang="es-ES" b="1" dirty="0"/>
              <a:t>/</a:t>
            </a:r>
            <a:r>
              <a:rPr lang="es-ES" b="1" dirty="0" err="1"/>
              <a:t>Ib</a:t>
            </a:r>
            <a:r>
              <a:rPr lang="es-ES" b="1" dirty="0"/>
              <a:t>= β+1= </a:t>
            </a:r>
            <a:r>
              <a:rPr lang="es-ES" b="1" dirty="0" smtClean="0"/>
              <a:t>101</a:t>
            </a:r>
          </a:p>
          <a:p>
            <a:r>
              <a:rPr lang="es-ES_tradnl" b="1" dirty="0"/>
              <a:t>Ro=</a:t>
            </a:r>
            <a:r>
              <a:rPr lang="es-ES_tradnl" b="1" dirty="0" err="1"/>
              <a:t>hie</a:t>
            </a:r>
            <a:r>
              <a:rPr lang="es-ES_tradnl" b="1" dirty="0"/>
              <a:t>/(β+1)=re=13Ω</a:t>
            </a:r>
            <a:r>
              <a:rPr lang="es-ES_tradnl" dirty="0"/>
              <a:t>		 		</a:t>
            </a:r>
            <a:r>
              <a:rPr lang="es-ES_tradnl" b="1" dirty="0"/>
              <a:t>Ro´= re//2KΩ≈13Ω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3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Se os parâmetros h do transístor do circuito da figura são: </a:t>
            </a:r>
            <a:r>
              <a:rPr lang="pt-BR" dirty="0" err="1">
                <a:latin typeface="Arial"/>
                <a:ea typeface="Times New Roman"/>
              </a:rPr>
              <a:t>hie</a:t>
            </a:r>
            <a:r>
              <a:rPr lang="pt-BR" dirty="0">
                <a:latin typeface="Arial"/>
                <a:ea typeface="Times New Roman"/>
              </a:rPr>
              <a:t>=1KΩ e </a:t>
            </a:r>
            <a:r>
              <a:rPr lang="el-GR" dirty="0" smtClean="0">
                <a:latin typeface="Arial"/>
                <a:ea typeface="Times New Roman"/>
              </a:rPr>
              <a:t>β</a:t>
            </a:r>
            <a:r>
              <a:rPr lang="pt-BR" dirty="0" smtClean="0">
                <a:latin typeface="Arial"/>
                <a:ea typeface="Times New Roman"/>
              </a:rPr>
              <a:t>=50 </a:t>
            </a:r>
            <a:r>
              <a:rPr lang="pt-BR" dirty="0">
                <a:latin typeface="Arial"/>
                <a:ea typeface="Times New Roman"/>
              </a:rPr>
              <a:t>calculem: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Arial"/>
                <a:ea typeface="Times New Roman"/>
              </a:rPr>
              <a:t>Ai=Io/Ii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Arial"/>
                <a:ea typeface="Times New Roman"/>
              </a:rPr>
              <a:t>Av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n-US" dirty="0" err="1">
                <a:latin typeface="Arial"/>
                <a:ea typeface="Times New Roman"/>
              </a:rPr>
              <a:t>Avs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n-US" dirty="0" err="1">
                <a:latin typeface="Arial"/>
                <a:ea typeface="Times New Roman"/>
              </a:rPr>
              <a:t>Ri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Arial"/>
                <a:ea typeface="Times New Roman"/>
              </a:rPr>
              <a:t>Ro´</a:t>
            </a:r>
            <a:endParaRPr lang="es-ES" sz="20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9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prstClr val="black"/>
                </a:solidFill>
              </a:rPr>
              <a:t>Exercício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smtClean="0">
                <a:solidFill>
                  <a:prstClr val="black"/>
                </a:solidFill>
              </a:rPr>
              <a:t>3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15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33286"/>
            <a:ext cx="4032448" cy="524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Ai</a:t>
            </a:r>
            <a:r>
              <a:rPr lang="es-ES" b="1" dirty="0"/>
              <a:t>=</a:t>
            </a:r>
            <a:r>
              <a:rPr lang="en-US" b="1" dirty="0"/>
              <a:t>β</a:t>
            </a:r>
            <a:r>
              <a:rPr lang="es-ES" b="1" dirty="0"/>
              <a:t>/(</a:t>
            </a:r>
            <a:r>
              <a:rPr lang="en-US" b="1" dirty="0"/>
              <a:t>β</a:t>
            </a:r>
            <a:r>
              <a:rPr lang="es-ES" b="1" dirty="0"/>
              <a:t>+1)=0.98</a:t>
            </a:r>
            <a:endParaRPr lang="en-US" dirty="0"/>
          </a:p>
          <a:p>
            <a:r>
              <a:rPr lang="es-ES" b="1" dirty="0" err="1"/>
              <a:t>Ri</a:t>
            </a:r>
            <a:r>
              <a:rPr lang="es-ES" b="1" dirty="0"/>
              <a:t>= </a:t>
            </a:r>
            <a:r>
              <a:rPr lang="es-ES" b="1" dirty="0" err="1"/>
              <a:t>hie</a:t>
            </a:r>
            <a:r>
              <a:rPr lang="es-ES" b="1" dirty="0"/>
              <a:t>/(1+hfe)=19.6</a:t>
            </a:r>
            <a:r>
              <a:rPr lang="en-US" b="1" dirty="0"/>
              <a:t>Ω</a:t>
            </a:r>
            <a:endParaRPr lang="en-US" dirty="0"/>
          </a:p>
          <a:p>
            <a:r>
              <a:rPr lang="pt-BR" b="1" dirty="0"/>
              <a:t>Av=0.98*(25K</a:t>
            </a:r>
            <a:r>
              <a:rPr lang="en-US" b="1" dirty="0"/>
              <a:t>Ω</a:t>
            </a:r>
            <a:r>
              <a:rPr lang="pt-BR" b="1" dirty="0"/>
              <a:t>)/19.6</a:t>
            </a:r>
            <a:r>
              <a:rPr lang="en-US" b="1" dirty="0"/>
              <a:t>Ω</a:t>
            </a:r>
            <a:r>
              <a:rPr lang="pt-BR" b="1" dirty="0"/>
              <a:t>=1250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7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101735"/>
            <a:ext cx="8229600" cy="1143000"/>
          </a:xfrm>
        </p:spPr>
        <p:txBody>
          <a:bodyPr/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4: </a:t>
            </a:r>
            <a:r>
              <a:rPr lang="es-CO" dirty="0" smtClean="0"/>
              <a:t>Determine </a:t>
            </a:r>
            <a:r>
              <a:rPr lang="es-CO" dirty="0" err="1" smtClean="0"/>
              <a:t>Av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58" y="1600200"/>
            <a:ext cx="7117683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17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645024"/>
            <a:ext cx="1797369" cy="2056450"/>
          </a:xfrm>
          <a:prstGeom prst="rect">
            <a:avLst/>
          </a:prstGeom>
        </p:spPr>
      </p:pic>
      <p:pic>
        <p:nvPicPr>
          <p:cNvPr id="9" name="Picture 8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83" y="1405348"/>
            <a:ext cx="5420481" cy="42868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9614" y="2276872"/>
            <a:ext cx="251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AV≈-2K/0.68K=-2.9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 err="1"/>
              <a:t>Exercicio</a:t>
            </a:r>
            <a:r>
              <a:rPr lang="es-CO" sz="3600" dirty="0"/>
              <a:t> </a:t>
            </a:r>
            <a:r>
              <a:rPr lang="es-CO" sz="3600" dirty="0" smtClean="0"/>
              <a:t>5: </a:t>
            </a:r>
            <a:r>
              <a:rPr lang="es-CO" dirty="0" smtClean="0"/>
              <a:t>Determine </a:t>
            </a:r>
            <a:r>
              <a:rPr lang="es-CO" dirty="0" err="1" smtClean="0"/>
              <a:t>Av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18</a:t>
            </a:fld>
            <a:endParaRPr lang="es-E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58" y="1600200"/>
            <a:ext cx="7117683" cy="4525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42971"/>
            <a:ext cx="2111041" cy="2683192"/>
          </a:xfrm>
          <a:prstGeom prst="rect">
            <a:avLst/>
          </a:prstGeom>
        </p:spPr>
      </p:pic>
      <p:pic>
        <p:nvPicPr>
          <p:cNvPr id="11" name="Picture 10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86" y="1364285"/>
            <a:ext cx="5420481" cy="4286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19888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AV≈-2K/20.9</a:t>
            </a:r>
            <a:r>
              <a:rPr lang="el-GR" b="1" dirty="0" smtClean="0"/>
              <a:t>Ω</a:t>
            </a:r>
            <a:r>
              <a:rPr lang="es-CO" b="1" dirty="0" smtClean="0"/>
              <a:t>= -95.3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276872"/>
            <a:ext cx="8219256" cy="27649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Analisar o funcionamento e calcular parâmetros às </a:t>
            </a:r>
            <a:r>
              <a:rPr lang="pt-BR" dirty="0" smtClean="0"/>
              <a:t>frequências meias </a:t>
            </a:r>
            <a:r>
              <a:rPr lang="pt-BR" dirty="0"/>
              <a:t>de amplificadores excitados com pequeno </a:t>
            </a:r>
            <a:r>
              <a:rPr lang="pt-BR" dirty="0" smtClean="0"/>
              <a:t>sinal </a:t>
            </a:r>
            <a:r>
              <a:rPr lang="pt-BR" dirty="0"/>
              <a:t>e construídos com o </a:t>
            </a:r>
            <a:r>
              <a:rPr lang="pt-BR" dirty="0" smtClean="0"/>
              <a:t>BJT.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Básica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u="none" strike="noStrike" baseline="0" dirty="0" smtClean="0">
                <a:latin typeface="Arial"/>
              </a:rPr>
              <a:t>Teorema de </a:t>
            </a:r>
            <a:r>
              <a:rPr lang="es-ES" b="0" i="0" u="none" strike="noStrike" baseline="0" dirty="0" err="1" smtClean="0">
                <a:latin typeface="Arial"/>
              </a:rPr>
              <a:t>superposição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Fonte</a:t>
            </a:r>
            <a:r>
              <a:rPr lang="es-ES" dirty="0" smtClean="0"/>
              <a:t> de </a:t>
            </a:r>
            <a:r>
              <a:rPr lang="es-ES" dirty="0" err="1" smtClean="0"/>
              <a:t>corrente</a:t>
            </a:r>
            <a:r>
              <a:rPr lang="es-ES" dirty="0" smtClean="0"/>
              <a:t> </a:t>
            </a:r>
            <a:r>
              <a:rPr lang="es-ES" dirty="0" err="1" smtClean="0"/>
              <a:t>contínua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3" y="3068960"/>
            <a:ext cx="6802399" cy="202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0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 de </a:t>
            </a:r>
            <a:r>
              <a:rPr lang="es-ES" dirty="0" err="1" smtClean="0"/>
              <a:t>superposição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Fonte</a:t>
            </a:r>
            <a:r>
              <a:rPr lang="es-ES" dirty="0" smtClean="0"/>
              <a:t> CA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3040"/>
            <a:ext cx="6771642" cy="17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0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Circuito equivalente da CA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85167"/>
            <a:ext cx="5184575" cy="262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híbrido</a:t>
            </a:r>
            <a:endParaRPr lang="es-E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3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96410"/>
            <a:ext cx="5571080" cy="247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Resistência</a:t>
            </a:r>
            <a:r>
              <a:rPr lang="es-ES" dirty="0" smtClean="0"/>
              <a:t> da </a:t>
            </a:r>
            <a:r>
              <a:rPr lang="es-ES" dirty="0" err="1" smtClean="0"/>
              <a:t>união</a:t>
            </a:r>
            <a:r>
              <a:rPr lang="es-ES" dirty="0" smtClean="0"/>
              <a:t> BE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𝑟𝑒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25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𝑚𝑉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𝐼𝑒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h𝑖𝑒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𝑟𝑒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E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h𝑓𝑒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das configurações básicas amplificadoras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EC: </a:t>
            </a:r>
            <a:r>
              <a:rPr lang="pt-BR" dirty="0" err="1"/>
              <a:t>Av</a:t>
            </a:r>
            <a:r>
              <a:rPr lang="pt-BR" dirty="0"/>
              <a:t> e Ai ambas as maiores que um modularmente (investem a fase). RI valor médio e </a:t>
            </a:r>
            <a:r>
              <a:rPr lang="pt-BR" dirty="0" err="1"/>
              <a:t>Ro</a:t>
            </a:r>
            <a:r>
              <a:rPr lang="pt-BR" dirty="0"/>
              <a:t> de valor </a:t>
            </a:r>
            <a:r>
              <a:rPr lang="pt-BR" dirty="0" smtClean="0"/>
              <a:t>alto.</a:t>
            </a:r>
          </a:p>
          <a:p>
            <a:endParaRPr lang="pt-BR" dirty="0"/>
          </a:p>
          <a:p>
            <a:r>
              <a:rPr lang="pt-BR" dirty="0"/>
              <a:t>Coletor Comum: Ai maior que um e </a:t>
            </a:r>
            <a:r>
              <a:rPr lang="pt-BR" dirty="0" err="1"/>
              <a:t>Av</a:t>
            </a:r>
            <a:r>
              <a:rPr lang="pt-BR" dirty="0"/>
              <a:t> ligeiramente menor que 1. Tem a mas alta RI e a menor </a:t>
            </a:r>
            <a:r>
              <a:rPr lang="pt-BR" dirty="0" err="1"/>
              <a:t>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4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das configurações básicas amplificadoras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5"/>
            <a:ext cx="7859216" cy="2736304"/>
          </a:xfrm>
        </p:spPr>
        <p:txBody>
          <a:bodyPr/>
          <a:lstStyle/>
          <a:p>
            <a:r>
              <a:rPr lang="pt-BR" dirty="0"/>
              <a:t>BC: </a:t>
            </a:r>
            <a:r>
              <a:rPr lang="pt-BR" dirty="0" err="1"/>
              <a:t>Av</a:t>
            </a:r>
            <a:r>
              <a:rPr lang="pt-BR" dirty="0"/>
              <a:t> maior que um e positiva e Ai ligeiramente menor que um. Tem a mas baixa </a:t>
            </a:r>
            <a:r>
              <a:rPr lang="pt-BR" dirty="0" smtClean="0"/>
              <a:t>Ri </a:t>
            </a:r>
            <a:r>
              <a:rPr lang="pt-BR" dirty="0"/>
              <a:t>e </a:t>
            </a:r>
            <a:r>
              <a:rPr lang="pt-BR" dirty="0" err="1"/>
              <a:t>Ro</a:t>
            </a:r>
            <a:r>
              <a:rPr lang="pt-BR" dirty="0"/>
              <a:t> alta.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373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Tema de Office</vt:lpstr>
      <vt:lpstr>1_Tema de Office</vt:lpstr>
      <vt:lpstr>Aula práctica: Amplificadores com BJT</vt:lpstr>
      <vt:lpstr>Objetivos</vt:lpstr>
      <vt:lpstr>Teorema de superposição</vt:lpstr>
      <vt:lpstr>Teorema de superposição</vt:lpstr>
      <vt:lpstr>Circuito equivalente da CA</vt:lpstr>
      <vt:lpstr>Modelo híbrido</vt:lpstr>
      <vt:lpstr>Resistência da união BE</vt:lpstr>
      <vt:lpstr>comparação das configurações básicas amplificadoras</vt:lpstr>
      <vt:lpstr>comparação das configurações básicas amplificadoras</vt:lpstr>
      <vt:lpstr>Exercício 1</vt:lpstr>
      <vt:lpstr>Resposta</vt:lpstr>
      <vt:lpstr>Exercício 2</vt:lpstr>
      <vt:lpstr>Resposta</vt:lpstr>
      <vt:lpstr>Exercício 3</vt:lpstr>
      <vt:lpstr>Exercício 3</vt:lpstr>
      <vt:lpstr>Resposta</vt:lpstr>
      <vt:lpstr>Exercicio 4: Determine Av</vt:lpstr>
      <vt:lpstr>Exercicio 5: Determine Av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31</cp:revision>
  <dcterms:created xsi:type="dcterms:W3CDTF">2013-04-09T06:58:05Z</dcterms:created>
  <dcterms:modified xsi:type="dcterms:W3CDTF">2014-03-18T09:19:28Z</dcterms:modified>
</cp:coreProperties>
</file>