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59" r:id="rId3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963D6-8BCE-441A-9431-E2E8026514A8}" type="datetimeFigureOut">
              <a:rPr lang="pt-PT" smtClean="0"/>
              <a:t>7/31/15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924D-557D-4E05-8828-835C19E2D3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913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37CB0-C2A6-49E5-A5A8-890EC86E2B23}" type="datetimeFigureOut">
              <a:rPr lang="pt-PT" smtClean="0"/>
              <a:t>7/31/15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3F9B6-8769-4750-876A-80027622FF5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7209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109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45D0F-2582-3548-8914-97EE5FE1678B}" type="slidenum">
              <a:rPr lang="pt-BR"/>
              <a:pPr/>
              <a:t>18</a:t>
            </a:fld>
            <a:endParaRPr lang="pt-BR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Component</a:t>
            </a:r>
          </a:p>
          <a:p>
            <a:r>
              <a:rPr lang="en-US"/>
              <a:t>  - possui uma centena de membros</a:t>
            </a:r>
          </a:p>
          <a:p>
            <a:r>
              <a:rPr lang="en-US"/>
              <a:t>  - pode ser estendida para criar componentes leves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E90AA-954C-C64A-9AF9-8522FB038D33}" type="slidenum">
              <a:rPr lang="pt-BR"/>
              <a:pPr/>
              <a:t>25</a:t>
            </a:fld>
            <a:endParaRPr lang="pt-BR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4632A-942F-CF43-A342-7DF1CEEB7F41}" type="slidenum">
              <a:rPr lang="pt-BR"/>
              <a:pPr/>
              <a:t>26</a:t>
            </a:fld>
            <a:endParaRPr lang="pt-BR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61E57-ED3A-C94D-A9FF-8223A1774787}" type="slidenum">
              <a:rPr lang="pt-BR"/>
              <a:pPr/>
              <a:t>28</a:t>
            </a:fld>
            <a:endParaRPr lang="pt-BR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4EBB5-FD99-D94B-8868-E61A06FCD017}" type="slidenum">
              <a:rPr lang="pt-BR"/>
              <a:pPr/>
              <a:t>29</a:t>
            </a:fld>
            <a:endParaRPr lang="pt-BR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15ECF-784B-B84F-990F-EAF810CD7B75}" type="slidenum">
              <a:rPr lang="pt-BR"/>
              <a:pPr/>
              <a:t>32</a:t>
            </a:fld>
            <a:endParaRPr lang="pt-BR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85D71-D818-7D4B-8CEF-36C37F4E3CEB}" type="slidenum">
              <a:rPr lang="pt-BR"/>
              <a:pPr/>
              <a:t>34</a:t>
            </a:fld>
            <a:endParaRPr lang="pt-BR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B0B-96CB-374A-8E88-4E07BDF372F7}" type="datetime1">
              <a:rPr lang="en-US" smtClean="0"/>
              <a:t>7/31/15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589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1F00-1A66-1C43-A960-3AAF82BFB835}" type="datetime1">
              <a:rPr lang="en-US" smtClean="0"/>
              <a:t>7/31/15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280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488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2F8D557-9D66-7C49-83D8-DBB81F0DFC6C}" type="datetime1">
              <a:rPr lang="en-US" smtClean="0"/>
              <a:t>7/31/15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Notas da Aula de POO II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0688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22355E3-F733-5F42-B77D-81D818C0BEBC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27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90600"/>
          </a:xfrm>
        </p:spPr>
        <p:txBody>
          <a:bodyPr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133600" cy="365125"/>
          </a:xfrm>
        </p:spPr>
        <p:txBody>
          <a:bodyPr/>
          <a:lstStyle/>
          <a:p>
            <a:fld id="{6F31F197-FCD3-4043-AAA2-ECACCC0C816C}" type="datetime1">
              <a:rPr lang="en-US" smtClean="0"/>
              <a:t>7/31/15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886200" cy="365125"/>
          </a:xfrm>
        </p:spPr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1905000" cy="365125"/>
          </a:xfrm>
        </p:spPr>
        <p:txBody>
          <a:bodyPr/>
          <a:lstStyle/>
          <a:p>
            <a:fld id="{656C9D95-34DC-44FC-8458-129650F58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45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89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BCA-5168-974B-BA6F-2CB0B11E6B3B}" type="datetime1">
              <a:rPr lang="en-US" smtClean="0"/>
              <a:t>7/31/15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6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A04-2B39-5D4A-9325-2C34FB6F2490}" type="datetime1">
              <a:rPr lang="en-US" smtClean="0"/>
              <a:t>7/31/15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93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EF1A-C966-9B47-A543-EA0EA758983F}" type="datetime1">
              <a:rPr lang="en-US" smtClean="0"/>
              <a:t>7/31/15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547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ED77-29BC-864B-9E2A-F1E8C30239AF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8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196C-2DF8-0B42-A340-287FAB4A4F3E}" type="datetime1">
              <a:rPr lang="en-US" smtClean="0"/>
              <a:t>7/31/15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132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9A7B-E87F-4B45-8734-5712B67683FA}" type="datetime1">
              <a:rPr lang="en-US" smtClean="0"/>
              <a:t>7/31/15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81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777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518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FC8A4B-32A6-8F45-ACD0-C7A3D47EEFA3}" type="datetime1">
              <a:rPr lang="en-US" smtClean="0"/>
              <a:t>7/31/15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92875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Notas da Aula de POO II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56C9D95-34DC-44FC-8458-129650F58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213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java.sun.com/docs/books/tutorial/uiswing/layout/visua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55547"/>
            <a:ext cx="7315200" cy="1470025"/>
          </a:xfrm>
        </p:spPr>
        <p:txBody>
          <a:bodyPr/>
          <a:lstStyle/>
          <a:p>
            <a:r>
              <a:rPr lang="pt-PT" dirty="0" smtClean="0"/>
              <a:t>Programação Orientada a Objectos II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838200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/>
              <a:t>Introdução</a:t>
            </a:r>
            <a:r>
              <a:rPr lang="pt-BR" dirty="0"/>
              <a:t> a Java Swing API, componentes Swing </a:t>
            </a:r>
          </a:p>
          <a:p>
            <a:r>
              <a:rPr lang="pt-BR" dirty="0"/>
              <a:t>– </a:t>
            </a:r>
            <a:r>
              <a:rPr lang="pt-BR" dirty="0" err="1"/>
              <a:t>Directrizes</a:t>
            </a:r>
            <a:r>
              <a:rPr lang="pt-BR" dirty="0"/>
              <a:t> para </a:t>
            </a:r>
            <a:r>
              <a:rPr lang="pt-BR" dirty="0" err="1"/>
              <a:t>elaboração</a:t>
            </a:r>
            <a:r>
              <a:rPr lang="pt-BR" dirty="0"/>
              <a:t> do </a:t>
            </a:r>
            <a:r>
              <a:rPr lang="pt-BR" dirty="0" err="1"/>
              <a:t>projecto</a:t>
            </a:r>
            <a:r>
              <a:rPr lang="pt-BR" dirty="0"/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025" name="Picture 3" descr="Description: F:\My Pictures\Apanhadas\My Pictures\Logos\Logotipos Mocabicanos\image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1" y="661513"/>
            <a:ext cx="942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375888"/>
            <a:ext cx="7315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UNIVERSIDADE EDUARDO MONDLANE</a:t>
            </a:r>
            <a:endParaRPr kumimoji="0" lang="pt-P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FACULDADE DE ENGENHARIA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2000" b="1" dirty="0" smtClean="0">
                <a:latin typeface="Arial" pitchFamily="34" charset="0"/>
                <a:cs typeface="Times New Roman" pitchFamily="18" charset="0"/>
              </a:rPr>
              <a:t>DEPARTAMENTO DE ENGENHARIA ELECTROTÉCNICA</a:t>
            </a:r>
            <a:endParaRPr kumimoji="0" lang="pt-P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690" y="5300906"/>
            <a:ext cx="2556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b="1" dirty="0" smtClean="0">
                <a:latin typeface="Arial" pitchFamily="34" charset="0"/>
                <a:cs typeface="Arial" pitchFamily="34" charset="0"/>
              </a:rPr>
              <a:t>Docente: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Ruben </a:t>
            </a:r>
            <a:r>
              <a:rPr lang="pt-PT" sz="1600" dirty="0" smtClean="0">
                <a:latin typeface="Arial" pitchFamily="34" charset="0"/>
                <a:cs typeface="Arial" pitchFamily="34" charset="0"/>
              </a:rPr>
              <a:t>Manhiça</a:t>
            </a:r>
            <a:endParaRPr lang="pt-PT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616482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Maputo, </a:t>
            </a:r>
            <a:fld id="{549A1511-B421-48E7-84F7-9FDB90E77B1F}" type="datetime4">
              <a:rPr lang="pt-PT" b="1" smtClean="0"/>
              <a:t>July 31, 2015</a:t>
            </a:fld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09619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/>
              <a:t>Contêineres de mais Alto-Nível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45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65400"/>
            <a:ext cx="8001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EE8A-07FB-E049-90FA-252D0B5C3872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90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/>
              <a:t>Contêineres de Propósito Geral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5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381125"/>
            <a:ext cx="56483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6F4B-9D4C-A24D-BFA6-2FDB14F19A68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500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/>
              <a:t>Contêineres com Propósito Especial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36701"/>
            <a:ext cx="6337300" cy="486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529C-30CE-A74C-A54E-C3AAD1483B35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13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Roteiro de criação de interfaces gráficas </a:t>
            </a:r>
            <a:endParaRPr 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Tx/>
              <a:buAutoNum type="arabicParenR"/>
            </a:pPr>
            <a:r>
              <a:rPr lang="pt-BR" dirty="0" smtClean="0"/>
              <a:t>Instanciar </a:t>
            </a:r>
            <a:r>
              <a:rPr lang="pt-BR" dirty="0"/>
              <a:t>os componentes de interface</a:t>
            </a:r>
          </a:p>
          <a:p>
            <a:pPr marL="990600" lvl="1" indent="-533400" algn="just"/>
            <a:r>
              <a:rPr lang="pt-BR" dirty="0"/>
              <a:t>janelas, botões, campos de textos, </a:t>
            </a:r>
            <a:r>
              <a:rPr lang="pt-BR" dirty="0" err="1"/>
              <a:t>etc</a:t>
            </a:r>
            <a:endParaRPr lang="pt-BR" dirty="0"/>
          </a:p>
          <a:p>
            <a:pPr marL="609600" indent="-609600" algn="just">
              <a:buFontTx/>
              <a:buAutoNum type="arabicParenR" startAt="2"/>
            </a:pPr>
            <a:r>
              <a:rPr lang="pt-BR" dirty="0" smtClean="0"/>
              <a:t>Adicionar </a:t>
            </a:r>
            <a:r>
              <a:rPr lang="pt-BR" dirty="0"/>
              <a:t>os componentes em containers</a:t>
            </a:r>
          </a:p>
          <a:p>
            <a:pPr marL="990600" lvl="1" indent="-533400" algn="just"/>
            <a:r>
              <a:rPr lang="pt-BR" dirty="0"/>
              <a:t>como os componentes podem ser agrupados</a:t>
            </a:r>
          </a:p>
          <a:p>
            <a:pPr marL="990600" lvl="1" indent="-533400" algn="just"/>
            <a:r>
              <a:rPr lang="pt-BR" dirty="0"/>
              <a:t>qual é o layout de diagramação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A661-E97A-8A4A-8B76-5B30D8BBFE0D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491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Roteiro de criação de interfaces gráficas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arenR" startAt="3"/>
            </a:pPr>
            <a:r>
              <a:rPr lang="pt-BR" dirty="0" smtClean="0"/>
              <a:t>Estabelecer </a:t>
            </a:r>
            <a:r>
              <a:rPr lang="pt-BR" dirty="0"/>
              <a:t>o tratamento de eventos de interface</a:t>
            </a:r>
          </a:p>
          <a:p>
            <a:pPr marL="990600" lvl="1" indent="-533400"/>
            <a:r>
              <a:rPr lang="pt-BR" dirty="0"/>
              <a:t>o que deve ocorrer quando o </a:t>
            </a:r>
            <a:r>
              <a:rPr lang="pt-BR" dirty="0" smtClean="0"/>
              <a:t>utilizador </a:t>
            </a:r>
            <a:r>
              <a:rPr lang="pt-BR" dirty="0"/>
              <a:t>clicar um botão? </a:t>
            </a:r>
          </a:p>
          <a:p>
            <a:pPr marL="990600" lvl="1" indent="-533400"/>
            <a:r>
              <a:rPr lang="pt-BR" dirty="0"/>
              <a:t>como alterar o conteúdo de um componente quando um outro sofre alguma alteração?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9D8-5F42-B04E-9BC6-F1CA30FD79BB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545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  <a:endParaRPr lang="en-US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285750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08580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9305" r="2264" b="10015"/>
          <a:stretch/>
        </p:blipFill>
        <p:spPr>
          <a:xfrm>
            <a:off x="1285569" y="2179508"/>
            <a:ext cx="6835463" cy="2118444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EC1A-0656-0A4C-A7B3-A468FB395BDF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87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1295400" y="23622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2400">
              <a:latin typeface="Times New Roman" charset="0"/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2117725" y="2479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762000" y="762000"/>
            <a:ext cx="7696200" cy="547842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JanelaSimples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{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 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JanelaSimples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() {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   final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JButton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botaoLimpa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JButton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urier New" charset="0"/>
              </a:rPr>
              <a:t>Limpa</a:t>
            </a:r>
            <a:r>
              <a:rPr lang="en-US" sz="1400" b="1" dirty="0">
                <a:solidFill>
                  <a:srgbClr val="2A00FF"/>
                </a:solidFill>
                <a:latin typeface="Courier New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); </a:t>
            </a:r>
            <a:r>
              <a:rPr lang="en-US" sz="1400" b="1" dirty="0">
                <a:solidFill>
                  <a:srgbClr val="3F7F5F"/>
                </a:solidFill>
                <a:latin typeface="Courier New" charset="0"/>
              </a:rPr>
              <a:t>//</a:t>
            </a:r>
            <a:r>
              <a:rPr lang="en-US" sz="1400" b="1" dirty="0" err="1">
                <a:solidFill>
                  <a:srgbClr val="3F7F5F"/>
                </a:solidFill>
                <a:latin typeface="Courier New" charset="0"/>
              </a:rPr>
              <a:t>botão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   final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JTextField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campoTexto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JTextField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(10); </a:t>
            </a:r>
            <a:r>
              <a:rPr lang="en-US" sz="1400" b="1" dirty="0">
                <a:solidFill>
                  <a:srgbClr val="3F7F5F"/>
                </a:solidFill>
                <a:latin typeface="Courier New" charset="0"/>
              </a:rPr>
              <a:t>//</a:t>
            </a:r>
            <a:r>
              <a:rPr lang="en-US" sz="1400" b="1" dirty="0" err="1">
                <a:solidFill>
                  <a:srgbClr val="3F7F5F"/>
                </a:solidFill>
                <a:latin typeface="Courier New" charset="0"/>
              </a:rPr>
              <a:t>texto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campoTexto.setText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charset="0"/>
              </a:rPr>
              <a:t>"Java"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   final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JFrame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janela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JFrame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sz="1400" b="1" dirty="0">
                <a:solidFill>
                  <a:srgbClr val="2A00FF"/>
                </a:solidFill>
                <a:latin typeface="Courier New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latin typeface="Courier New" charset="0"/>
              </a:rPr>
              <a:t>Janela</a:t>
            </a:r>
            <a:r>
              <a:rPr lang="en-US" sz="1400" b="1" dirty="0">
                <a:solidFill>
                  <a:srgbClr val="2A00FF"/>
                </a:solidFill>
                <a:latin typeface="Courier New" charset="0"/>
              </a:rPr>
              <a:t> Simples"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); </a:t>
            </a:r>
            <a:r>
              <a:rPr lang="en-US" sz="1400" b="1" dirty="0">
                <a:solidFill>
                  <a:srgbClr val="3F7F5F"/>
                </a:solidFill>
                <a:latin typeface="Courier New" charset="0"/>
              </a:rPr>
              <a:t>//</a:t>
            </a:r>
            <a:r>
              <a:rPr lang="en-US" sz="1400" b="1" dirty="0" err="1">
                <a:solidFill>
                  <a:srgbClr val="3F7F5F"/>
                </a:solidFill>
                <a:latin typeface="Courier New" charset="0"/>
              </a:rPr>
              <a:t>janela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janela.setSize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(300,100);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JPanel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painel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JPanel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(); </a:t>
            </a:r>
            <a:r>
              <a:rPr lang="en-US" sz="1400" b="1" dirty="0">
                <a:solidFill>
                  <a:srgbClr val="3F7F5F"/>
                </a:solidFill>
                <a:latin typeface="Courier New" charset="0"/>
              </a:rPr>
              <a:t>// </a:t>
            </a:r>
            <a:r>
              <a:rPr lang="en-US" sz="1400" b="1" dirty="0" err="1">
                <a:solidFill>
                  <a:srgbClr val="3F7F5F"/>
                </a:solidFill>
                <a:latin typeface="Courier New" charset="0"/>
              </a:rPr>
              <a:t>adiciona</a:t>
            </a:r>
            <a:r>
              <a:rPr lang="en-US" sz="1400" b="1" dirty="0">
                <a:solidFill>
                  <a:srgbClr val="3F7F5F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3F7F5F"/>
                </a:solidFill>
                <a:latin typeface="Courier New" charset="0"/>
              </a:rPr>
              <a:t>componentes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painel.add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botaoLimpa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painel.add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campoTexto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janela.getContentPane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().add(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painel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); 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3F7F5F"/>
                </a:solidFill>
                <a:latin typeface="Courier New" charset="0"/>
              </a:rPr>
              <a:t>   //</a:t>
            </a:r>
            <a:r>
              <a:rPr lang="en-US" sz="1400" b="1" dirty="0" err="1">
                <a:solidFill>
                  <a:srgbClr val="3F7F5F"/>
                </a:solidFill>
                <a:latin typeface="Courier New" charset="0"/>
              </a:rPr>
              <a:t>Quando</a:t>
            </a:r>
            <a:r>
              <a:rPr lang="en-US" sz="1400" b="1" dirty="0">
                <a:solidFill>
                  <a:srgbClr val="3F7F5F"/>
                </a:solidFill>
                <a:latin typeface="Courier New" charset="0"/>
              </a:rPr>
              <a:t> o </a:t>
            </a:r>
            <a:r>
              <a:rPr lang="en-US" sz="1400" b="1" dirty="0" err="1" smtClean="0">
                <a:solidFill>
                  <a:srgbClr val="3F7F5F"/>
                </a:solidFill>
                <a:latin typeface="Courier New" charset="0"/>
              </a:rPr>
              <a:t>utilizador</a:t>
            </a:r>
            <a:r>
              <a:rPr lang="en-US" sz="1400" b="1" dirty="0" smtClean="0">
                <a:solidFill>
                  <a:srgbClr val="3F7F5F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3F7F5F"/>
                </a:solidFill>
                <a:latin typeface="Courier New" charset="0"/>
              </a:rPr>
              <a:t>clicar</a:t>
            </a:r>
            <a:r>
              <a:rPr lang="en-US" sz="1400" b="1" dirty="0">
                <a:solidFill>
                  <a:srgbClr val="3F7F5F"/>
                </a:solidFill>
                <a:latin typeface="Courier New" charset="0"/>
              </a:rPr>
              <a:t> no </a:t>
            </a:r>
            <a:r>
              <a:rPr lang="en-US" sz="1400" b="1" dirty="0" err="1">
                <a:solidFill>
                  <a:srgbClr val="3F7F5F"/>
                </a:solidFill>
                <a:latin typeface="Courier New" charset="0"/>
              </a:rPr>
              <a:t>botao</a:t>
            </a:r>
            <a:r>
              <a:rPr lang="en-US" sz="1400" b="1" dirty="0">
                <a:solidFill>
                  <a:srgbClr val="3F7F5F"/>
                </a:solidFill>
                <a:latin typeface="Courier New" charset="0"/>
              </a:rPr>
              <a:t>, </a:t>
            </a:r>
            <a:r>
              <a:rPr lang="en-US" sz="1400" b="1" dirty="0" err="1">
                <a:solidFill>
                  <a:srgbClr val="3F7F5F"/>
                </a:solidFill>
                <a:latin typeface="Courier New" charset="0"/>
              </a:rPr>
              <a:t>limpa</a:t>
            </a:r>
            <a:r>
              <a:rPr lang="en-US" sz="1400" b="1" dirty="0">
                <a:solidFill>
                  <a:srgbClr val="3F7F5F"/>
                </a:solidFill>
                <a:latin typeface="Courier New" charset="0"/>
              </a:rPr>
              <a:t> o campo de </a:t>
            </a:r>
            <a:r>
              <a:rPr lang="en-US" sz="1400" b="1" dirty="0" err="1">
                <a:solidFill>
                  <a:srgbClr val="3F7F5F"/>
                </a:solidFill>
                <a:latin typeface="Courier New" charset="0"/>
              </a:rPr>
              <a:t>texto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botaoLimpa.addActionListener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ActionListener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() {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      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actionPerformed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ActionEvent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e) {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campoTexto.setText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 charset="0"/>
              </a:rPr>
              <a:t>""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   }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});      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janela.setVisible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}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 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) {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7F0055"/>
                </a:solidFill>
                <a:latin typeface="Courier New" charset="0"/>
              </a:rPr>
              <a:t>     new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JanelaSimples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();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}</a:t>
            </a:r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pic>
        <p:nvPicPr>
          <p:cNvPr id="40960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" t="8251" r="2407" b="8967"/>
          <a:stretch/>
        </p:blipFill>
        <p:spPr bwMode="auto">
          <a:xfrm>
            <a:off x="5334000" y="4343400"/>
            <a:ext cx="3048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6676-C2E1-6C44-AE78-11A136A7E726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062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pt-BR"/>
              <a:t>Exemplo</a:t>
            </a:r>
            <a:endParaRPr lang="pt-BR" b="1"/>
          </a:p>
        </p:txBody>
      </p:sp>
      <p:grpSp>
        <p:nvGrpSpPr>
          <p:cNvPr id="412695" name="Group 23"/>
          <p:cNvGrpSpPr>
            <a:grpSpLocks/>
          </p:cNvGrpSpPr>
          <p:nvPr/>
        </p:nvGrpSpPr>
        <p:grpSpPr bwMode="auto">
          <a:xfrm>
            <a:off x="1812925" y="1341438"/>
            <a:ext cx="5072063" cy="4800600"/>
            <a:chOff x="1142" y="845"/>
            <a:chExt cx="3195" cy="3024"/>
          </a:xfrm>
        </p:grpSpPr>
        <p:sp>
          <p:nvSpPr>
            <p:cNvPr id="412675" name="Rectangle 3"/>
            <p:cNvSpPr>
              <a:spLocks noChangeArrowheads="1"/>
            </p:cNvSpPr>
            <p:nvPr/>
          </p:nvSpPr>
          <p:spPr bwMode="auto">
            <a:xfrm>
              <a:off x="2147" y="1805"/>
              <a:ext cx="124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6" name="Rectangle 4"/>
            <p:cNvSpPr>
              <a:spLocks noChangeArrowheads="1"/>
            </p:cNvSpPr>
            <p:nvPr/>
          </p:nvSpPr>
          <p:spPr bwMode="auto">
            <a:xfrm>
              <a:off x="2140" y="1805"/>
              <a:ext cx="12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b="1">
                  <a:latin typeface="Courier New" charset="0"/>
                </a:rPr>
                <a:t>Container</a:t>
              </a:r>
            </a:p>
            <a:p>
              <a:pPr eaLnBrk="0" hangingPunct="0"/>
              <a:r>
                <a:rPr lang="pt-BR" sz="2000">
                  <a:latin typeface="Courier New" charset="0"/>
                </a:rPr>
                <a:t>content pane</a:t>
              </a:r>
              <a:endParaRPr lang="en-US" sz="2000">
                <a:latin typeface="Courier New" charset="0"/>
              </a:endParaRPr>
            </a:p>
          </p:txBody>
        </p:sp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147" y="2573"/>
              <a:ext cx="124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8" name="Rectangle 6"/>
            <p:cNvSpPr>
              <a:spLocks noChangeArrowheads="1"/>
            </p:cNvSpPr>
            <p:nvPr/>
          </p:nvSpPr>
          <p:spPr bwMode="auto">
            <a:xfrm>
              <a:off x="2428" y="2611"/>
              <a:ext cx="69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b="1">
                  <a:latin typeface="Courier New" charset="0"/>
                </a:rPr>
                <a:t>JPanel</a:t>
              </a:r>
            </a:p>
            <a:p>
              <a:pPr eaLnBrk="0" hangingPunct="0"/>
              <a:r>
                <a:rPr lang="pt-BR" sz="2000">
                  <a:solidFill>
                    <a:schemeClr val="tx2"/>
                  </a:solidFill>
                  <a:latin typeface="Courier New" charset="0"/>
                </a:rPr>
                <a:t>painel</a:t>
              </a:r>
              <a:endParaRPr lang="en-US" sz="2000">
                <a:solidFill>
                  <a:schemeClr val="tx2"/>
                </a:solidFill>
                <a:latin typeface="Courier New" charset="0"/>
              </a:endParaRPr>
            </a:p>
          </p:txBody>
        </p:sp>
        <p:sp>
          <p:nvSpPr>
            <p:cNvPr id="412679" name="Line 7"/>
            <p:cNvSpPr>
              <a:spLocks noChangeShapeType="1"/>
            </p:cNvSpPr>
            <p:nvPr/>
          </p:nvSpPr>
          <p:spPr bwMode="auto">
            <a:xfrm flipV="1">
              <a:off x="2736" y="2285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0" name="Text Box 8"/>
            <p:cNvSpPr txBox="1">
              <a:spLocks noChangeArrowheads="1"/>
            </p:cNvSpPr>
            <p:nvPr/>
          </p:nvSpPr>
          <p:spPr bwMode="auto">
            <a:xfrm>
              <a:off x="2854" y="2268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pt-BR" sz="2000">
                  <a:latin typeface="Times New Roman" charset="0"/>
                </a:rPr>
                <a:t>contém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1142" y="3389"/>
              <a:ext cx="124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2" name="Rectangle 10"/>
            <p:cNvSpPr>
              <a:spLocks noChangeArrowheads="1"/>
            </p:cNvSpPr>
            <p:nvPr/>
          </p:nvSpPr>
          <p:spPr bwMode="auto">
            <a:xfrm>
              <a:off x="1248" y="3389"/>
              <a:ext cx="10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b="1">
                  <a:latin typeface="Courier New" charset="0"/>
                </a:rPr>
                <a:t>JButton</a:t>
              </a:r>
            </a:p>
            <a:p>
              <a:pPr eaLnBrk="0" hangingPunct="0"/>
              <a:r>
                <a:rPr lang="pt-BR" sz="2000">
                  <a:solidFill>
                    <a:schemeClr val="tx2"/>
                  </a:solidFill>
                  <a:latin typeface="Courier New" charset="0"/>
                </a:rPr>
                <a:t>botaoLimpa</a:t>
              </a:r>
              <a:endParaRPr lang="en-US" sz="2000">
                <a:solidFill>
                  <a:schemeClr val="tx2"/>
                </a:solidFill>
                <a:latin typeface="Courier New" charset="0"/>
              </a:endParaRPr>
            </a:p>
          </p:txBody>
        </p:sp>
        <p:sp>
          <p:nvSpPr>
            <p:cNvPr id="412683" name="Rectangle 11"/>
            <p:cNvSpPr>
              <a:spLocks noChangeArrowheads="1"/>
            </p:cNvSpPr>
            <p:nvPr/>
          </p:nvSpPr>
          <p:spPr bwMode="auto">
            <a:xfrm>
              <a:off x="3089" y="3389"/>
              <a:ext cx="124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84" name="Rectangle 12"/>
            <p:cNvSpPr>
              <a:spLocks noChangeArrowheads="1"/>
            </p:cNvSpPr>
            <p:nvPr/>
          </p:nvSpPr>
          <p:spPr bwMode="auto">
            <a:xfrm>
              <a:off x="3196" y="3389"/>
              <a:ext cx="10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b="1">
                  <a:latin typeface="Courier New" charset="0"/>
                </a:rPr>
                <a:t>JTextField</a:t>
              </a:r>
            </a:p>
            <a:p>
              <a:pPr eaLnBrk="0" hangingPunct="0"/>
              <a:r>
                <a:rPr lang="pt-BR" sz="2000">
                  <a:solidFill>
                    <a:schemeClr val="tx2"/>
                  </a:solidFill>
                  <a:latin typeface="Courier New" charset="0"/>
                </a:rPr>
                <a:t>campoTexto</a:t>
              </a:r>
              <a:endParaRPr lang="en-US" sz="2000">
                <a:solidFill>
                  <a:schemeClr val="tx2"/>
                </a:solidFill>
                <a:latin typeface="Courier New" charset="0"/>
              </a:endParaRPr>
            </a:p>
          </p:txBody>
        </p:sp>
        <p:sp>
          <p:nvSpPr>
            <p:cNvPr id="412685" name="Line 13"/>
            <p:cNvSpPr>
              <a:spLocks noChangeShapeType="1"/>
            </p:cNvSpPr>
            <p:nvPr/>
          </p:nvSpPr>
          <p:spPr bwMode="auto">
            <a:xfrm flipH="1">
              <a:off x="1824" y="3053"/>
              <a:ext cx="803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6" name="Line 14"/>
            <p:cNvSpPr>
              <a:spLocks noChangeShapeType="1"/>
            </p:cNvSpPr>
            <p:nvPr/>
          </p:nvSpPr>
          <p:spPr bwMode="auto">
            <a:xfrm>
              <a:off x="3011" y="3053"/>
              <a:ext cx="685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87" name="Text Box 15"/>
            <p:cNvSpPr txBox="1">
              <a:spLocks noChangeArrowheads="1"/>
            </p:cNvSpPr>
            <p:nvPr/>
          </p:nvSpPr>
          <p:spPr bwMode="auto">
            <a:xfrm>
              <a:off x="3408" y="3036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pt-BR" sz="2000">
                  <a:latin typeface="Times New Roman" charset="0"/>
                </a:rPr>
                <a:t>contém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412688" name="Text Box 16"/>
            <p:cNvSpPr txBox="1">
              <a:spLocks noChangeArrowheads="1"/>
            </p:cNvSpPr>
            <p:nvPr/>
          </p:nvSpPr>
          <p:spPr bwMode="auto">
            <a:xfrm>
              <a:off x="1416" y="3043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pt-BR" sz="2000">
                  <a:latin typeface="Times New Roman" charset="0"/>
                </a:rPr>
                <a:t>contém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412689" name="Rectangle 17"/>
            <p:cNvSpPr>
              <a:spLocks noChangeArrowheads="1"/>
            </p:cNvSpPr>
            <p:nvPr/>
          </p:nvSpPr>
          <p:spPr bwMode="auto">
            <a:xfrm>
              <a:off x="2160" y="845"/>
              <a:ext cx="124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90" name="Rectangle 18"/>
            <p:cNvSpPr>
              <a:spLocks noChangeArrowheads="1"/>
            </p:cNvSpPr>
            <p:nvPr/>
          </p:nvSpPr>
          <p:spPr bwMode="auto">
            <a:xfrm>
              <a:off x="2397" y="845"/>
              <a:ext cx="69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pt-BR" sz="2000" b="1">
                  <a:latin typeface="Courier New" charset="0"/>
                </a:rPr>
                <a:t>JFrame</a:t>
              </a:r>
            </a:p>
            <a:p>
              <a:pPr eaLnBrk="0" hangingPunct="0"/>
              <a:r>
                <a:rPr lang="pt-BR" sz="2000">
                  <a:solidFill>
                    <a:schemeClr val="tx2"/>
                  </a:solidFill>
                  <a:latin typeface="Courier New" charset="0"/>
                </a:rPr>
                <a:t>janela</a:t>
              </a:r>
              <a:endParaRPr lang="en-US" sz="2000">
                <a:solidFill>
                  <a:schemeClr val="tx2"/>
                </a:solidFill>
                <a:latin typeface="Courier New" charset="0"/>
              </a:endParaRPr>
            </a:p>
          </p:txBody>
        </p:sp>
        <p:sp>
          <p:nvSpPr>
            <p:cNvPr id="412691" name="Text Box 19"/>
            <p:cNvSpPr txBox="1">
              <a:spLocks noChangeArrowheads="1"/>
            </p:cNvSpPr>
            <p:nvPr/>
          </p:nvSpPr>
          <p:spPr bwMode="auto">
            <a:xfrm>
              <a:off x="2819" y="1404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pt-BR" sz="2000">
                  <a:latin typeface="Times New Roman" charset="0"/>
                </a:rPr>
                <a:t>contém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412692" name="Line 20"/>
            <p:cNvSpPr>
              <a:spLocks noChangeShapeType="1"/>
            </p:cNvSpPr>
            <p:nvPr/>
          </p:nvSpPr>
          <p:spPr bwMode="auto">
            <a:xfrm flipV="1">
              <a:off x="2736" y="1661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93" name="Line 21"/>
            <p:cNvSpPr>
              <a:spLocks noChangeShapeType="1"/>
            </p:cNvSpPr>
            <p:nvPr/>
          </p:nvSpPr>
          <p:spPr bwMode="auto">
            <a:xfrm flipV="1">
              <a:off x="2736" y="1325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94" name="Line 22"/>
            <p:cNvSpPr>
              <a:spLocks noChangeShapeType="1"/>
            </p:cNvSpPr>
            <p:nvPr/>
          </p:nvSpPr>
          <p:spPr bwMode="auto">
            <a:xfrm>
              <a:off x="2736" y="1421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CDEF-2576-7E45-9943-7A8D53D5F2EB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385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pt-BR"/>
              <a:t>Hierarquia de composição</a:t>
            </a:r>
            <a:endParaRPr lang="en-US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Componente</a:t>
            </a:r>
          </a:p>
          <a:p>
            <a:pPr lvl="1"/>
            <a:r>
              <a:rPr lang="en-US"/>
              <a:t>qualquer elemento de interface</a:t>
            </a:r>
          </a:p>
          <a:p>
            <a:r>
              <a:rPr lang="en-US">
                <a:solidFill>
                  <a:schemeClr val="accent2"/>
                </a:solidFill>
              </a:rPr>
              <a:t>Container</a:t>
            </a:r>
          </a:p>
          <a:p>
            <a:pPr lvl="1"/>
            <a:r>
              <a:rPr lang="en-US"/>
              <a:t>é um </a:t>
            </a:r>
            <a:r>
              <a:rPr lang="en-US">
                <a:solidFill>
                  <a:schemeClr val="accent2"/>
                </a:solidFill>
              </a:rPr>
              <a:t>Componente</a:t>
            </a:r>
          </a:p>
          <a:p>
            <a:pPr lvl="1"/>
            <a:r>
              <a:rPr lang="en-US"/>
              <a:t>agrega</a:t>
            </a:r>
            <a:r>
              <a:rPr lang="en-US" b="1"/>
              <a:t> </a:t>
            </a:r>
            <a:r>
              <a:rPr lang="en-US">
                <a:solidFill>
                  <a:schemeClr val="accent2"/>
                </a:solidFill>
              </a:rPr>
              <a:t>Componentes</a:t>
            </a:r>
          </a:p>
        </p:txBody>
      </p:sp>
      <p:grpSp>
        <p:nvGrpSpPr>
          <p:cNvPr id="410628" name="Group 4"/>
          <p:cNvGrpSpPr>
            <a:grpSpLocks/>
          </p:cNvGrpSpPr>
          <p:nvPr/>
        </p:nvGrpSpPr>
        <p:grpSpPr bwMode="auto">
          <a:xfrm>
            <a:off x="4648200" y="3962400"/>
            <a:ext cx="3746500" cy="2133600"/>
            <a:chOff x="3264" y="2544"/>
            <a:chExt cx="2360" cy="1344"/>
          </a:xfrm>
        </p:grpSpPr>
        <p:sp>
          <p:nvSpPr>
            <p:cNvPr id="410629" name="Rectangle 5"/>
            <p:cNvSpPr>
              <a:spLocks noChangeArrowheads="1"/>
            </p:cNvSpPr>
            <p:nvPr/>
          </p:nvSpPr>
          <p:spPr bwMode="auto">
            <a:xfrm>
              <a:off x="3264" y="2544"/>
              <a:ext cx="124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0" name="Rectangle 6"/>
            <p:cNvSpPr>
              <a:spLocks noChangeArrowheads="1"/>
            </p:cNvSpPr>
            <p:nvPr/>
          </p:nvSpPr>
          <p:spPr bwMode="auto">
            <a:xfrm>
              <a:off x="3264" y="2640"/>
              <a:ext cx="1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pt-BR" sz="2400" b="1">
                  <a:latin typeface="Courier New" charset="0"/>
                </a:rPr>
                <a:t>Componente</a:t>
              </a:r>
              <a:endParaRPr lang="en-US" sz="2400" b="1">
                <a:latin typeface="Courier New" charset="0"/>
              </a:endParaRPr>
            </a:p>
          </p:txBody>
        </p:sp>
        <p:sp>
          <p:nvSpPr>
            <p:cNvPr id="410631" name="Rectangle 7"/>
            <p:cNvSpPr>
              <a:spLocks noChangeArrowheads="1"/>
            </p:cNvSpPr>
            <p:nvPr/>
          </p:nvSpPr>
          <p:spPr bwMode="auto">
            <a:xfrm>
              <a:off x="3264" y="3408"/>
              <a:ext cx="124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2" name="Rectangle 8"/>
            <p:cNvSpPr>
              <a:spLocks noChangeArrowheads="1"/>
            </p:cNvSpPr>
            <p:nvPr/>
          </p:nvSpPr>
          <p:spPr bwMode="auto">
            <a:xfrm>
              <a:off x="3312" y="3504"/>
              <a:ext cx="11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pt-BR" sz="2400" b="1">
                  <a:latin typeface="Courier New" charset="0"/>
                </a:rPr>
                <a:t>Container</a:t>
              </a:r>
              <a:endParaRPr lang="en-US" sz="2400" b="1">
                <a:latin typeface="Courier New" charset="0"/>
              </a:endParaRPr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 flipV="1">
              <a:off x="3888" y="302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34" name="Text Box 10"/>
            <p:cNvSpPr txBox="1">
              <a:spLocks noChangeArrowheads="1"/>
            </p:cNvSpPr>
            <p:nvPr/>
          </p:nvSpPr>
          <p:spPr bwMode="auto">
            <a:xfrm>
              <a:off x="3888" y="3072"/>
              <a:ext cx="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pt-BR" sz="2400">
                  <a:latin typeface="Times New Roman" charset="0"/>
                </a:rPr>
                <a:t>é um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4512" y="364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36" name="Line 12"/>
            <p:cNvSpPr>
              <a:spLocks noChangeShapeType="1"/>
            </p:cNvSpPr>
            <p:nvPr/>
          </p:nvSpPr>
          <p:spPr bwMode="auto">
            <a:xfrm flipV="1">
              <a:off x="4944" y="273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 flipH="1">
              <a:off x="4512" y="273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38" name="Text Box 14"/>
            <p:cNvSpPr txBox="1">
              <a:spLocks noChangeArrowheads="1"/>
            </p:cNvSpPr>
            <p:nvPr/>
          </p:nvSpPr>
          <p:spPr bwMode="auto">
            <a:xfrm>
              <a:off x="4944" y="2976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pt-BR" sz="2400">
                  <a:latin typeface="Times New Roman" charset="0"/>
                </a:rPr>
                <a:t>contém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A1C7-4572-B64D-9F86-897D8CF7C688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75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Elementos de interface Swing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janela</a:t>
            </a:r>
            <a:r>
              <a:rPr lang="en-US" dirty="0"/>
              <a:t>: </a:t>
            </a:r>
          </a:p>
          <a:p>
            <a:pPr lvl="1" algn="just"/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>
                <a:solidFill>
                  <a:schemeClr val="accent2"/>
                </a:solidFill>
              </a:rPr>
              <a:t>top-level container</a:t>
            </a:r>
          </a:p>
          <a:p>
            <a:pPr lvl="1" algn="just"/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outros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desenhados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painel</a:t>
            </a:r>
            <a:r>
              <a:rPr lang="en-US" dirty="0"/>
              <a:t>: </a:t>
            </a:r>
          </a:p>
          <a:p>
            <a:pPr lvl="1" algn="just"/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>
                <a:solidFill>
                  <a:schemeClr val="accent2"/>
                </a:solidFill>
              </a:rPr>
              <a:t>container </a:t>
            </a:r>
            <a:r>
              <a:rPr lang="en-US" dirty="0" err="1">
                <a:solidFill>
                  <a:schemeClr val="accent2"/>
                </a:solidFill>
              </a:rPr>
              <a:t>intermediário</a:t>
            </a:r>
            <a:endParaRPr lang="en-US" dirty="0">
              <a:solidFill>
                <a:schemeClr val="accent2"/>
              </a:solidFill>
            </a:endParaRPr>
          </a:p>
          <a:p>
            <a:pPr lvl="1" algn="just"/>
            <a:r>
              <a:rPr lang="en-US" dirty="0"/>
              <a:t>serve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facilitar</a:t>
            </a:r>
            <a:r>
              <a:rPr lang="en-US" dirty="0"/>
              <a:t> o </a:t>
            </a:r>
            <a:r>
              <a:rPr lang="en-US" dirty="0" err="1"/>
              <a:t>agrupamento</a:t>
            </a:r>
            <a:r>
              <a:rPr lang="en-US" dirty="0"/>
              <a:t> de outros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899E-55AD-6C47-92EC-08FF8288BF7D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317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smtClean="0"/>
              <a:t>Conteúdo da Aula</a:t>
            </a:r>
            <a:endParaRPr lang="pt-PT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dirty="0" smtClean="0"/>
              <a:t>Motivação;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 smtClean="0"/>
              <a:t>Desenho de Interfaces de Utilizador com Swing;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EFBF-8459-F843-BEB2-42AEB44670D7}" type="datetime1">
              <a:rPr lang="en-US" smtClean="0"/>
              <a:t>7/31/15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357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Elementos de interface Swing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atômicos</a:t>
            </a: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 err="1"/>
              <a:t>elementos</a:t>
            </a:r>
            <a:r>
              <a:rPr lang="en-US" dirty="0"/>
              <a:t> de interface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agrupam</a:t>
            </a:r>
            <a:r>
              <a:rPr lang="en-US" dirty="0"/>
              <a:t> outros </a:t>
            </a:r>
            <a:r>
              <a:rPr lang="en-US" dirty="0" err="1"/>
              <a:t>componentes</a:t>
            </a:r>
            <a:r>
              <a:rPr lang="en-US" dirty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dirty="0" err="1"/>
              <a:t>botões</a:t>
            </a:r>
            <a:r>
              <a:rPr lang="en-US" dirty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dirty="0" err="1"/>
              <a:t>campos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…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API do Swing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À seguir serão apresentados exemplos de uso de alguns destes recursos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AAB8-8E1F-984A-A0A2-6F7848E2A723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832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javax.swing.JLabel</a:t>
            </a:r>
            <a:endParaRPr lang="pt-BR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35975" cy="1468438"/>
          </a:xfrm>
        </p:spPr>
        <p:txBody>
          <a:bodyPr/>
          <a:lstStyle/>
          <a:p>
            <a:r>
              <a:rPr lang="pt-BR"/>
              <a:t>Modela um texto e/ou imagem não editável, isto é, sem interação com o usuário</a:t>
            </a:r>
          </a:p>
        </p:txBody>
      </p:sp>
      <p:pic>
        <p:nvPicPr>
          <p:cNvPr id="445448" name="Picture 8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t="4446" r="1597" b="4917"/>
          <a:stretch/>
        </p:blipFill>
        <p:spPr>
          <a:xfrm>
            <a:off x="1881320" y="3371180"/>
            <a:ext cx="5549896" cy="2446066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839-084C-7F45-AAA6-F0446520E116}" type="datetime1">
              <a:rPr lang="en-US" smtClean="0"/>
              <a:t>7/31/15</a:t>
            </a:fld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5E3-F733-5F42-B77D-81D818C0BEBC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94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JLabel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924800" cy="2908300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/* </a:t>
            </a:r>
            <a:r>
              <a:rPr lang="en-US" sz="2000" b="1" dirty="0" err="1">
                <a:latin typeface="Courier New" charset="0"/>
              </a:rPr>
              <a:t>Cria</a:t>
            </a:r>
            <a:r>
              <a:rPr lang="en-US" sz="2000" b="1" dirty="0">
                <a:latin typeface="Courier New" charset="0"/>
              </a:rPr>
              <a:t> um label com </a:t>
            </a:r>
            <a:r>
              <a:rPr lang="en-US" sz="2000" b="1" dirty="0" err="1">
                <a:latin typeface="Courier New" charset="0"/>
              </a:rPr>
              <a:t>texto</a:t>
            </a:r>
            <a:r>
              <a:rPr lang="en-US" sz="2000" b="1" dirty="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JLabel</a:t>
            </a:r>
            <a:r>
              <a:rPr lang="en-US" sz="2000" b="1" dirty="0">
                <a:latin typeface="Courier New" charset="0"/>
              </a:rPr>
              <a:t> label1 = 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JLabel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"Label1: </a:t>
            </a:r>
            <a:r>
              <a:rPr lang="en-US" sz="2000" b="1" dirty="0" err="1">
                <a:solidFill>
                  <a:srgbClr val="2A00FF"/>
                </a:solidFill>
                <a:latin typeface="Courier New" charset="0"/>
              </a:rPr>
              <a:t>Apenas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2A00FF"/>
                </a:solidFill>
                <a:latin typeface="Courier New" charset="0"/>
              </a:rPr>
              <a:t>Texto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"</a:t>
            </a:r>
            <a:r>
              <a:rPr lang="en-US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/* </a:t>
            </a:r>
            <a:r>
              <a:rPr lang="en-US" sz="2000" b="1" dirty="0" err="1">
                <a:latin typeface="Courier New" charset="0"/>
              </a:rPr>
              <a:t>Cria</a:t>
            </a:r>
            <a:r>
              <a:rPr lang="en-US" sz="2000" b="1" dirty="0">
                <a:latin typeface="Courier New" charset="0"/>
              </a:rPr>
              <a:t> um label com </a:t>
            </a:r>
            <a:r>
              <a:rPr lang="en-US" sz="2000" b="1" dirty="0" err="1">
                <a:latin typeface="Courier New" charset="0"/>
              </a:rPr>
              <a:t>texto</a:t>
            </a:r>
            <a:r>
              <a:rPr lang="en-US" sz="2000" b="1" dirty="0">
                <a:latin typeface="Courier New" charset="0"/>
              </a:rPr>
              <a:t> e </a:t>
            </a:r>
            <a:r>
              <a:rPr lang="en-US" sz="2000" b="1" dirty="0" err="1">
                <a:latin typeface="Courier New" charset="0"/>
              </a:rPr>
              <a:t>imagem</a:t>
            </a:r>
            <a:r>
              <a:rPr lang="en-US" sz="2000" b="1" dirty="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JLabel</a:t>
            </a:r>
            <a:r>
              <a:rPr lang="en-US" sz="2000" b="1" dirty="0">
                <a:latin typeface="Courier New" charset="0"/>
              </a:rPr>
              <a:t> label2 = 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JLabel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"Label2: </a:t>
            </a:r>
            <a:r>
              <a:rPr lang="en-US" sz="2000" b="1" dirty="0" err="1">
                <a:solidFill>
                  <a:srgbClr val="2A00FF"/>
                </a:solidFill>
                <a:latin typeface="Courier New" charset="0"/>
              </a:rPr>
              <a:t>Imagem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 e </a:t>
            </a:r>
            <a:r>
              <a:rPr lang="en-US" sz="2000" b="1" dirty="0" err="1">
                <a:solidFill>
                  <a:srgbClr val="2A00FF"/>
                </a:solidFill>
                <a:latin typeface="Courier New" charset="0"/>
              </a:rPr>
              <a:t>texto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"</a:t>
            </a:r>
            <a:r>
              <a:rPr lang="en-US" sz="2000" b="1" dirty="0">
                <a:latin typeface="Courier New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                    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ImageIcon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urier New" charset="0"/>
              </a:rPr>
              <a:t>javalogo.gif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"</a:t>
            </a:r>
            <a:r>
              <a:rPr lang="en-US" sz="2000" b="1" dirty="0">
                <a:latin typeface="Courier New" charset="0"/>
              </a:rPr>
              <a:t>),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                    </a:t>
            </a:r>
            <a:r>
              <a:rPr lang="en-US" sz="2000" b="1" dirty="0" err="1">
                <a:latin typeface="Courier New" charset="0"/>
              </a:rPr>
              <a:t>JLabel.CENTER</a:t>
            </a:r>
            <a:r>
              <a:rPr lang="en-US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label2.setVerticalTextPosition(</a:t>
            </a:r>
            <a:r>
              <a:rPr lang="en-US" sz="2000" b="1" dirty="0" err="1">
                <a:latin typeface="Courier New" charset="0"/>
              </a:rPr>
              <a:t>JLabel.BOTTOM</a:t>
            </a:r>
            <a:r>
              <a:rPr lang="en-US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label2.setHorizontalTextPosition(</a:t>
            </a:r>
            <a:r>
              <a:rPr lang="en-US" sz="2000" b="1" dirty="0" err="1">
                <a:latin typeface="Courier New" charset="0"/>
              </a:rPr>
              <a:t>JLabel.CENTER</a:t>
            </a:r>
            <a:r>
              <a:rPr lang="en-US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000" dirty="0">
              <a:latin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B01A-0320-AE4C-BF4D-5CD3E0DAE8C1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131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javax.swing.JButton</a:t>
            </a:r>
            <a:endParaRPr lang="pt-BR"/>
          </a:p>
        </p:txBody>
      </p:sp>
      <p:sp>
        <p:nvSpPr>
          <p:cNvPr id="4495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Modela um </a:t>
            </a:r>
            <a:r>
              <a:rPr lang="pt-BR" i="1"/>
              <a:t>push-button</a:t>
            </a:r>
            <a:endParaRPr lang="pt-BR"/>
          </a:p>
          <a:p>
            <a:pPr>
              <a:buFontTx/>
              <a:buNone/>
            </a:pPr>
            <a:endParaRPr lang="pt-BR"/>
          </a:p>
        </p:txBody>
      </p:sp>
      <p:pic>
        <p:nvPicPr>
          <p:cNvPr id="449540" name="Picture 4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t="2721" r="1328" b="3152"/>
          <a:stretch/>
        </p:blipFill>
        <p:spPr>
          <a:xfrm>
            <a:off x="1959709" y="2775343"/>
            <a:ext cx="5204986" cy="232062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4FAB-BC94-4946-9D3F-CDEEA2C66791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363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pt-BR"/>
              <a:t>Exemplo de JButton</a:t>
            </a:r>
            <a:endParaRPr lang="en-US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36738"/>
            <a:ext cx="8001000" cy="3705225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/* Cria um </a:t>
            </a:r>
            <a:r>
              <a:rPr lang="pt-BR" sz="2000" b="1" dirty="0" err="1">
                <a:latin typeface="Courier New" charset="0"/>
              </a:rPr>
              <a:t>botao</a:t>
            </a:r>
            <a:r>
              <a:rPr lang="pt-BR" sz="2000" b="1" dirty="0">
                <a:latin typeface="Courier New" charset="0"/>
              </a:rPr>
              <a:t> com texto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JButton</a:t>
            </a:r>
            <a:r>
              <a:rPr lang="pt-BR" sz="2000" b="1" dirty="0">
                <a:latin typeface="Courier New" charset="0"/>
              </a:rPr>
              <a:t> botao1 = </a:t>
            </a:r>
            <a:r>
              <a:rPr lang="pt-BR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pt-BR" sz="2000" b="1" dirty="0">
                <a:latin typeface="Courier New" charset="0"/>
              </a:rPr>
              <a:t> </a:t>
            </a:r>
            <a:r>
              <a:rPr lang="pt-BR" sz="2000" b="1" dirty="0" err="1">
                <a:latin typeface="Courier New" charset="0"/>
              </a:rPr>
              <a:t>JButton</a:t>
            </a:r>
            <a:r>
              <a:rPr lang="pt-BR" sz="2000" b="1" dirty="0">
                <a:latin typeface="Courier New" charset="0"/>
              </a:rPr>
              <a:t> (</a:t>
            </a:r>
            <a:r>
              <a:rPr lang="pt-BR" sz="2000" b="1" dirty="0">
                <a:solidFill>
                  <a:srgbClr val="2A00FF"/>
                </a:solidFill>
                <a:latin typeface="Courier New" charset="0"/>
              </a:rPr>
              <a:t>"Botão Desabilitado"</a:t>
            </a:r>
            <a:r>
              <a:rPr lang="pt-BR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botao1.setEnabled(false);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botao1.setToolTipText(</a:t>
            </a:r>
            <a:r>
              <a:rPr lang="pt-BR" sz="2000" b="1" dirty="0">
                <a:solidFill>
                  <a:srgbClr val="2A00FF"/>
                </a:solidFill>
                <a:latin typeface="Courier New" charset="0"/>
              </a:rPr>
              <a:t>"Exemplo de um botão de texto"</a:t>
            </a:r>
            <a:r>
              <a:rPr lang="pt-BR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botao1.setMnemonic(</a:t>
            </a:r>
            <a:r>
              <a:rPr lang="pt-BR" sz="2000" b="1" dirty="0" err="1">
                <a:latin typeface="Courier New" charset="0"/>
              </a:rPr>
              <a:t>KeyEvent.VK_D</a:t>
            </a:r>
            <a:r>
              <a:rPr lang="pt-BR" sz="2000" b="1" dirty="0">
                <a:latin typeface="Courier New" charset="0"/>
              </a:rPr>
              <a:t>);  // </a:t>
            </a:r>
            <a:r>
              <a:rPr lang="pt-BR" sz="2000" b="1" dirty="0" err="1">
                <a:latin typeface="Courier New" charset="0"/>
              </a:rPr>
              <a:t>Alt-D</a:t>
            </a:r>
            <a:endParaRPr lang="pt-BR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pt-BR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/* Cria um </a:t>
            </a:r>
            <a:r>
              <a:rPr lang="pt-BR" sz="2000" b="1" dirty="0" err="1">
                <a:latin typeface="Courier New" charset="0"/>
              </a:rPr>
              <a:t>botao</a:t>
            </a:r>
            <a:r>
              <a:rPr lang="pt-BR" sz="2000" b="1" dirty="0">
                <a:latin typeface="Courier New" charset="0"/>
              </a:rPr>
              <a:t> com texto e imagem */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JButton</a:t>
            </a:r>
            <a:r>
              <a:rPr lang="pt-BR" sz="2000" b="1" dirty="0">
                <a:latin typeface="Courier New" charset="0"/>
              </a:rPr>
              <a:t> botao2 = </a:t>
            </a:r>
            <a:r>
              <a:rPr lang="pt-BR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pt-BR" sz="2000" b="1" dirty="0">
                <a:latin typeface="Courier New" charset="0"/>
              </a:rPr>
              <a:t> </a:t>
            </a:r>
            <a:r>
              <a:rPr lang="pt-BR" sz="2000" b="1" dirty="0" err="1">
                <a:latin typeface="Courier New" charset="0"/>
              </a:rPr>
              <a:t>JButton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>
                <a:solidFill>
                  <a:srgbClr val="2A00FF"/>
                </a:solidFill>
                <a:latin typeface="Courier New" charset="0"/>
              </a:rPr>
              <a:t>"Botão Habilitado</a:t>
            </a:r>
            <a:r>
              <a:rPr lang="pt-BR" sz="2000" b="1" dirty="0">
                <a:latin typeface="Courier New" charset="0"/>
              </a:rPr>
              <a:t>", </a:t>
            </a:r>
            <a:r>
              <a:rPr lang="pt-BR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pt-BR" sz="2000" b="1" dirty="0">
                <a:latin typeface="Courier New" charset="0"/>
              </a:rPr>
              <a:t> </a:t>
            </a:r>
            <a:r>
              <a:rPr lang="pt-BR" sz="2000" b="1" dirty="0" err="1">
                <a:latin typeface="Courier New" charset="0"/>
              </a:rPr>
              <a:t>ImageIcon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>
                <a:solidFill>
                  <a:srgbClr val="2A00FF"/>
                </a:solidFill>
                <a:latin typeface="Courier New" charset="0"/>
              </a:rPr>
              <a:t>"</a:t>
            </a:r>
            <a:r>
              <a:rPr lang="pt-BR" sz="2000" b="1" dirty="0" err="1">
                <a:solidFill>
                  <a:srgbClr val="2A00FF"/>
                </a:solidFill>
                <a:latin typeface="Courier New" charset="0"/>
              </a:rPr>
              <a:t>javalogo.gif</a:t>
            </a:r>
            <a:r>
              <a:rPr lang="pt-BR" sz="2000" b="1" dirty="0">
                <a:solidFill>
                  <a:srgbClr val="2A00FF"/>
                </a:solidFill>
                <a:latin typeface="Courier New" charset="0"/>
              </a:rPr>
              <a:t>"</a:t>
            </a:r>
            <a:r>
              <a:rPr lang="pt-BR" sz="2000" b="1" dirty="0">
                <a:latin typeface="Courier New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botao2.setToolTipText(</a:t>
            </a:r>
            <a:r>
              <a:rPr lang="pt-BR" sz="2000" b="1" dirty="0">
                <a:solidFill>
                  <a:srgbClr val="2A00FF"/>
                </a:solidFill>
                <a:latin typeface="Courier New" charset="0"/>
              </a:rPr>
              <a:t>"Botão de texto e imagem"</a:t>
            </a:r>
            <a:r>
              <a:rPr lang="pt-BR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botao2.setMnemonic(</a:t>
            </a:r>
            <a:r>
              <a:rPr lang="pt-BR" sz="2000" b="1" dirty="0" err="1">
                <a:latin typeface="Courier New" charset="0"/>
              </a:rPr>
              <a:t>KeyEvent.VK_H</a:t>
            </a:r>
            <a:r>
              <a:rPr lang="pt-BR" sz="2000" b="1" dirty="0">
                <a:latin typeface="Courier New" charset="0"/>
              </a:rPr>
              <a:t>);  // </a:t>
            </a:r>
            <a:r>
              <a:rPr lang="pt-BR" sz="2000" b="1" dirty="0" err="1">
                <a:latin typeface="Courier New" charset="0"/>
              </a:rPr>
              <a:t>Alt</a:t>
            </a:r>
            <a:r>
              <a:rPr lang="pt-BR" sz="2000" b="1" dirty="0">
                <a:latin typeface="Courier New" charset="0"/>
              </a:rPr>
              <a:t>-H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botao2.setPressedIcon(</a:t>
            </a:r>
            <a:r>
              <a:rPr lang="pt-BR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pt-BR" sz="2000" b="1" dirty="0">
                <a:latin typeface="Courier New" charset="0"/>
              </a:rPr>
              <a:t> </a:t>
            </a:r>
            <a:r>
              <a:rPr lang="pt-BR" sz="2000" b="1" dirty="0" err="1">
                <a:latin typeface="Courier New" charset="0"/>
              </a:rPr>
              <a:t>ImageIcon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>
                <a:solidFill>
                  <a:srgbClr val="2A00FF"/>
                </a:solidFill>
                <a:latin typeface="Courier New" charset="0"/>
              </a:rPr>
              <a:t>"javalogo2.gif"</a:t>
            </a:r>
            <a:r>
              <a:rPr lang="pt-BR" sz="2000" b="1" dirty="0">
                <a:latin typeface="Courier New" charset="0"/>
              </a:rPr>
              <a:t>));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73A8-B602-624B-9760-D144D149369A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60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Alguns containers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Janela</a:t>
            </a:r>
          </a:p>
          <a:p>
            <a:r>
              <a:rPr lang="en-US"/>
              <a:t>Diálogo</a:t>
            </a:r>
          </a:p>
          <a:p>
            <a:r>
              <a:rPr lang="en-US"/>
              <a:t>Applet</a:t>
            </a:r>
          </a:p>
          <a:p>
            <a:endParaRPr lang="en-US"/>
          </a:p>
          <a:p>
            <a:r>
              <a:rPr lang="en-US"/>
              <a:t>Painel</a:t>
            </a:r>
          </a:p>
          <a:p>
            <a:r>
              <a:rPr lang="en-US"/>
              <a:t>Scroll Pane</a:t>
            </a:r>
          </a:p>
          <a:p>
            <a:endParaRPr lang="en-US" b="1"/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2895600" y="2743200"/>
            <a:ext cx="914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0" dirty="0">
                <a:latin typeface="Times New Roman" charset="0"/>
              </a:rPr>
              <a:t>}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3886200" y="3657600"/>
            <a:ext cx="441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3200" dirty="0">
                <a:latin typeface="Times New Roman" charset="0"/>
              </a:rPr>
              <a:t>Containers </a:t>
            </a:r>
            <a:r>
              <a:rPr lang="en-US" sz="3200" dirty="0" err="1">
                <a:latin typeface="Times New Roman" charset="0"/>
              </a:rPr>
              <a:t>Intermediários</a:t>
            </a:r>
            <a:endParaRPr lang="en-US" sz="3200" dirty="0">
              <a:latin typeface="Times New Roman" charset="0"/>
            </a:endParaRPr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2362200" y="1066800"/>
            <a:ext cx="9144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2000" dirty="0">
                <a:latin typeface="Times New Roman" charset="0"/>
              </a:rPr>
              <a:t>}</a:t>
            </a:r>
          </a:p>
        </p:txBody>
      </p:sp>
      <p:sp>
        <p:nvSpPr>
          <p:cNvPr id="422919" name="Text Box 7"/>
          <p:cNvSpPr txBox="1">
            <a:spLocks noChangeArrowheads="1"/>
          </p:cNvSpPr>
          <p:nvPr/>
        </p:nvSpPr>
        <p:spPr bwMode="auto">
          <a:xfrm>
            <a:off x="3962400" y="2057400"/>
            <a:ext cx="3729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3200" dirty="0">
                <a:latin typeface="Times New Roman" charset="0"/>
              </a:rPr>
              <a:t>Top Level Containers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9A00-F39C-DB4C-B1BA-42615CFBB71D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937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javax.swing.JFrame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8638" cy="4525963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representa uma janela do sistema nativo</a:t>
            </a:r>
          </a:p>
          <a:p>
            <a:r>
              <a:rPr lang="en-US" sz="2800"/>
              <a:t>possui título e borda </a:t>
            </a:r>
          </a:p>
          <a:p>
            <a:r>
              <a:rPr lang="en-US" sz="2800"/>
              <a:t>pode possuir menu</a:t>
            </a:r>
          </a:p>
        </p:txBody>
      </p:sp>
      <p:pic>
        <p:nvPicPr>
          <p:cNvPr id="424964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" t="3139" r="2057" b="4040"/>
          <a:stretch/>
        </p:blipFill>
        <p:spPr>
          <a:xfrm>
            <a:off x="2210551" y="3684778"/>
            <a:ext cx="4624912" cy="244606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F093-CF09-A647-A08D-F90151F9E37A}" type="datetime1">
              <a:rPr lang="en-US" smtClean="0"/>
              <a:t>7/31/15</a:t>
            </a:fld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55E3-F733-5F42-B77D-81D818C0BEBC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4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JFrame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637088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JFrame</a:t>
            </a:r>
            <a:r>
              <a:rPr lang="pt-BR" sz="2000" b="1" dirty="0">
                <a:latin typeface="Courier New" charset="0"/>
              </a:rPr>
              <a:t> </a:t>
            </a:r>
            <a:r>
              <a:rPr lang="pt-BR" sz="2000" b="1" dirty="0" err="1">
                <a:latin typeface="Courier New" charset="0"/>
              </a:rPr>
              <a:t>j</a:t>
            </a:r>
            <a:r>
              <a:rPr lang="pt-BR" sz="2000" b="1" dirty="0">
                <a:latin typeface="Courier New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pt-BR" sz="2000" b="1" dirty="0">
                <a:latin typeface="Courier New" charset="0"/>
              </a:rPr>
              <a:t> </a:t>
            </a:r>
            <a:r>
              <a:rPr lang="pt-BR" sz="2000" b="1" dirty="0" err="1">
                <a:latin typeface="Courier New" charset="0"/>
              </a:rPr>
              <a:t>JFrame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>
                <a:solidFill>
                  <a:srgbClr val="2A00FF"/>
                </a:solidFill>
                <a:latin typeface="Courier New" charset="0"/>
              </a:rPr>
              <a:t>"Exemplo de Janela"</a:t>
            </a:r>
            <a:r>
              <a:rPr lang="pt-BR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j.setDefaultCloseOperation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 err="1">
                <a:latin typeface="Courier New" charset="0"/>
              </a:rPr>
              <a:t>JFrame.EXIT_ON_CLOSE</a:t>
            </a:r>
            <a:r>
              <a:rPr lang="pt-BR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>
                <a:latin typeface="Courier New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JLabel</a:t>
            </a:r>
            <a:r>
              <a:rPr lang="pt-BR" sz="2000" b="1" dirty="0">
                <a:latin typeface="Courier New" charset="0"/>
              </a:rPr>
              <a:t> </a:t>
            </a:r>
            <a:r>
              <a:rPr lang="pt-BR" sz="2000" b="1" dirty="0" err="1">
                <a:latin typeface="Courier New" charset="0"/>
              </a:rPr>
              <a:t>msg</a:t>
            </a:r>
            <a:r>
              <a:rPr lang="pt-BR" sz="2000" b="1" dirty="0">
                <a:latin typeface="Courier New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pt-BR" sz="2000" b="1" dirty="0">
                <a:latin typeface="Courier New" charset="0"/>
              </a:rPr>
              <a:t> </a:t>
            </a:r>
            <a:r>
              <a:rPr lang="pt-BR" sz="2000" b="1" dirty="0" err="1">
                <a:latin typeface="Courier New" charset="0"/>
              </a:rPr>
              <a:t>JLabel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>
                <a:solidFill>
                  <a:srgbClr val="2A00FF"/>
                </a:solidFill>
                <a:latin typeface="Courier New" charset="0"/>
              </a:rPr>
              <a:t>"Olá Mundo!"</a:t>
            </a:r>
            <a:r>
              <a:rPr lang="pt-BR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j.getContentPane</a:t>
            </a:r>
            <a:r>
              <a:rPr lang="pt-BR" sz="2000" b="1" dirty="0">
                <a:latin typeface="Courier New" charset="0"/>
              </a:rPr>
              <a:t>().</a:t>
            </a:r>
            <a:r>
              <a:rPr lang="pt-BR" sz="2000" b="1" dirty="0" err="1">
                <a:latin typeface="Courier New" charset="0"/>
              </a:rPr>
              <a:t>add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 err="1">
                <a:latin typeface="Courier New" charset="0"/>
              </a:rPr>
              <a:t>msg</a:t>
            </a:r>
            <a:r>
              <a:rPr lang="pt-BR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j.setLocationRelativeTo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 err="1">
                <a:latin typeface="Courier New" charset="0"/>
              </a:rPr>
              <a:t>null</a:t>
            </a:r>
            <a:r>
              <a:rPr lang="pt-BR" sz="2000" b="1" dirty="0">
                <a:latin typeface="Courier New" charset="0"/>
              </a:rPr>
              <a:t>); // centraliza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j.setIconImage</a:t>
            </a:r>
            <a:r>
              <a:rPr lang="pt-BR" sz="2000" b="1" dirty="0">
                <a:latin typeface="Courier New" charset="0"/>
              </a:rPr>
              <a:t>(new </a:t>
            </a:r>
            <a:r>
              <a:rPr lang="pt-BR" sz="2000" b="1" dirty="0" err="1">
                <a:latin typeface="Courier New" charset="0"/>
              </a:rPr>
              <a:t>ImageIcon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>
                <a:solidFill>
                  <a:srgbClr val="2A00FF"/>
                </a:solidFill>
                <a:latin typeface="Courier New" charset="0"/>
              </a:rPr>
              <a:t>"javalogo2.gif"</a:t>
            </a:r>
            <a:r>
              <a:rPr lang="pt-BR" sz="2000" b="1" dirty="0">
                <a:latin typeface="Courier New" charset="0"/>
              </a:rPr>
              <a:t>).</a:t>
            </a:r>
            <a:r>
              <a:rPr lang="pt-BR" sz="2000" b="1" dirty="0" err="1">
                <a:latin typeface="Courier New" charset="0"/>
              </a:rPr>
              <a:t>getImage</a:t>
            </a:r>
            <a:r>
              <a:rPr lang="pt-BR" sz="2000" b="1" dirty="0">
                <a:latin typeface="Courier New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JMenuBar</a:t>
            </a:r>
            <a:r>
              <a:rPr lang="pt-BR" sz="2000" b="1" dirty="0">
                <a:latin typeface="Courier New" charset="0"/>
              </a:rPr>
              <a:t> </a:t>
            </a:r>
            <a:r>
              <a:rPr lang="pt-BR" sz="2000" b="1" dirty="0" err="1">
                <a:latin typeface="Courier New" charset="0"/>
              </a:rPr>
              <a:t>menuBar</a:t>
            </a:r>
            <a:r>
              <a:rPr lang="pt-BR" sz="2000" b="1" dirty="0">
                <a:latin typeface="Courier New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pt-BR" sz="2000" b="1" dirty="0">
                <a:latin typeface="Courier New" charset="0"/>
              </a:rPr>
              <a:t> </a:t>
            </a:r>
            <a:r>
              <a:rPr lang="pt-BR" sz="2000" b="1" dirty="0" err="1">
                <a:latin typeface="Courier New" charset="0"/>
              </a:rPr>
              <a:t>JMenuBar</a:t>
            </a:r>
            <a:r>
              <a:rPr lang="pt-BR" sz="2000" b="1" dirty="0"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menuBar.add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pt-BR" sz="2000" b="1" dirty="0">
                <a:latin typeface="Courier New" charset="0"/>
              </a:rPr>
              <a:t> </a:t>
            </a:r>
            <a:r>
              <a:rPr lang="pt-BR" sz="2000" b="1" dirty="0" err="1">
                <a:latin typeface="Courier New" charset="0"/>
              </a:rPr>
              <a:t>JMenu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>
                <a:solidFill>
                  <a:srgbClr val="2A00FF"/>
                </a:solidFill>
                <a:latin typeface="Courier New" charset="0"/>
              </a:rPr>
              <a:t>"Menu"</a:t>
            </a:r>
            <a:r>
              <a:rPr lang="pt-BR" sz="2000" b="1" dirty="0">
                <a:latin typeface="Courier New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j.setJMenuBar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 err="1">
                <a:latin typeface="Courier New" charset="0"/>
              </a:rPr>
              <a:t>menuBar</a:t>
            </a:r>
            <a:r>
              <a:rPr lang="pt-BR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j.pack</a:t>
            </a:r>
            <a:r>
              <a:rPr lang="pt-BR" sz="2000" b="1" dirty="0"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b="1" dirty="0" err="1">
                <a:latin typeface="Courier New" charset="0"/>
              </a:rPr>
              <a:t>j.setVisible</a:t>
            </a:r>
            <a:r>
              <a:rPr lang="pt-BR" sz="2000" b="1" dirty="0">
                <a:latin typeface="Courier New" charset="0"/>
              </a:rPr>
              <a:t>(</a:t>
            </a:r>
            <a:r>
              <a:rPr lang="pt-BR" sz="2000" b="1" dirty="0" err="1">
                <a:latin typeface="Courier New" charset="0"/>
              </a:rPr>
              <a:t>true</a:t>
            </a:r>
            <a:r>
              <a:rPr lang="pt-BR" sz="2000" b="1" dirty="0">
                <a:latin typeface="Courier New" charset="0"/>
              </a:rPr>
              <a:t>); // show(); DEPRECATED!</a:t>
            </a:r>
            <a:endParaRPr lang="pt-BR" sz="2000" dirty="0">
              <a:latin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CBDC-5485-364D-A38F-F0906D28D48D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27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11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javax.swing.JPanel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pt-BR"/>
              <a:t>modela um </a:t>
            </a:r>
            <a:r>
              <a:rPr lang="pt-BR" i="1"/>
              <a:t>container</a:t>
            </a:r>
            <a:r>
              <a:rPr lang="pt-BR"/>
              <a:t> sem decoração</a:t>
            </a:r>
          </a:p>
          <a:p>
            <a:r>
              <a:rPr lang="en-US"/>
              <a:t>representa um grupo de elementos</a:t>
            </a:r>
          </a:p>
          <a:p>
            <a:r>
              <a:rPr lang="pt-BR"/>
              <a:t>normalmente </a:t>
            </a:r>
            <a:r>
              <a:rPr lang="en-US"/>
              <a:t>usado para estruturar a interface</a:t>
            </a:r>
          </a:p>
          <a:p>
            <a:pPr lvl="1"/>
            <a:r>
              <a:rPr lang="en-US"/>
              <a:t>associado a um diagramador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1DA6-178B-A344-AB8C-436B2A2B9A00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28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539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Diagramadores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</a:pPr>
            <a:r>
              <a:rPr lang="en-US" dirty="0" err="1" smtClean="0"/>
              <a:t>Arrumam</a:t>
            </a:r>
            <a:r>
              <a:rPr lang="en-US" dirty="0" smtClean="0"/>
              <a:t> </a:t>
            </a:r>
            <a:r>
              <a:rPr lang="en-US" dirty="0"/>
              <a:t>um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/>
              <a:t>associados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i="1" dirty="0"/>
              <a:t> containers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arrumação</a:t>
            </a: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 err="1"/>
              <a:t>orientada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bordas</a:t>
            </a: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 err="1"/>
              <a:t>em</a:t>
            </a:r>
            <a:r>
              <a:rPr lang="en-US" dirty="0"/>
              <a:t> forma de grade</a:t>
            </a:r>
          </a:p>
          <a:p>
            <a:pPr lvl="1" algn="just">
              <a:lnSpc>
                <a:spcPct val="90000"/>
              </a:lnSpc>
            </a:pPr>
            <a:r>
              <a:rPr lang="pt-BR" dirty="0"/>
              <a:t>e </a:t>
            </a:r>
            <a:r>
              <a:rPr lang="en-US" dirty="0"/>
              <a:t>outros</a:t>
            </a:r>
            <a:r>
              <a:rPr lang="pt-BR" dirty="0"/>
              <a:t> ...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hlinkClick r:id="rId3"/>
              </a:rPr>
              <a:t>http://java.sun.com/docs/books/tutorial/uiswing/layout/visual.html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8574-0229-FE48-8EAC-4628CDD9665D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29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80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0" hangingPunct="0"/>
            <a:r>
              <a:rPr lang="pt-BR"/>
              <a:t>Motivação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33850"/>
          </a:xfrm>
          <a:noFill/>
          <a:ln/>
        </p:spPr>
        <p:txBody>
          <a:bodyPr lIns="92075" tIns="46038" rIns="92075" bIns="46038"/>
          <a:lstStyle/>
          <a:p>
            <a:pPr marL="0" indent="0" algn="just" eaLnBrk="0" hangingPunct="0">
              <a:lnSpc>
                <a:spcPct val="90000"/>
              </a:lnSpc>
              <a:buNone/>
            </a:pPr>
            <a:r>
              <a:rPr lang="pt-BR" dirty="0" smtClean="0"/>
              <a:t>C</a:t>
            </a:r>
            <a:r>
              <a:rPr lang="pt-BR" sz="2400" dirty="0" smtClean="0"/>
              <a:t>omo </a:t>
            </a:r>
            <a:r>
              <a:rPr lang="pt-BR" sz="2400" dirty="0"/>
              <a:t>fazer programas com interface gráfica em Java?</a:t>
            </a:r>
          </a:p>
          <a:p>
            <a:pPr algn="just" eaLnBrk="0" hangingPunct="0">
              <a:lnSpc>
                <a:spcPct val="90000"/>
              </a:lnSpc>
            </a:pPr>
            <a:r>
              <a:rPr lang="pt-BR" sz="2400" dirty="0"/>
              <a:t>algumas possibilidades: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pt-BR" sz="2000" dirty="0"/>
              <a:t>AWT – Abstract </a:t>
            </a:r>
            <a:r>
              <a:rPr lang="pt-BR" sz="2000" dirty="0" err="1"/>
              <a:t>Window</a:t>
            </a:r>
            <a:r>
              <a:rPr lang="pt-BR" sz="2000" dirty="0"/>
              <a:t> Toolkit (</a:t>
            </a:r>
            <a:r>
              <a:rPr lang="pt-BR" sz="2000" dirty="0" err="1"/>
              <a:t>java.awt</a:t>
            </a:r>
            <a:r>
              <a:rPr lang="pt-BR" sz="2000" dirty="0"/>
              <a:t>.*): API básica para o desenvolvimento de </a:t>
            </a:r>
            <a:r>
              <a:rPr lang="pt-BR" sz="2000" dirty="0" err="1"/>
              <a:t>GUIs</a:t>
            </a:r>
            <a:r>
              <a:rPr lang="pt-BR" sz="2000" dirty="0"/>
              <a:t> e </a:t>
            </a:r>
            <a:r>
              <a:rPr lang="pt-BR" sz="2000" dirty="0" err="1"/>
              <a:t>applets</a:t>
            </a:r>
            <a:r>
              <a:rPr lang="pt-BR" sz="2000" dirty="0"/>
              <a:t> em Java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pt-BR" sz="2000" dirty="0"/>
              <a:t>Swing (</a:t>
            </a:r>
            <a:r>
              <a:rPr lang="pt-BR" sz="2000" dirty="0" err="1"/>
              <a:t>javax.swing</a:t>
            </a:r>
            <a:r>
              <a:rPr lang="pt-BR" sz="2000" dirty="0"/>
              <a:t>.*): Extensão da API básica com inclusão de componentes visuais de mais alto nível (por ex., </a:t>
            </a:r>
            <a:r>
              <a:rPr lang="pt-BR" sz="2000" i="1" dirty="0" err="1"/>
              <a:t>tree</a:t>
            </a:r>
            <a:r>
              <a:rPr lang="pt-BR" sz="2000" i="1" dirty="0"/>
              <a:t> </a:t>
            </a:r>
            <a:r>
              <a:rPr lang="pt-BR" sz="2000" i="1" dirty="0" err="1"/>
              <a:t>view</a:t>
            </a:r>
            <a:r>
              <a:rPr lang="pt-BR" sz="2000" dirty="0"/>
              <a:t>, </a:t>
            </a:r>
            <a:r>
              <a:rPr lang="pt-BR" sz="2000" i="1" dirty="0" err="1"/>
              <a:t>list</a:t>
            </a:r>
            <a:r>
              <a:rPr lang="pt-BR" sz="2000" i="1" dirty="0"/>
              <a:t> box</a:t>
            </a:r>
            <a:r>
              <a:rPr lang="pt-BR" sz="2000" dirty="0"/>
              <a:t> e </a:t>
            </a:r>
            <a:r>
              <a:rPr lang="pt-BR" sz="2000" i="1" dirty="0" err="1"/>
              <a:t>tabbed</a:t>
            </a:r>
            <a:r>
              <a:rPr lang="pt-BR" sz="2000" i="1" dirty="0"/>
              <a:t> panes</a:t>
            </a:r>
            <a:r>
              <a:rPr lang="pt-BR" sz="2000" dirty="0"/>
              <a:t>)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pt-BR" sz="2000" dirty="0"/>
              <a:t>SWT - Standard </a:t>
            </a:r>
            <a:r>
              <a:rPr lang="pt-BR" sz="2000" dirty="0" err="1"/>
              <a:t>Widget</a:t>
            </a:r>
            <a:r>
              <a:rPr lang="pt-BR" sz="2000" dirty="0"/>
              <a:t> Toolkit (</a:t>
            </a:r>
            <a:r>
              <a:rPr lang="pt-BR" sz="2000" dirty="0" err="1"/>
              <a:t>org.eclipse.swt</a:t>
            </a:r>
            <a:r>
              <a:rPr lang="pt-BR" sz="2000" dirty="0"/>
              <a:t>.*): Biblioteca desenvolvida pela IBM como parte da plataforma Eclipse; entretanto, seu uso não está amarrado ao uso da IDE</a:t>
            </a:r>
          </a:p>
          <a:p>
            <a:pPr lvl="1" algn="just" eaLnBrk="0" hangingPunct="0">
              <a:lnSpc>
                <a:spcPct val="90000"/>
              </a:lnSpc>
            </a:pPr>
            <a:r>
              <a:rPr lang="pt-BR" sz="2000" dirty="0"/>
              <a:t>Java 2D (</a:t>
            </a:r>
            <a:r>
              <a:rPr lang="pt-BR" sz="2000" dirty="0" err="1"/>
              <a:t>java.awt</a:t>
            </a:r>
            <a:r>
              <a:rPr lang="pt-BR" sz="2000" dirty="0"/>
              <a:t> e </a:t>
            </a:r>
            <a:r>
              <a:rPr lang="pt-BR" sz="2000" dirty="0" err="1"/>
              <a:t>java.awt.image</a:t>
            </a:r>
            <a:r>
              <a:rPr lang="pt-BR" sz="2000" dirty="0"/>
              <a:t>): Adição de classes ao pacote básico para desenho avançado de imagens em 2D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860FE-F68F-B74A-A8ED-DDB596E8BAA2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572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java.awt.FlowLayout</a:t>
            </a:r>
          </a:p>
        </p:txBody>
      </p:sp>
      <p:pic>
        <p:nvPicPr>
          <p:cNvPr id="432131" name="Picture 3" descr="flow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6705600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21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coloca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a </a:t>
            </a:r>
            <a:r>
              <a:rPr lang="en-US" dirty="0" err="1"/>
              <a:t>lado</a:t>
            </a:r>
            <a:r>
              <a:rPr lang="pt-BR" dirty="0"/>
              <a:t>, uma linha após a outra</a:t>
            </a:r>
            <a:r>
              <a:rPr lang="en-US" dirty="0"/>
              <a:t> </a:t>
            </a:r>
          </a:p>
          <a:p>
            <a:r>
              <a:rPr lang="en-US" dirty="0" err="1"/>
              <a:t>alinhamento</a:t>
            </a:r>
            <a:r>
              <a:rPr lang="en-US" dirty="0"/>
              <a:t>: </a:t>
            </a:r>
            <a:r>
              <a:rPr lang="en-US" dirty="0" err="1"/>
              <a:t>centralizado</a:t>
            </a:r>
            <a:r>
              <a:rPr lang="en-US" dirty="0"/>
              <a:t> (</a:t>
            </a:r>
            <a:r>
              <a:rPr lang="en-US" i="1" dirty="0"/>
              <a:t>default</a:t>
            </a:r>
            <a:r>
              <a:rPr lang="en-US" dirty="0"/>
              <a:t>),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esquerda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direita</a:t>
            </a:r>
            <a:endParaRPr lang="en-US" dirty="0"/>
          </a:p>
          <a:p>
            <a:r>
              <a:rPr lang="en-US" i="1" dirty="0"/>
              <a:t>default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JPanel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4D2F-2A16-E24A-89B0-E525ECF09B67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30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60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FlowLayout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76463"/>
            <a:ext cx="7848600" cy="3052762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>
                <a:latin typeface="Courier New" charset="0"/>
              </a:rPr>
              <a:t>Container </a:t>
            </a:r>
            <a:r>
              <a:rPr lang="en-US" sz="2000" b="1" dirty="0" err="1">
                <a:latin typeface="Courier New" charset="0"/>
              </a:rPr>
              <a:t>contentPane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janela.getContentPane</a:t>
            </a:r>
            <a:r>
              <a:rPr lang="en-US" sz="2000" b="1" dirty="0">
                <a:latin typeface="Courier New" charset="0"/>
              </a:rPr>
              <a:t>();</a:t>
            </a:r>
          </a:p>
          <a:p>
            <a:pPr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contentPane.setLayout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FlowLayout</a:t>
            </a:r>
            <a:r>
              <a:rPr lang="en-US" sz="2000" b="1" dirty="0">
                <a:latin typeface="Courier New" charset="0"/>
              </a:rPr>
              <a:t>()); </a:t>
            </a:r>
          </a:p>
          <a:p>
            <a:pPr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"Button 1"</a:t>
            </a:r>
            <a:r>
              <a:rPr lang="en-US" sz="2000" b="1" dirty="0">
                <a:latin typeface="Courier New" charset="0"/>
              </a:rPr>
              <a:t>)); </a:t>
            </a:r>
          </a:p>
          <a:p>
            <a:pPr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"2"</a:t>
            </a:r>
            <a:r>
              <a:rPr lang="en-US" sz="2000" b="1" dirty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"Button 3"</a:t>
            </a:r>
            <a:r>
              <a:rPr lang="en-US" sz="2000" b="1" dirty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"Long-Named Button 4"</a:t>
            </a:r>
            <a:r>
              <a:rPr lang="en-US" sz="2000" b="1" dirty="0">
                <a:latin typeface="Courier New" charset="0"/>
              </a:rPr>
              <a:t>));</a:t>
            </a:r>
          </a:p>
          <a:p>
            <a:pPr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"Button 5"</a:t>
            </a:r>
            <a:r>
              <a:rPr lang="en-US" sz="2000" b="1" dirty="0">
                <a:latin typeface="Courier New" charset="0"/>
              </a:rPr>
              <a:t>));</a:t>
            </a:r>
            <a:endParaRPr lang="pt-BR" sz="2000" b="1" dirty="0">
              <a:latin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1C4-69A0-6044-8830-B43AA0690839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31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894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java.awt.BorderLayout</a:t>
            </a:r>
          </a:p>
        </p:txBody>
      </p:sp>
      <p:pic>
        <p:nvPicPr>
          <p:cNvPr id="434179" name="Picture 3" descr="border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3962400"/>
            <a:ext cx="6810375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Divide o </a:t>
            </a:r>
            <a:r>
              <a:rPr lang="pt-BR" i="1" dirty="0"/>
              <a:t>container</a:t>
            </a:r>
            <a:r>
              <a:rPr lang="en-US" dirty="0"/>
              <a:t> </a:t>
            </a:r>
            <a:r>
              <a:rPr lang="pt-BR" dirty="0"/>
              <a:t>em </a:t>
            </a:r>
            <a:r>
              <a:rPr lang="en-US" dirty="0"/>
              <a:t>5 </a:t>
            </a:r>
            <a:r>
              <a:rPr lang="en-US" dirty="0" err="1"/>
              <a:t>áreas</a:t>
            </a:r>
            <a:r>
              <a:rPr lang="en-US" dirty="0"/>
              <a:t>:</a:t>
            </a:r>
            <a:r>
              <a:rPr lang="pt-BR" dirty="0"/>
              <a:t> </a:t>
            </a:r>
            <a:r>
              <a:rPr lang="en-US" dirty="0" err="1"/>
              <a:t>norte</a:t>
            </a:r>
            <a:r>
              <a:rPr lang="en-US" dirty="0"/>
              <a:t>, </a:t>
            </a:r>
            <a:r>
              <a:rPr lang="en-US" dirty="0" err="1"/>
              <a:t>sul</a:t>
            </a:r>
            <a:r>
              <a:rPr lang="en-US" dirty="0"/>
              <a:t>, </a:t>
            </a:r>
            <a:r>
              <a:rPr lang="en-US" dirty="0" err="1"/>
              <a:t>leste</a:t>
            </a:r>
            <a:r>
              <a:rPr lang="en-US" dirty="0"/>
              <a:t>, </a:t>
            </a:r>
            <a:r>
              <a:rPr lang="en-US" dirty="0" err="1"/>
              <a:t>oeste</a:t>
            </a:r>
            <a:r>
              <a:rPr lang="en-US" dirty="0"/>
              <a:t> e </a:t>
            </a:r>
            <a:r>
              <a:rPr lang="en-US" dirty="0" err="1"/>
              <a:t>centro</a:t>
            </a:r>
            <a:endParaRPr lang="en-US" dirty="0"/>
          </a:p>
          <a:p>
            <a:r>
              <a:rPr lang="en-US" i="1" dirty="0"/>
              <a:t>Default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i="1" dirty="0"/>
              <a:t>content pane</a:t>
            </a:r>
            <a:r>
              <a:rPr lang="en-US" dirty="0"/>
              <a:t> do </a:t>
            </a:r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D8665-EAB0-5F42-B233-6B7E09A01928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32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70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Exemplo de BorderLayout</a:t>
            </a:r>
            <a:endParaRPr lang="pt-BR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781550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Container </a:t>
            </a:r>
            <a:r>
              <a:rPr lang="en-US" sz="2000" b="1" dirty="0" err="1">
                <a:latin typeface="Courier New" charset="0"/>
              </a:rPr>
              <a:t>contentPane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janela.getContentPane</a:t>
            </a:r>
            <a:r>
              <a:rPr lang="en-US" sz="2000" b="1" dirty="0"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("Button 1 (NORTH)"),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BorderLayout.NORTH</a:t>
            </a:r>
            <a:r>
              <a:rPr lang="en-US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("2 (CENTER)"),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BorderLayout.CENTER</a:t>
            </a:r>
            <a:r>
              <a:rPr lang="en-US" sz="2000" b="1" dirty="0">
                <a:latin typeface="Courier New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("Button 3 (WEST)"),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BorderLayout.WEST</a:t>
            </a:r>
            <a:r>
              <a:rPr lang="en-US" sz="2000" b="1" dirty="0">
                <a:latin typeface="Courier New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("Long-Named Button 4 (SOUTH)"),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BorderLayout.SOUTH</a:t>
            </a:r>
            <a:r>
              <a:rPr lang="en-US" sz="2000" b="1" dirty="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("Button 5 (EAST)"),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BorderLayout.EAST</a:t>
            </a:r>
            <a:r>
              <a:rPr lang="en-US" sz="2000" b="1" dirty="0">
                <a:latin typeface="Courier New" charset="0"/>
              </a:rPr>
              <a:t>);</a:t>
            </a:r>
            <a:endParaRPr lang="pt-BR" sz="2000" dirty="0">
              <a:latin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A06-0949-2544-BAA6-CA764990B0D5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33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352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pt-BR"/>
              <a:t>java.awt.</a:t>
            </a:r>
            <a:r>
              <a:rPr lang="en-US"/>
              <a:t>GridLayout</a:t>
            </a:r>
          </a:p>
        </p:txBody>
      </p:sp>
      <p:pic>
        <p:nvPicPr>
          <p:cNvPr id="437251" name="Picture 3" descr="grid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68580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Células do mesmo tamanho especificadas pelo número de linhas e colunas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1F1E-E0A2-FE4D-B667-845B11CE75D3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34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50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Exemplo de GridLayout</a:t>
            </a:r>
            <a:endParaRPr lang="pt-BR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2060575"/>
            <a:ext cx="8116887" cy="2908300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Container </a:t>
            </a:r>
            <a:r>
              <a:rPr lang="en-US" sz="2000" b="1" dirty="0" err="1">
                <a:latin typeface="Courier New" charset="0"/>
              </a:rPr>
              <a:t>contentPane</a:t>
            </a:r>
            <a:r>
              <a:rPr lang="en-US" sz="2000" b="1" dirty="0">
                <a:latin typeface="Courier New" charset="0"/>
              </a:rPr>
              <a:t> = </a:t>
            </a:r>
            <a:r>
              <a:rPr lang="en-US" sz="2000" b="1" dirty="0" err="1">
                <a:latin typeface="Courier New" charset="0"/>
              </a:rPr>
              <a:t>janela.getContentPane</a:t>
            </a:r>
            <a:r>
              <a:rPr lang="en-US" sz="2000" b="1" dirty="0"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contentPane.setLayout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GridLayout</a:t>
            </a:r>
            <a:r>
              <a:rPr lang="en-US" sz="2000" b="1" dirty="0">
                <a:latin typeface="Courier New" charset="0"/>
              </a:rPr>
              <a:t>(3,2));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("Button 1"));</a:t>
            </a:r>
            <a:r>
              <a:rPr lang="en-US" sz="2000" b="1" dirty="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("2"));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("Button 3"));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("Long-Named Button 4"));</a:t>
            </a:r>
            <a:r>
              <a:rPr lang="en-US" sz="2000" b="1" dirty="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Courier New" charset="0"/>
              </a:rPr>
              <a:t>contentPane.add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urier New" charset="0"/>
              </a:rPr>
              <a:t>new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</a:rPr>
              <a:t>JButton</a:t>
            </a:r>
            <a:r>
              <a:rPr lang="en-US" sz="2000" b="1" dirty="0">
                <a:solidFill>
                  <a:srgbClr val="2A00FF"/>
                </a:solidFill>
                <a:latin typeface="Courier New" charset="0"/>
              </a:rPr>
              <a:t>("Button 5"));</a:t>
            </a:r>
            <a:endParaRPr lang="pt-BR" sz="2000" dirty="0">
              <a:latin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1273-4581-8F43-B527-9C54C7029DB8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35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Notas da Aula de POO II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162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TPC: </a:t>
            </a:r>
            <a:r>
              <a:rPr lang="pt-BR" dirty="0"/>
              <a:t>enunciado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91063" cy="4525963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pt-BR" sz="2400" dirty="0"/>
              <a:t>	Usando apenas as classes </a:t>
            </a:r>
            <a:r>
              <a:rPr lang="pt-BR" sz="2400" dirty="0" err="1"/>
              <a:t>JFrame</a:t>
            </a:r>
            <a:r>
              <a:rPr lang="pt-BR" sz="2400" dirty="0"/>
              <a:t>, </a:t>
            </a:r>
            <a:r>
              <a:rPr lang="pt-BR" sz="2400" dirty="0" err="1"/>
              <a:t>JPanel</a:t>
            </a:r>
            <a:r>
              <a:rPr lang="pt-BR" sz="2400" dirty="0"/>
              <a:t>, </a:t>
            </a:r>
            <a:r>
              <a:rPr lang="pt-BR" sz="2400" dirty="0" err="1"/>
              <a:t>JButton</a:t>
            </a:r>
            <a:r>
              <a:rPr lang="pt-BR" sz="2400" dirty="0"/>
              <a:t>, </a:t>
            </a:r>
            <a:r>
              <a:rPr lang="pt-BR" sz="2400" dirty="0" err="1"/>
              <a:t>JLabel</a:t>
            </a:r>
            <a:r>
              <a:rPr lang="pt-BR" sz="2400" dirty="0"/>
              <a:t>, </a:t>
            </a:r>
            <a:r>
              <a:rPr lang="pt-BR" sz="2400" dirty="0" err="1"/>
              <a:t>BorderLayout</a:t>
            </a:r>
            <a:r>
              <a:rPr lang="pt-BR" sz="2400" dirty="0"/>
              <a:t>, </a:t>
            </a:r>
            <a:r>
              <a:rPr lang="pt-BR" sz="2400" dirty="0" err="1"/>
              <a:t>GridLayout</a:t>
            </a:r>
            <a:r>
              <a:rPr lang="pt-BR" sz="2400" dirty="0"/>
              <a:t> e </a:t>
            </a:r>
            <a:r>
              <a:rPr lang="pt-BR" sz="2400" dirty="0" err="1"/>
              <a:t>FlowLayout</a:t>
            </a:r>
            <a:r>
              <a:rPr lang="pt-BR" sz="2400" dirty="0"/>
              <a:t>, escreva um programa que, ao ser executado, exiba a tela ao lado.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pt-BR" sz="1200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pt-BR" sz="2400" dirty="0"/>
              <a:t>	Não se preocupe com a funcionalidade do programa. Ou seja, o programa não deve responder aos cliques do usuário. </a:t>
            </a:r>
          </a:p>
        </p:txBody>
      </p:sp>
      <p:pic>
        <p:nvPicPr>
          <p:cNvPr id="456710" name="Picture 6" descr="celula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0063" y="1557338"/>
            <a:ext cx="2951162" cy="4392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133600" cy="365125"/>
          </a:xfrm>
        </p:spPr>
        <p:txBody>
          <a:bodyPr/>
          <a:lstStyle/>
          <a:p>
            <a:fld id="{AFA81273-4581-8F43-B527-9C54C7029DB8}" type="datetime1">
              <a:rPr lang="en-US" smtClean="0"/>
              <a:t>7/31/15</a:t>
            </a:fld>
            <a:endParaRPr lang="pt-PT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1905000" cy="365125"/>
          </a:xfrm>
        </p:spPr>
        <p:txBody>
          <a:bodyPr/>
          <a:lstStyle/>
          <a:p>
            <a:fld id="{656C9D95-34DC-44FC-8458-129650F58156}" type="slidenum">
              <a:rPr lang="pt-PT" smtClean="0"/>
              <a:t>36</a:t>
            </a:fld>
            <a:endParaRPr lang="pt-PT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886200" cy="365125"/>
          </a:xfrm>
        </p:spPr>
        <p:txBody>
          <a:bodyPr/>
          <a:lstStyle/>
          <a:p>
            <a:r>
              <a:rPr lang="pt-BR" dirty="0" smtClean="0"/>
              <a:t>Notas da Aula de POO II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441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FIM!!!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Duvidas e Questões?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17430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06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Swing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pt-BR" sz="2800" dirty="0"/>
              <a:t>Algumas características importantes:</a:t>
            </a:r>
          </a:p>
          <a:p>
            <a:pPr lvl="1" algn="just">
              <a:lnSpc>
                <a:spcPct val="80000"/>
              </a:lnSpc>
            </a:pPr>
            <a:r>
              <a:rPr lang="pt-BR" sz="2400" i="1" dirty="0"/>
              <a:t>Look </a:t>
            </a:r>
            <a:r>
              <a:rPr lang="pt-BR" sz="2400" i="1" dirty="0" err="1"/>
              <a:t>and</a:t>
            </a:r>
            <a:r>
              <a:rPr lang="pt-BR" sz="2400" i="1" dirty="0"/>
              <a:t> </a:t>
            </a:r>
            <a:r>
              <a:rPr lang="pt-BR" sz="2400" i="1" dirty="0" err="1"/>
              <a:t>Feel</a:t>
            </a:r>
            <a:r>
              <a:rPr lang="pt-BR" sz="2400" dirty="0"/>
              <a:t> </a:t>
            </a:r>
            <a:r>
              <a:rPr lang="pt-BR" sz="2400" dirty="0" smtClean="0"/>
              <a:t>configurável: </a:t>
            </a:r>
            <a:r>
              <a:rPr lang="pt-BR" sz="2400" dirty="0"/>
              <a:t>configuração da aparência de uma aplicação</a:t>
            </a:r>
          </a:p>
          <a:p>
            <a:pPr lvl="1" algn="just">
              <a:lnSpc>
                <a:spcPct val="80000"/>
              </a:lnSpc>
            </a:pPr>
            <a:r>
              <a:rPr lang="pt-BR" sz="2400" dirty="0"/>
              <a:t>Transferência de Dados: </a:t>
            </a:r>
            <a:r>
              <a:rPr lang="pt-BR" sz="2400" i="1" dirty="0" err="1"/>
              <a:t>copy</a:t>
            </a:r>
            <a:r>
              <a:rPr lang="pt-BR" sz="2400" i="1" dirty="0"/>
              <a:t>-paste</a:t>
            </a:r>
            <a:r>
              <a:rPr lang="pt-BR" sz="2400" dirty="0"/>
              <a:t>, </a:t>
            </a:r>
            <a:r>
              <a:rPr lang="pt-BR" sz="2400" i="1" dirty="0" err="1"/>
              <a:t>drag</a:t>
            </a:r>
            <a:r>
              <a:rPr lang="pt-BR" sz="2400" i="1" dirty="0"/>
              <a:t> </a:t>
            </a:r>
            <a:r>
              <a:rPr lang="pt-BR" sz="2400" i="1" dirty="0" err="1"/>
              <a:t>and</a:t>
            </a:r>
            <a:r>
              <a:rPr lang="pt-BR" sz="2400" i="1" dirty="0"/>
              <a:t> </a:t>
            </a:r>
            <a:r>
              <a:rPr lang="pt-BR" sz="2400" i="1" dirty="0" err="1"/>
              <a:t>drop</a:t>
            </a:r>
            <a:endParaRPr lang="pt-BR" sz="2400" i="1" dirty="0"/>
          </a:p>
          <a:p>
            <a:pPr lvl="1" algn="just">
              <a:lnSpc>
                <a:spcPct val="80000"/>
              </a:lnSpc>
            </a:pPr>
            <a:r>
              <a:rPr lang="pt-BR" sz="2400" dirty="0"/>
              <a:t>Internacionalização e localização: permite a configuração separada de aspectos dependentes de uma região: língua, moeda, ..</a:t>
            </a:r>
          </a:p>
          <a:p>
            <a:pPr lvl="1" algn="just">
              <a:lnSpc>
                <a:spcPct val="80000"/>
              </a:lnSpc>
            </a:pPr>
            <a:r>
              <a:rPr lang="pt-BR" sz="2400" dirty="0"/>
              <a:t>Acessibilidade: permite </a:t>
            </a:r>
            <a:r>
              <a:rPr lang="pt-BR" sz="2400" dirty="0" err="1" smtClean="0"/>
              <a:t>projectar</a:t>
            </a:r>
            <a:r>
              <a:rPr lang="pt-BR" sz="2400" dirty="0" smtClean="0"/>
              <a:t> </a:t>
            </a:r>
            <a:r>
              <a:rPr lang="pt-BR" sz="2400" dirty="0" err="1"/>
              <a:t>GUIs</a:t>
            </a:r>
            <a:r>
              <a:rPr lang="pt-BR" sz="2400" dirty="0"/>
              <a:t> capazes de serem utilizadas por portadores de deficiências</a:t>
            </a:r>
          </a:p>
          <a:p>
            <a:pPr lvl="1" algn="just">
              <a:lnSpc>
                <a:spcPct val="80000"/>
              </a:lnSpc>
            </a:pPr>
            <a:r>
              <a:rPr lang="pt-BR" sz="2400" dirty="0"/>
              <a:t>Integração com o desktop: possibilita a integração da aplicação com o desktop hospedeiro, permitindo a execução de aplicações default com preenchimento prévio de dados, etc.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529F-3899-F84E-909C-B4864C501A59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442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Swing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À seguir, apresentamos figuras com os componentes mais comuns desta biblioteca</a:t>
            </a:r>
          </a:p>
          <a:p>
            <a:pPr algn="just"/>
            <a:r>
              <a:rPr lang="pt-BR" dirty="0"/>
              <a:t>Estas figuras foram tiradas do tutorial da </a:t>
            </a:r>
            <a:r>
              <a:rPr lang="pt-BR" dirty="0" smtClean="0"/>
              <a:t>Sun</a:t>
            </a:r>
            <a:endParaRPr lang="pt-B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C320-4C8C-8943-BE01-385A6D983A86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471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Controles Básicos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9536" name="Pictu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3813"/>
            <a:ext cx="7848600" cy="495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4C54-F015-564B-BBB2-4E06A8EFB4D5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045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/>
              <a:t>Controles Interativos com Informação mais Formatada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48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EA08-6134-3F4C-8AAE-4A9E5A23A649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515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/>
              <a:t>Controles Interativos com Informação mais Formatada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2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5813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0701-599D-7240-8272-F0967C1135F1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884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/>
              <a:t>Controles com Informação não-Editável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35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476500"/>
            <a:ext cx="7848601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65-2C49-F340-B524-1E8ADC45E027}" type="datetime1">
              <a:rPr lang="en-US" smtClean="0"/>
              <a:t>7/31/15</a:t>
            </a:fld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C9D95-34DC-44FC-8458-129650F58156}" type="slidenum">
              <a:rPr lang="pt-PT" smtClean="0"/>
              <a:t>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Notas da Aula de POO II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47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L template (Final)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4286</TotalTime>
  <Words>1751</Words>
  <Application>Microsoft Macintosh PowerPoint</Application>
  <PresentationFormat>On-screen Show (4:3)</PresentationFormat>
  <Paragraphs>342</Paragraphs>
  <Slides>37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TL template (Final)2</vt:lpstr>
      <vt:lpstr>Programação Orientada a Objectos II</vt:lpstr>
      <vt:lpstr>Conteúdo da Aula</vt:lpstr>
      <vt:lpstr>Motivação</vt:lpstr>
      <vt:lpstr>Swing</vt:lpstr>
      <vt:lpstr>Swing</vt:lpstr>
      <vt:lpstr>Controles Básicos</vt:lpstr>
      <vt:lpstr>Controles Interativos com Informação mais Formatada</vt:lpstr>
      <vt:lpstr>Controles Interativos com Informação mais Formatada</vt:lpstr>
      <vt:lpstr>Controles com Informação não-Editável</vt:lpstr>
      <vt:lpstr>Contêineres de mais Alto-Nível</vt:lpstr>
      <vt:lpstr>Contêineres de Propósito Geral</vt:lpstr>
      <vt:lpstr>Contêineres com Propósito Especial</vt:lpstr>
      <vt:lpstr>Roteiro de criação de interfaces gráficas </vt:lpstr>
      <vt:lpstr>Roteiro de criação de interfaces gráficas</vt:lpstr>
      <vt:lpstr>Exemplo</vt:lpstr>
      <vt:lpstr>PowerPoint Presentation</vt:lpstr>
      <vt:lpstr>Exemplo</vt:lpstr>
      <vt:lpstr>Hierarquia de composição</vt:lpstr>
      <vt:lpstr>Elementos de interface Swing</vt:lpstr>
      <vt:lpstr>Elementos de interface Swing</vt:lpstr>
      <vt:lpstr>javax.swing.JLabel</vt:lpstr>
      <vt:lpstr>Exemplo de JLabel</vt:lpstr>
      <vt:lpstr>javax.swing.JButton</vt:lpstr>
      <vt:lpstr>Exemplo de JButton</vt:lpstr>
      <vt:lpstr>Alguns containers</vt:lpstr>
      <vt:lpstr>javax.swing.JFrame</vt:lpstr>
      <vt:lpstr>Exemplo de JFrame</vt:lpstr>
      <vt:lpstr>javax.swing.JPanel</vt:lpstr>
      <vt:lpstr>Diagramadores</vt:lpstr>
      <vt:lpstr>java.awt.FlowLayout</vt:lpstr>
      <vt:lpstr>Exemplo de FlowLayout</vt:lpstr>
      <vt:lpstr>java.awt.BorderLayout</vt:lpstr>
      <vt:lpstr>Exemplo de BorderLayout</vt:lpstr>
      <vt:lpstr>java.awt.GridLayout</vt:lpstr>
      <vt:lpstr>Exemplo de GridLayout</vt:lpstr>
      <vt:lpstr>TPC: enunciado</vt:lpstr>
      <vt:lpstr>FIM!!!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Manhica</dc:creator>
  <cp:lastModifiedBy>Ruben Manhica</cp:lastModifiedBy>
  <cp:revision>28</cp:revision>
  <dcterms:created xsi:type="dcterms:W3CDTF">2014-01-07T07:02:27Z</dcterms:created>
  <dcterms:modified xsi:type="dcterms:W3CDTF">2015-07-31T11:07:52Z</dcterms:modified>
</cp:coreProperties>
</file>