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0"/>
  </p:notesMasterIdLst>
  <p:sldIdLst>
    <p:sldId id="256" r:id="rId2"/>
    <p:sldId id="316" r:id="rId3"/>
    <p:sldId id="317" r:id="rId4"/>
    <p:sldId id="260" r:id="rId5"/>
    <p:sldId id="298" r:id="rId6"/>
    <p:sldId id="314" r:id="rId7"/>
    <p:sldId id="299" r:id="rId8"/>
    <p:sldId id="301" r:id="rId9"/>
    <p:sldId id="258" r:id="rId10"/>
    <p:sldId id="302" r:id="rId11"/>
    <p:sldId id="335" r:id="rId12"/>
    <p:sldId id="303" r:id="rId13"/>
    <p:sldId id="319" r:id="rId14"/>
    <p:sldId id="336" r:id="rId15"/>
    <p:sldId id="304" r:id="rId16"/>
    <p:sldId id="320" r:id="rId17"/>
    <p:sldId id="337" r:id="rId18"/>
    <p:sldId id="305" r:id="rId19"/>
    <p:sldId id="321" r:id="rId20"/>
    <p:sldId id="338" r:id="rId21"/>
    <p:sldId id="306" r:id="rId22"/>
    <p:sldId id="318" r:id="rId23"/>
    <p:sldId id="339" r:id="rId24"/>
    <p:sldId id="307" r:id="rId25"/>
    <p:sldId id="322" r:id="rId26"/>
    <p:sldId id="340" r:id="rId27"/>
    <p:sldId id="300" r:id="rId28"/>
    <p:sldId id="308" r:id="rId29"/>
    <p:sldId id="323" r:id="rId30"/>
    <p:sldId id="324" r:id="rId31"/>
    <p:sldId id="328" r:id="rId32"/>
    <p:sldId id="309" r:id="rId33"/>
    <p:sldId id="325" r:id="rId34"/>
    <p:sldId id="329" r:id="rId35"/>
    <p:sldId id="330" r:id="rId36"/>
    <p:sldId id="310" r:id="rId37"/>
    <p:sldId id="326" r:id="rId38"/>
    <p:sldId id="331" r:id="rId39"/>
    <p:sldId id="311" r:id="rId40"/>
    <p:sldId id="327" r:id="rId41"/>
    <p:sldId id="332" r:id="rId42"/>
    <p:sldId id="312" r:id="rId43"/>
    <p:sldId id="333" r:id="rId44"/>
    <p:sldId id="313" r:id="rId45"/>
    <p:sldId id="334" r:id="rId46"/>
    <p:sldId id="341" r:id="rId47"/>
    <p:sldId id="342" r:id="rId48"/>
    <p:sldId id="343" r:id="rId49"/>
  </p:sldIdLst>
  <p:sldSz cx="9144000" cy="5143500" type="screen16x9"/>
  <p:notesSz cx="6858000" cy="9144000"/>
  <p:embeddedFontLst>
    <p:embeddedFont>
      <p:font typeface="Anaheim" panose="020B0604020202020204" charset="0"/>
      <p:regular r:id="rId51"/>
    </p:embeddedFont>
    <p:embeddedFont>
      <p:font typeface="Hanken Grotesk" panose="020B0604020202020204" charset="0"/>
      <p:regular r:id="rId52"/>
      <p:bold r:id="rId53"/>
      <p:italic r:id="rId54"/>
      <p:boldItalic r:id="rId55"/>
    </p:embeddedFont>
    <p:embeddedFont>
      <p:font typeface="Lato" panose="020F0502020204030203" pitchFamily="34" charset="0"/>
      <p:regular r:id="rId56"/>
    </p:embeddedFont>
    <p:embeddedFont>
      <p:font typeface="Raleway Black" pitchFamily="2" charset="0"/>
      <p:bold r:id="rId57"/>
      <p:boldItalic r:id="rId58"/>
    </p:embeddedFont>
    <p:embeddedFont>
      <p:font typeface="Raleway ExtraBold" pitchFamily="2" charset="0"/>
      <p:bold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64D9E-B243-4DAE-B4B8-28397AFCAEF8}">
  <a:tblStyle styleId="{82264D9E-B243-4DAE-B4B8-28397AFCA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F02EFA-83DA-4F31-A59F-B88A7A9BC6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20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66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48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Open Web Application Security Project (OWASP) Broken Web Applications Project,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2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  <p:sldLayoutId id="2147483670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sourceforge.net/projects/owaspbwa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507136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KALI LINUX: VULNERABILIDADES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49"/>
            <a:ext cx="4384800" cy="62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Florêncio, Nuno Fonseca;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Simão Júnior, Belarmino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A88AB1-5E81-5301-7C11-EDE3411C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641" y="9093"/>
            <a:ext cx="2212432" cy="1784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D90A7-DED9-42C6-C166-D3744740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428" y="-7791"/>
            <a:ext cx="605901" cy="831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2.1. </a:t>
            </a:r>
            <a:r>
              <a:rPr lang="en-GB" dirty="0" err="1"/>
              <a:t>Nikto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Nikto</a:t>
            </a:r>
            <a:r>
              <a:rPr lang="pt-PT" sz="2000" dirty="0"/>
              <a:t> é uma ferramenta de código aberto de verificação de segurança da web que realiza testes de segurança em servidores web. Ele pode detectar várias vulnerabilidades e configurações incorrectas em servidores web, como falhas de configuração do servidor, scripts perigosos e problemas de segurança relacionados a versões específicas de software web.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2.1. </a:t>
            </a:r>
            <a:r>
              <a:rPr lang="en-GB" dirty="0" err="1"/>
              <a:t>Nikto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7B582-7313-74F1-2A9A-28CF677B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26" y="1276151"/>
            <a:ext cx="678274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 </a:t>
            </a:r>
            <a:r>
              <a:rPr lang="en-GB" dirty="0" err="1"/>
              <a:t>SkipFish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Skipfish</a:t>
            </a:r>
            <a:r>
              <a:rPr lang="pt-PT" sz="2000" dirty="0"/>
              <a:t> é uma ferramenta de teste de segurança de aplicativos da web, desenvolvida pelo Google, projectada para identificar vulnerabilidades em sites e aplicativos da web de forma rápida e eficiente. Ele realiza um escaneamento abrangente e automatizado do aplicativo da web, identificando possíveis vulnerabilidades, como injecção de SQL, cross-site </a:t>
            </a:r>
            <a:r>
              <a:rPr lang="pt-PT" sz="2000" dirty="0" err="1"/>
              <a:t>scripting</a:t>
            </a:r>
            <a:r>
              <a:rPr lang="pt-PT" sz="2000" dirty="0"/>
              <a:t> (XSS), entre outros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0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 </a:t>
            </a:r>
            <a:r>
              <a:rPr lang="en-GB" dirty="0" err="1"/>
              <a:t>SkipFish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Skipfish</a:t>
            </a:r>
            <a:r>
              <a:rPr lang="pt-PT" sz="2000" dirty="0"/>
              <a:t> é conhecido por sua velocidade e capacidade de detectar uma ampla variedade de vulnerabilidades, tornando-se uma ferramenta valiosa para testadores de penetração e equipes de segurança de aplicativos da web.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2.2. </a:t>
            </a:r>
            <a:r>
              <a:rPr lang="en-GB" dirty="0" err="1"/>
              <a:t>SkipFish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48B949-AC0C-1E81-E85D-D9126631B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63" y="1017725"/>
            <a:ext cx="5106073" cy="36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9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2.3. Wapiti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Wapiti</a:t>
            </a:r>
            <a:r>
              <a:rPr lang="pt-PT" sz="2000" dirty="0"/>
              <a:t> é uma ferramenta de teste de segurança da web que visa identificar vulnerabilidades em sites e aplicativos da web. Ele realiza uma série de testes automatizados em um site-alvo, procurando por possíveis falhas de segurança, como injecção de SQL, cross-site </a:t>
            </a:r>
            <a:r>
              <a:rPr lang="pt-PT" sz="2000" dirty="0" err="1"/>
              <a:t>scripting</a:t>
            </a:r>
            <a:r>
              <a:rPr lang="pt-PT" sz="2000" dirty="0"/>
              <a:t> (XSS), inclusão de arquivo remoto, entre outras.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2.3. Wapiti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Wapiti</a:t>
            </a:r>
            <a:r>
              <a:rPr lang="pt-PT" sz="2000" dirty="0"/>
              <a:t> é amplamente utilizado por testadores de penetração e equipes de segurança de aplicativos da web devido à sua facilidade de uso e capacidade de identificar uma variedade de vulnerabilidades.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2.3. Wapiti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E48183-A399-E24E-F1BA-D83605EB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11" y="1016017"/>
            <a:ext cx="5025177" cy="35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1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2.4. OWASP-ZAP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OWASP ZAP (</a:t>
            </a:r>
            <a:r>
              <a:rPr lang="pt-PT" sz="2000" dirty="0" err="1"/>
              <a:t>Zed</a:t>
            </a:r>
            <a:r>
              <a:rPr lang="pt-PT" sz="2000" dirty="0"/>
              <a:t> </a:t>
            </a:r>
            <a:r>
              <a:rPr lang="pt-PT" sz="2000" dirty="0" err="1"/>
              <a:t>Attack</a:t>
            </a:r>
            <a:r>
              <a:rPr lang="pt-PT" sz="2000" dirty="0"/>
              <a:t> Proxy) é uma ferramenta de teste de segurança de aplicativos da web de código aberto, projectada para ajudar desenvolvedores, testadores de segurança e administradores a encontrar e corrigir falhas de segurança em aplicativos da web.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7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2.4. OWASP-ZAP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ZAP fornece uma ampla gama de recursos para identificar vulnerabilidades comuns, como </a:t>
            </a:r>
            <a:r>
              <a:rPr lang="pt-PT" sz="2000" dirty="0" err="1"/>
              <a:t>injeção</a:t>
            </a:r>
            <a:r>
              <a:rPr lang="pt-PT" sz="2000" dirty="0"/>
              <a:t> de SQL, cross-site </a:t>
            </a:r>
            <a:r>
              <a:rPr lang="pt-PT" sz="2000" dirty="0" err="1"/>
              <a:t>scripting</a:t>
            </a:r>
            <a:r>
              <a:rPr lang="pt-PT" sz="2000" dirty="0"/>
              <a:t> (XSS), inclusão de arquivo remoto, entre outros. Ele oferece uma interface gráfica intuitiva e também pode ser usado como uma API para integração em pipelines de desenvolvimento contínuo (CI/CD).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8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0. Kali Linux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Kali Linux é uma distribuição Linux especializada em segurança e testes de penetração. O Kali Linux oferece uma ampla gama de ferramentas e recursos para análise de segurança, exploração de vulnerabilidades e auditoria de redes.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65" y="3066923"/>
            <a:ext cx="1913870" cy="15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2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2.4. OWASP-ZAP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B778DF-10A0-F126-B491-3AF49771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42" y="1084474"/>
            <a:ext cx="6554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4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2.5. XSSPY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XSSPY é uma ferramenta de código aberto usada para detectar e explorar vulnerabilidades de cross-site </a:t>
            </a:r>
            <a:r>
              <a:rPr lang="pt-PT" sz="2000" dirty="0" err="1"/>
              <a:t>scripting</a:t>
            </a:r>
            <a:r>
              <a:rPr lang="pt-PT" sz="2000" dirty="0"/>
              <a:t> (XSS) em aplicativos da web. XSS é uma vulnerabilidade comum em sites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que permite que um atacante </a:t>
            </a:r>
            <a:r>
              <a:rPr lang="pt-PT" sz="2000" dirty="0" err="1"/>
              <a:t>injete</a:t>
            </a:r>
            <a:r>
              <a:rPr lang="pt-PT" sz="2000" dirty="0"/>
              <a:t> scripts maliciosos em páginas da web visualizadas por outros usuários.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2.5. XSSPY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XSSPY ajuda os testadores de penetração e os desenvolvedores a identificar e corrigir essas vulnerabilidades, garantindo assim a segurança do aplicativo da web contra ataques XSS.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2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2.5. XSSPY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99BBF-52F8-808A-F8EE-6288148A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05" y="1017725"/>
            <a:ext cx="672558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2.6. W3af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W3af (Web </a:t>
            </a:r>
            <a:r>
              <a:rPr lang="pt-PT" sz="2000" dirty="0" err="1"/>
              <a:t>Application</a:t>
            </a:r>
            <a:r>
              <a:rPr lang="pt-PT" sz="2000" dirty="0"/>
              <a:t> </a:t>
            </a:r>
            <a:r>
              <a:rPr lang="pt-PT" sz="2000" dirty="0" err="1"/>
              <a:t>Attack</a:t>
            </a:r>
            <a:r>
              <a:rPr lang="pt-PT" sz="2000" dirty="0"/>
              <a:t>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Audit</a:t>
            </a:r>
            <a:r>
              <a:rPr lang="pt-PT" sz="2000" dirty="0"/>
              <a:t> Framework) é uma poderosa e extensível ferramenta de teste de segurança de aplicativos da web. Desenvolvido em Python, o W3af é </a:t>
            </a:r>
            <a:r>
              <a:rPr lang="pt-PT" sz="2000" dirty="0" err="1"/>
              <a:t>projetado</a:t>
            </a:r>
            <a:r>
              <a:rPr lang="pt-PT" sz="2000" dirty="0"/>
              <a:t> para identificar e explorar uma ampla gama de vulnerabilidades em aplicativos da web, incluindo injecção de SQL, cross-site </a:t>
            </a:r>
            <a:r>
              <a:rPr lang="pt-PT" sz="2000" dirty="0" err="1"/>
              <a:t>scripting</a:t>
            </a:r>
            <a:r>
              <a:rPr lang="pt-PT" sz="2000" dirty="0"/>
              <a:t> (XSS), inclusão de arquivo remoto e muitos outros.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2.6. W3af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Ele oferece uma variedade de plugins e opções de configuração para personalizar os testes de segurança de acordo com as necessidades específicas do aplicativo da web.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2.6. W3af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7420B-FD71-E374-677A-4BE0B39FC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92" y="1017725"/>
            <a:ext cx="6146816" cy="38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8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Fierce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VULNERABILIDADES DE INFRA-ESTRUTURAS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OpenVAS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Metasploit Framework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NMAP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NETCAT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Unicornscan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254A8E-F243-594E-F1BC-93279804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15" y="2218975"/>
            <a:ext cx="1695441" cy="13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6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 OpenVAS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OpenVAS</a:t>
            </a:r>
            <a:r>
              <a:rPr lang="pt-PT" sz="2000" dirty="0"/>
              <a:t> (Open </a:t>
            </a:r>
            <a:r>
              <a:rPr lang="pt-PT" sz="2000" dirty="0" err="1"/>
              <a:t>Vulnerability</a:t>
            </a:r>
            <a:r>
              <a:rPr lang="pt-PT" sz="2000" dirty="0"/>
              <a:t> </a:t>
            </a:r>
            <a:r>
              <a:rPr lang="pt-PT" sz="2000" dirty="0" err="1"/>
              <a:t>Assessment</a:t>
            </a:r>
            <a:r>
              <a:rPr lang="pt-PT" sz="2000" dirty="0"/>
              <a:t> Scanner) é um framework composto por vários serviços e ferramentas que oferece uma solução abrangente e poderosa para verificação e gerenciamento de vulnerabilidades. Este framework faz parte da solução comercial de gerenciamento de vulnerabilidades da </a:t>
            </a:r>
            <a:r>
              <a:rPr lang="pt-PT" sz="2000" dirty="0" err="1"/>
              <a:t>Greenbone</a:t>
            </a:r>
            <a:r>
              <a:rPr lang="pt-PT" sz="2000" dirty="0"/>
              <a:t> Networks e tem sido contribuído para a comunidade de código aberto desde 2009.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90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 OpenVAS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Os recursos do </a:t>
            </a:r>
            <a:r>
              <a:rPr lang="pt-PT" sz="2000" dirty="0" err="1"/>
              <a:t>OpenVAS</a:t>
            </a:r>
            <a:r>
              <a:rPr lang="pt-PT" sz="2000" dirty="0"/>
              <a:t> incluem testes não autenticados e autenticados, suporte para vários protocolos industriais e de Internet em diferentes níveis, ajuste de desempenho para implementar qualquer tipo de teste de vulnerabilidade. O </a:t>
            </a:r>
            <a:r>
              <a:rPr lang="pt-PT" sz="2000" dirty="0" err="1"/>
              <a:t>OpenVAS</a:t>
            </a:r>
            <a:r>
              <a:rPr lang="pt-PT" sz="2000" dirty="0"/>
              <a:t> executa um </a:t>
            </a:r>
            <a:r>
              <a:rPr lang="pt-PT" sz="2000" dirty="0" err="1"/>
              <a:t>feed</a:t>
            </a:r>
            <a:r>
              <a:rPr lang="pt-PT" sz="2000" dirty="0"/>
              <a:t> continuamente </a:t>
            </a:r>
            <a:r>
              <a:rPr lang="pt-PT" sz="2000" dirty="0" err="1"/>
              <a:t>atualizado</a:t>
            </a:r>
            <a:r>
              <a:rPr lang="pt-PT" sz="2000" dirty="0"/>
              <a:t> e estendido de testes de vulnerabilidade (</a:t>
            </a:r>
            <a:r>
              <a:rPr lang="pt-PT" sz="2000" dirty="0" err="1"/>
              <a:t>VTs</a:t>
            </a:r>
            <a:r>
              <a:rPr lang="pt-PT" sz="2000" dirty="0"/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0. Kali Linux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Kali Linux é conhecido por sua ampla gama de ferramentas de segurança cibernética. Ele oferece mais de 600 ferramentas de segurança pré-instaladas, incluindo scanners de vulnerabilidade, </a:t>
            </a:r>
            <a:r>
              <a:rPr lang="pt-PT" sz="2000" dirty="0" err="1"/>
              <a:t>sniffers</a:t>
            </a:r>
            <a:r>
              <a:rPr lang="pt-PT" sz="2000" dirty="0"/>
              <a:t> de rede, utilitários de quebra de senha, ferramentas de engenharia reversa e muito mais.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3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 OpenVAS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Em uma </a:t>
            </a:r>
            <a:r>
              <a:rPr lang="pt-PT" sz="2000" dirty="0" err="1"/>
              <a:t>infraestrutura</a:t>
            </a:r>
            <a:r>
              <a:rPr lang="pt-PT" sz="2000" dirty="0"/>
              <a:t>, o </a:t>
            </a:r>
            <a:r>
              <a:rPr lang="pt-PT" sz="2000" dirty="0" err="1"/>
              <a:t>OpenVAS</a:t>
            </a:r>
            <a:r>
              <a:rPr lang="pt-PT" sz="2000" dirty="0"/>
              <a:t> executa testes de vulnerabilidade, verificando todos os sistemas, como servidores, </a:t>
            </a:r>
            <a:r>
              <a:rPr lang="pt-PT" sz="2000" dirty="0" err="1"/>
              <a:t>firewalls</a:t>
            </a:r>
            <a:r>
              <a:rPr lang="pt-PT" sz="2000" dirty="0"/>
              <a:t> ou </a:t>
            </a:r>
            <a:r>
              <a:rPr lang="pt-PT" sz="2000" dirty="0" err="1"/>
              <a:t>switches</a:t>
            </a:r>
            <a:r>
              <a:rPr lang="pt-PT" sz="2000" dirty="0"/>
              <a:t> na rede de TI, em busca de falhas de segurança conhecidas e potenciais.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3.1. OpenVAS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0A2C3A-36DF-859E-2D98-26F391FB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22" y="1017725"/>
            <a:ext cx="6515555" cy="37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90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Fierce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Fierce</a:t>
            </a:r>
            <a:r>
              <a:rPr lang="pt-PT" sz="2000" dirty="0"/>
              <a:t> é uma ferramenta de reconhecimento DNS desenvolvida em Python, </a:t>
            </a:r>
            <a:r>
              <a:rPr lang="pt-PT" sz="2000" dirty="0" err="1"/>
              <a:t>projetada</a:t>
            </a:r>
            <a:r>
              <a:rPr lang="pt-PT" sz="2000" dirty="0"/>
              <a:t> para localizar espaços de IP não contíguos e nomes de </a:t>
            </a:r>
            <a:r>
              <a:rPr lang="pt-PT" sz="2000" dirty="0" err="1"/>
              <a:t>host</a:t>
            </a:r>
            <a:r>
              <a:rPr lang="pt-PT" sz="2000" dirty="0"/>
              <a:t> em domínios ou subdomínios especificados. Ele se destaca por sua capacidade de realizar varreduras eficazes para identificar alvos dentro e fora de uma rede corporativa.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9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Fierce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Ao contrário de algumas ferramentas que exploram a totalidade da internet, o </a:t>
            </a:r>
            <a:r>
              <a:rPr lang="pt-PT" sz="2000" dirty="0" err="1"/>
              <a:t>Fierce</a:t>
            </a:r>
            <a:r>
              <a:rPr lang="pt-PT" sz="2000" dirty="0"/>
              <a:t> se concentra em encontrar resultados relevantes para o contexto definido, tornando-o uma opção eficiente para colecta de informações durante testes de penetração ou testes de rede.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Fierce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B9ED5D-1BF8-847C-15CE-7F121D84C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877" y="1017725"/>
            <a:ext cx="4696245" cy="35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Fierce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53970-F88D-F74F-E5FD-9C49A258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03" y="1004154"/>
            <a:ext cx="5877393" cy="36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5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Metasploit Framework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Metasploit</a:t>
            </a:r>
            <a:r>
              <a:rPr lang="pt-PT" sz="2000" dirty="0"/>
              <a:t> Framework é uma ferramenta de código aberto usada para desenvolver, testar e executar </a:t>
            </a:r>
            <a:r>
              <a:rPr lang="pt-PT" sz="2000" dirty="0" err="1"/>
              <a:t>exploits</a:t>
            </a:r>
            <a:r>
              <a:rPr lang="pt-PT" sz="2000" dirty="0"/>
              <a:t> contra sistemas alvo. Ele oferece uma ampla gama de recursos para testadores de penetração e pesquisadores de segurança, permitindo que eles automatizem tarefas complexas relacionadas à descoberta, exploração e comprometimento de sistemas.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9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Metasploit Framework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 O </a:t>
            </a:r>
            <a:r>
              <a:rPr lang="pt-PT" sz="2000" dirty="0" err="1"/>
              <a:t>Metasploit</a:t>
            </a:r>
            <a:r>
              <a:rPr lang="pt-PT" sz="2000" dirty="0"/>
              <a:t> Framework é uma das ferramentas mais populares e amplamente utilizadas no campo da segurança cibernética devido à sua flexibilidade, poder e suporte </a:t>
            </a:r>
            <a:r>
              <a:rPr lang="pt-PT" sz="2000" dirty="0" err="1"/>
              <a:t>ativo</a:t>
            </a:r>
            <a:r>
              <a:rPr lang="pt-PT" sz="2000" dirty="0"/>
              <a:t> da comunidade.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91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Metasploit Framework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1CE1A6-77A9-DA86-C20D-263D7DE8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054" y="1034794"/>
            <a:ext cx="6035892" cy="32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NMAP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Nmap</a:t>
            </a:r>
            <a:r>
              <a:rPr lang="pt-PT" sz="2000" dirty="0"/>
              <a:t> é uma poderosa ferramenta de código aberto usada para </a:t>
            </a:r>
            <a:r>
              <a:rPr lang="pt-PT" sz="2000" dirty="0" err="1"/>
              <a:t>escanear</a:t>
            </a:r>
            <a:r>
              <a:rPr lang="pt-PT" sz="2000" dirty="0"/>
              <a:t> redes e descobrir </a:t>
            </a:r>
            <a:r>
              <a:rPr lang="pt-PT" sz="2000" dirty="0" err="1"/>
              <a:t>hosts</a:t>
            </a:r>
            <a:r>
              <a:rPr lang="pt-PT" sz="2000" dirty="0"/>
              <a:t> e serviços em uma rede. Ele oferece uma ampla gama de recursos para testadores de penetração e administradores de rede, permitindo que eles identifiquem dispositivos activos, portas abertas, versões de serviços e muito mais.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2D9DDF-7BAF-8358-3060-24C49DF2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13" y="258491"/>
            <a:ext cx="1213098" cy="97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NMAP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Nmap</a:t>
            </a:r>
            <a:r>
              <a:rPr lang="pt-PT" sz="2000" dirty="0"/>
              <a:t> é amplamente conhecido por sua velocidade, precisão e flexibilidade, tornando-se uma ferramenta essencial para investigações de segurança e auditorias de rede.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NMAP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CF6C4-662C-9687-DDFD-6FDC3ABA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74" y="1017725"/>
            <a:ext cx="6639852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0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NETCAT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O </a:t>
            </a:r>
            <a:r>
              <a:rPr lang="pt-PT" sz="2000" dirty="0" err="1"/>
              <a:t>Netcat</a:t>
            </a:r>
            <a:r>
              <a:rPr lang="pt-PT" sz="2000" dirty="0"/>
              <a:t>, frequentemente abreviado como </a:t>
            </a:r>
            <a:r>
              <a:rPr lang="pt-PT" sz="2000" dirty="0" err="1"/>
              <a:t>nc</a:t>
            </a:r>
            <a:r>
              <a:rPr lang="pt-PT" sz="2000" dirty="0"/>
              <a:t>, é uma ferramenta de linha de comando extremamente versátil para ler e escrever dados em conexões de rede usando o protocolo TCP/IP. Ele pode ser usado para criar conexões de rede em diferentes portas, enviar e receber dados, escutar portas para conexões de entrada e muito mais. O </a:t>
            </a:r>
            <a:r>
              <a:rPr lang="pt-PT" sz="2000" dirty="0" err="1"/>
              <a:t>Netcat</a:t>
            </a:r>
            <a:r>
              <a:rPr lang="pt-PT" sz="2000" dirty="0"/>
              <a:t> é amplamente utilizado por administradores de sistemas e testadores de penetração devido à sua simplicidade e flexibilidade.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NETCAT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8D299D-99AD-8E34-96B2-89B1BCE8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6" y="1953095"/>
            <a:ext cx="8006107" cy="16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7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Unicornscan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 err="1"/>
              <a:t>Unicornscan</a:t>
            </a:r>
            <a:r>
              <a:rPr lang="pt-PT" sz="2000" dirty="0"/>
              <a:t> é uma ferramenta de escaneamento de rede rápida e versátil, </a:t>
            </a:r>
            <a:r>
              <a:rPr lang="pt-PT" sz="2000" dirty="0" err="1"/>
              <a:t>projetada</a:t>
            </a:r>
            <a:r>
              <a:rPr lang="pt-PT" sz="2000" dirty="0"/>
              <a:t> para </a:t>
            </a:r>
            <a:r>
              <a:rPr lang="pt-PT" sz="2000" dirty="0" err="1"/>
              <a:t>escanear</a:t>
            </a:r>
            <a:r>
              <a:rPr lang="pt-PT" sz="2000" dirty="0"/>
              <a:t> grandes redes de maneira rápida e eficiente. Ele suporta vários métodos de escaneamento, como TCP SYN, TCP </a:t>
            </a:r>
            <a:r>
              <a:rPr lang="pt-PT" sz="2000" dirty="0" err="1"/>
              <a:t>Connect</a:t>
            </a:r>
            <a:r>
              <a:rPr lang="pt-PT" sz="2000" dirty="0"/>
              <a:t>, UDP e ICMP, permitindo que os usuários personalizem seus escaneamentos de acordo com suas necessidades específicas.</a:t>
            </a:r>
          </a:p>
          <a:p>
            <a:pPr marL="152400" indent="0">
              <a:buNone/>
            </a:pPr>
            <a:endParaRPr lang="pt-PT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Unicornscan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71E9E-A2B2-DA57-DF1E-008A4220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79" y="1123729"/>
            <a:ext cx="674464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799" y="1708422"/>
            <a:ext cx="4421519" cy="2304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</a:t>
            </a:r>
            <a:br>
              <a:rPr lang="en" dirty="0"/>
            </a:br>
            <a:r>
              <a:rPr lang="en" dirty="0"/>
              <a:t>(PRÁTICA)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2D9DDF-7BAF-8358-3060-24C49DF2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13" y="258491"/>
            <a:ext cx="1213098" cy="9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5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Requisitos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457200" marR="0" lvl="0" indent="-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anken Grotesk"/>
              <a:buChar char="●"/>
              <a:tabLst/>
              <a:defRPr/>
            </a:pPr>
            <a:r>
              <a:rPr lang="pt-PT" sz="2000" dirty="0"/>
              <a:t>Máquina </a:t>
            </a:r>
            <a:r>
              <a:rPr lang="pt-PT" sz="2000" dirty="0" err="1"/>
              <a:t>Pentester</a:t>
            </a:r>
            <a:r>
              <a:rPr lang="pt-PT" sz="2000" dirty="0"/>
              <a:t>: Kali Linux (</a:t>
            </a:r>
            <a:r>
              <a:rPr lang="pt-PT" sz="2000" dirty="0">
                <a:hlinkClick r:id="rId3"/>
              </a:rPr>
              <a:t>https://www.kali.org/</a:t>
            </a:r>
            <a:r>
              <a:rPr lang="pt-PT" sz="2000" dirty="0"/>
              <a:t>);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anken Grotesk"/>
              <a:buChar char="●"/>
              <a:tabLst/>
              <a:defRPr/>
            </a:pPr>
            <a:r>
              <a:rPr lang="pt-PT" sz="2000" dirty="0"/>
              <a:t>Servidor Alvo: OWASP-BWA (</a:t>
            </a:r>
            <a:r>
              <a:rPr lang="pt-PT" sz="2000" dirty="0">
                <a:hlinkClick r:id="rId4"/>
              </a:rPr>
              <a:t>https://sourceforge.net/projects/owaspbwa</a:t>
            </a:r>
            <a:r>
              <a:rPr lang="pt-PT" sz="2000" dirty="0"/>
              <a:t>)</a:t>
            </a:r>
          </a:p>
          <a:p>
            <a:pPr marL="15240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tabLst/>
              <a:defRPr/>
            </a:pPr>
            <a:endParaRPr lang="pt-PT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0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E527B-8712-3362-FB19-223CB8EB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950" y="1307100"/>
            <a:ext cx="4863138" cy="1883100"/>
          </a:xfrm>
        </p:spPr>
        <p:txBody>
          <a:bodyPr/>
          <a:lstStyle/>
          <a:p>
            <a:r>
              <a:rPr lang="en-GB" dirty="0"/>
              <a:t>OBRIGADO!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151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INTRODUÇÃO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Com o aumento dos ataques cibernéticos, a segurança da informação deve ser colocada como prioridade </a:t>
            </a:r>
            <a:r>
              <a:rPr lang="pt-PT" sz="2000" dirty="0" err="1"/>
              <a:t>pelos</a:t>
            </a:r>
            <a:r>
              <a:rPr lang="pt-PT" sz="2000" dirty="0"/>
              <a:t> gestores de Tecnologia da Informação.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pt-PT" sz="2000" dirty="0"/>
              <a:t>Diante dessa necessidade, a análise de vulnerabilidades se tornou uma prática de grande importância para a cibersegurança das organizações.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1.1. OBJECTIVOS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56776"/>
            <a:ext cx="7704000" cy="3553590"/>
          </a:xfrm>
        </p:spPr>
        <p:txBody>
          <a:bodyPr/>
          <a:lstStyle/>
          <a:p>
            <a:pPr marL="457200" marR="0" lvl="0" indent="-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anken Grotesk"/>
              <a:buChar char="●"/>
              <a:tabLst/>
              <a:defRPr/>
            </a:pPr>
            <a:r>
              <a:rPr lang="pt-PT" sz="2000" dirty="0">
                <a:solidFill>
                  <a:srgbClr val="FFFFFF"/>
                </a:solidFill>
              </a:rPr>
              <a:t>Descrever a importância da análise de vulnerabilidades em servidores Web e infra-estruturas de Rede;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anken Grotesk"/>
              <a:buChar char="●"/>
              <a:tabLst/>
              <a:defRPr/>
            </a:pPr>
            <a:r>
              <a:rPr kumimoji="0" lang="pt-PT" sz="2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ken Grotesk"/>
                <a:sym typeface="Hanken Grotesk"/>
              </a:rPr>
              <a:t>Apresentar </a:t>
            </a:r>
            <a:r>
              <a:rPr lang="pt-PT" sz="2000" dirty="0">
                <a:solidFill>
                  <a:srgbClr val="FFFFFF"/>
                </a:solidFill>
              </a:rPr>
              <a:t>as principais ferramentas utilizadas no processo de verificação de vulnerabilidades;</a:t>
            </a:r>
          </a:p>
          <a:p>
            <a:pPr marL="457200" marR="0" lvl="0" indent="-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anken Grotesk"/>
              <a:buChar char="●"/>
              <a:tabLst/>
              <a:defRPr/>
            </a:pPr>
            <a:r>
              <a:rPr kumimoji="0" lang="pt-PT" sz="2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ken Grotesk"/>
                <a:sym typeface="Hanken Grotesk"/>
              </a:rPr>
              <a:t>Demonstrar como rea</a:t>
            </a:r>
            <a:r>
              <a:rPr lang="pt-PT" sz="2000" dirty="0">
                <a:solidFill>
                  <a:srgbClr val="FFFFFF"/>
                </a:solidFill>
              </a:rPr>
              <a:t>lizar testes em um servidor Linux para identificar vulnerabilidades.</a:t>
            </a:r>
            <a:endParaRPr kumimoji="0" lang="pt-PT" sz="20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ken Grotesk"/>
              <a:sym typeface="Hanken Grotes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799" y="1708422"/>
            <a:ext cx="4421519" cy="2304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DE ANÁLISE DE</a:t>
            </a:r>
            <a:br>
              <a:rPr lang="en" dirty="0"/>
            </a:br>
            <a:r>
              <a:rPr lang="en" sz="3200" dirty="0"/>
              <a:t>VULNERABILIDADES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2D9DDF-7BAF-8358-3060-24C49DF2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13" y="258491"/>
            <a:ext cx="1213098" cy="9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3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06210-FCF8-5016-8CF6-ADAD7336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FERRAMENTAS DE ANÁLISE DE VULNERABILIDADES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F1658-470E-D6A1-15EB-EADD7DE9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87010"/>
            <a:ext cx="7704000" cy="3223355"/>
          </a:xfrm>
        </p:spPr>
        <p:txBody>
          <a:bodyPr/>
          <a:lstStyle/>
          <a:p>
            <a:pPr marL="152400" indent="0" algn="just">
              <a:lnSpc>
                <a:spcPct val="150000"/>
              </a:lnSpc>
              <a:buNone/>
            </a:pPr>
            <a:r>
              <a:rPr lang="en-GB" sz="2000" dirty="0"/>
              <a:t>A </a:t>
            </a:r>
            <a:r>
              <a:rPr lang="en-GB" sz="2000" dirty="0" err="1"/>
              <a:t>análise</a:t>
            </a:r>
            <a:r>
              <a:rPr lang="en-GB" sz="2000" dirty="0"/>
              <a:t> de </a:t>
            </a:r>
            <a:r>
              <a:rPr lang="en-GB" sz="2000" dirty="0" err="1"/>
              <a:t>vulnerabilidades</a:t>
            </a:r>
            <a:r>
              <a:rPr lang="en-GB" sz="2000" dirty="0"/>
              <a:t> é o </a:t>
            </a:r>
            <a:r>
              <a:rPr lang="en-GB" sz="2000" dirty="0" err="1"/>
              <a:t>processo</a:t>
            </a:r>
            <a:r>
              <a:rPr lang="en-GB" sz="2000" dirty="0"/>
              <a:t> de </a:t>
            </a:r>
            <a:r>
              <a:rPr lang="en-GB" sz="2000" dirty="0" err="1"/>
              <a:t>avaliação</a:t>
            </a:r>
            <a:r>
              <a:rPr lang="en-GB" sz="2000" dirty="0"/>
              <a:t> e </a:t>
            </a:r>
            <a:r>
              <a:rPr lang="en-GB" sz="2000" dirty="0" err="1"/>
              <a:t>identificação</a:t>
            </a:r>
            <a:r>
              <a:rPr lang="en-GB" sz="2000" dirty="0"/>
              <a:t> de </a:t>
            </a:r>
            <a:r>
              <a:rPr lang="en-GB" sz="2000" dirty="0" err="1"/>
              <a:t>falhas</a:t>
            </a:r>
            <a:r>
              <a:rPr lang="en-GB" sz="2000" dirty="0"/>
              <a:t> e </a:t>
            </a:r>
            <a:r>
              <a:rPr lang="en-GB" sz="2000" dirty="0" err="1"/>
              <a:t>potenciais</a:t>
            </a:r>
            <a:r>
              <a:rPr lang="en-GB" sz="2000" dirty="0"/>
              <a:t> à </a:t>
            </a:r>
            <a:r>
              <a:rPr lang="en-GB" sz="2000" dirty="0" err="1"/>
              <a:t>segurança</a:t>
            </a:r>
            <a:r>
              <a:rPr lang="en-GB" sz="2000" dirty="0"/>
              <a:t> de </a:t>
            </a:r>
            <a:r>
              <a:rPr lang="en-GB" sz="2000" dirty="0" err="1"/>
              <a:t>uma</a:t>
            </a:r>
            <a:r>
              <a:rPr lang="en-GB" sz="2000" dirty="0"/>
              <a:t> infra-</a:t>
            </a:r>
            <a:r>
              <a:rPr lang="en-GB" sz="2000" dirty="0" err="1"/>
              <a:t>estrutura</a:t>
            </a:r>
            <a:r>
              <a:rPr lang="en-GB" sz="2000" dirty="0"/>
              <a:t> </a:t>
            </a:r>
            <a:r>
              <a:rPr lang="en-GB" sz="2000" dirty="0" err="1"/>
              <a:t>tecnológica</a:t>
            </a:r>
            <a:r>
              <a:rPr lang="en-GB" sz="2000" dirty="0"/>
              <a:t>.</a:t>
            </a:r>
          </a:p>
          <a:p>
            <a:pPr marL="152400" indent="0" algn="just">
              <a:lnSpc>
                <a:spcPct val="150000"/>
              </a:lnSpc>
              <a:buNone/>
            </a:pPr>
            <a:r>
              <a:rPr lang="en-GB" sz="2000" dirty="0"/>
              <a:t>O </a:t>
            </a:r>
            <a:r>
              <a:rPr lang="en-GB" sz="2000" dirty="0" err="1"/>
              <a:t>processo</a:t>
            </a:r>
            <a:r>
              <a:rPr lang="en-GB" sz="2000" dirty="0"/>
              <a:t> de </a:t>
            </a:r>
            <a:r>
              <a:rPr lang="en-GB" sz="2000" dirty="0" err="1"/>
              <a:t>análise</a:t>
            </a:r>
            <a:r>
              <a:rPr lang="en-GB" sz="2000" dirty="0"/>
              <a:t> de </a:t>
            </a:r>
            <a:r>
              <a:rPr lang="en-GB" sz="2000" dirty="0" err="1"/>
              <a:t>vulnerabilidades</a:t>
            </a:r>
            <a:r>
              <a:rPr lang="en-GB" sz="2000" dirty="0"/>
              <a:t> </a:t>
            </a:r>
            <a:r>
              <a:rPr lang="pt-PT" sz="2000" dirty="0"/>
              <a:t>possibilita antecipar a identificação e </a:t>
            </a:r>
            <a:r>
              <a:rPr lang="pt-PT" sz="2000" dirty="0" err="1"/>
              <a:t>correção</a:t>
            </a:r>
            <a:r>
              <a:rPr lang="pt-PT" sz="2000" dirty="0"/>
              <a:t> de fragilidades para evitar possíveis ataques cibernéticos.</a:t>
            </a:r>
          </a:p>
          <a:p>
            <a:pPr marL="152400" indent="0" algn="just">
              <a:lnSpc>
                <a:spcPct val="150000"/>
              </a:lnSpc>
              <a:buNone/>
            </a:pPr>
            <a:endParaRPr lang="pt-PT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8AE60-AAFE-6B05-2446-28874EEA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00" y="3862221"/>
            <a:ext cx="927700" cy="7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SkipFish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VULNERABILIDADES WEB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Nikto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Wapiti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OWASP-ZAP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XSSPY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W3af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254A8E-F243-594E-F1BC-93279804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15" y="2218975"/>
            <a:ext cx="1695441" cy="1367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1472</Words>
  <Application>Microsoft Office PowerPoint</Application>
  <PresentationFormat>On-screen Show (16:9)</PresentationFormat>
  <Paragraphs>112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Hanken Grotesk</vt:lpstr>
      <vt:lpstr>Anaheim</vt:lpstr>
      <vt:lpstr>Raleway Black</vt:lpstr>
      <vt:lpstr>Lato</vt:lpstr>
      <vt:lpstr>Arial</vt:lpstr>
      <vt:lpstr>Raleway ExtraBold</vt:lpstr>
      <vt:lpstr>Technology Market Research Pitch Deck by Slidesgo</vt:lpstr>
      <vt:lpstr>KALI LINUX: VULNERABILIDADES</vt:lpstr>
      <vt:lpstr>0. Kali Linux</vt:lpstr>
      <vt:lpstr>0. Kali Linux</vt:lpstr>
      <vt:lpstr>INTRODUÇÃO</vt:lpstr>
      <vt:lpstr>1. INTRODUÇÃO</vt:lpstr>
      <vt:lpstr>1.1. OBJECTIVOS</vt:lpstr>
      <vt:lpstr>FERRAMENTAS DE ANÁLISE DE VULNERABILIDADES</vt:lpstr>
      <vt:lpstr>2. FERRAMENTAS DE ANÁLISE DE VULNERABILIDADES</vt:lpstr>
      <vt:lpstr>2. VULNERABILIDADES WEB</vt:lpstr>
      <vt:lpstr>2.1. Nikto</vt:lpstr>
      <vt:lpstr>2.1. Nikto</vt:lpstr>
      <vt:lpstr>2.2. SkipFish</vt:lpstr>
      <vt:lpstr>2.2. SkipFish</vt:lpstr>
      <vt:lpstr>2.2. SkipFish</vt:lpstr>
      <vt:lpstr>2.3. Wapiti</vt:lpstr>
      <vt:lpstr>2.3. Wapiti</vt:lpstr>
      <vt:lpstr>2.3. Wapiti</vt:lpstr>
      <vt:lpstr>2.4. OWASP-ZAP</vt:lpstr>
      <vt:lpstr>2.4. OWASP-ZAP</vt:lpstr>
      <vt:lpstr>2.4. OWASP-ZAP</vt:lpstr>
      <vt:lpstr>2.5. XSSPY</vt:lpstr>
      <vt:lpstr>2.5. XSSPY</vt:lpstr>
      <vt:lpstr>2.5. XSSPY</vt:lpstr>
      <vt:lpstr>2.6. W3af</vt:lpstr>
      <vt:lpstr>2.6. W3af</vt:lpstr>
      <vt:lpstr>2.6. W3af</vt:lpstr>
      <vt:lpstr>3. VULNERABILIDADES DE INFRA-ESTRUTURAS</vt:lpstr>
      <vt:lpstr>3.1. OpenVAS</vt:lpstr>
      <vt:lpstr>3.1. OpenVAS</vt:lpstr>
      <vt:lpstr>3.1. OpenVAS</vt:lpstr>
      <vt:lpstr>3.1. OpenVAS</vt:lpstr>
      <vt:lpstr>Fierce</vt:lpstr>
      <vt:lpstr>Fierce</vt:lpstr>
      <vt:lpstr>Fierce</vt:lpstr>
      <vt:lpstr>Fierce</vt:lpstr>
      <vt:lpstr>Metasploit Framework</vt:lpstr>
      <vt:lpstr>Metasploit Framework</vt:lpstr>
      <vt:lpstr>Metasploit Framework</vt:lpstr>
      <vt:lpstr>NMAP</vt:lpstr>
      <vt:lpstr>NMAP</vt:lpstr>
      <vt:lpstr>NMAP</vt:lpstr>
      <vt:lpstr>NETCAT</vt:lpstr>
      <vt:lpstr>NETCAT</vt:lpstr>
      <vt:lpstr>Unicornscan</vt:lpstr>
      <vt:lpstr>Unicornscan</vt:lpstr>
      <vt:lpstr>TESTES (PRÁTICA)</vt:lpstr>
      <vt:lpstr>Requisitos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LINUX: VULNERABILIDADES</dc:title>
  <dc:creator>Belarmino Simão Júnior</dc:creator>
  <cp:lastModifiedBy>Belarmino Simão Júnior</cp:lastModifiedBy>
  <cp:revision>33</cp:revision>
  <dcterms:modified xsi:type="dcterms:W3CDTF">2024-04-03T07:10:52Z</dcterms:modified>
</cp:coreProperties>
</file>