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54"/>
  </p:notesMasterIdLst>
  <p:sldIdLst>
    <p:sldId id="305" r:id="rId2"/>
    <p:sldId id="370" r:id="rId3"/>
    <p:sldId id="371" r:id="rId4"/>
    <p:sldId id="342" r:id="rId5"/>
    <p:sldId id="260" r:id="rId6"/>
    <p:sldId id="306" r:id="rId7"/>
    <p:sldId id="380" r:id="rId8"/>
    <p:sldId id="307" r:id="rId9"/>
    <p:sldId id="372" r:id="rId10"/>
    <p:sldId id="311" r:id="rId11"/>
    <p:sldId id="373" r:id="rId12"/>
    <p:sldId id="374" r:id="rId13"/>
    <p:sldId id="319" r:id="rId14"/>
    <p:sldId id="375" r:id="rId15"/>
    <p:sldId id="355" r:id="rId16"/>
    <p:sldId id="376" r:id="rId17"/>
    <p:sldId id="377" r:id="rId18"/>
    <p:sldId id="378" r:id="rId19"/>
    <p:sldId id="379" r:id="rId20"/>
    <p:sldId id="333" r:id="rId21"/>
    <p:sldId id="349" r:id="rId22"/>
    <p:sldId id="348" r:id="rId23"/>
    <p:sldId id="350" r:id="rId24"/>
    <p:sldId id="351" r:id="rId25"/>
    <p:sldId id="382" r:id="rId26"/>
    <p:sldId id="383" r:id="rId27"/>
    <p:sldId id="384" r:id="rId28"/>
    <p:sldId id="385" r:id="rId29"/>
    <p:sldId id="386" r:id="rId30"/>
    <p:sldId id="390" r:id="rId31"/>
    <p:sldId id="387" r:id="rId32"/>
    <p:sldId id="391" r:id="rId33"/>
    <p:sldId id="388" r:id="rId34"/>
    <p:sldId id="389" r:id="rId35"/>
    <p:sldId id="381" r:id="rId36"/>
    <p:sldId id="352" r:id="rId37"/>
    <p:sldId id="353" r:id="rId38"/>
    <p:sldId id="354" r:id="rId39"/>
    <p:sldId id="357" r:id="rId40"/>
    <p:sldId id="358" r:id="rId41"/>
    <p:sldId id="359" r:id="rId42"/>
    <p:sldId id="360" r:id="rId43"/>
    <p:sldId id="361" r:id="rId44"/>
    <p:sldId id="362" r:id="rId45"/>
    <p:sldId id="363" r:id="rId46"/>
    <p:sldId id="367" r:id="rId47"/>
    <p:sldId id="368" r:id="rId48"/>
    <p:sldId id="369" r:id="rId49"/>
    <p:sldId id="364" r:id="rId50"/>
    <p:sldId id="365" r:id="rId51"/>
    <p:sldId id="366" r:id="rId52"/>
    <p:sldId id="266"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1A55E-4C97-4BF2-BBDE-D06F3798E073}">
  <a:tblStyle styleId="{5111A55E-4C97-4BF2-BBDE-D06F3798E0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18B065-8066-40E2-99DA-60BBAEB2915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7" autoAdjust="0"/>
    <p:restoredTop sz="94660"/>
  </p:normalViewPr>
  <p:slideViewPr>
    <p:cSldViewPr snapToGrid="0">
      <p:cViewPr varScale="1">
        <p:scale>
          <a:sx n="114" d="100"/>
          <a:sy n="114" d="100"/>
        </p:scale>
        <p:origin x="48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35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889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999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119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46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07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38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2371" y="4028341"/>
            <a:ext cx="374394" cy="962866"/>
            <a:chOff x="-720900" y="1958300"/>
            <a:chExt cx="462900" cy="1190488"/>
          </a:xfrm>
        </p:grpSpPr>
        <p:sp>
          <p:nvSpPr>
            <p:cNvPr id="10" name="Google Shape;10;p2"/>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 name="Google Shape;11;p2"/>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2" name="Google Shape;12;p2"/>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 name="Google Shape;13;p2"/>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 name="Google Shape;14;p2"/>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 name="Google Shape;15;p2"/>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6" name="Google Shape;16;p2"/>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7" name="Google Shape;17;p2"/>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 name="Google Shape;18;p2"/>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9" name="Google Shape;19;p2"/>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0" name="Google Shape;20;p2"/>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1" name="Google Shape;21;p2"/>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2" name="Google Shape;22;p2"/>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3" name="Google Shape;23;p2"/>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4" name="Google Shape;24;p2"/>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25" name="Google Shape;25;p2"/>
          <p:cNvGrpSpPr/>
          <p:nvPr/>
        </p:nvGrpSpPr>
        <p:grpSpPr>
          <a:xfrm rot="5400000">
            <a:off x="8322971" y="-141834"/>
            <a:ext cx="374394" cy="962866"/>
            <a:chOff x="-720900" y="1958300"/>
            <a:chExt cx="462900" cy="1190488"/>
          </a:xfrm>
        </p:grpSpPr>
        <p:sp>
          <p:nvSpPr>
            <p:cNvPr id="26" name="Google Shape;26;p2"/>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7" name="Google Shape;27;p2"/>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8" name="Google Shape;28;p2"/>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29" name="Google Shape;29;p2"/>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0" name="Google Shape;30;p2"/>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1" name="Google Shape;31;p2"/>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2" name="Google Shape;32;p2"/>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3" name="Google Shape;33;p2"/>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4" name="Google Shape;34;p2"/>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5" name="Google Shape;35;p2"/>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6" name="Google Shape;36;p2"/>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7" name="Google Shape;37;p2"/>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8" name="Google Shape;38;p2"/>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39" name="Google Shape;39;p2"/>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 name="Google Shape;40;p2"/>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
        <p:nvSpPr>
          <p:cNvPr id="41" name="Google Shape;41;p2"/>
          <p:cNvSpPr txBox="1">
            <a:spLocks noGrp="1"/>
          </p:cNvSpPr>
          <p:nvPr>
            <p:ph type="ctrTitle"/>
          </p:nvPr>
        </p:nvSpPr>
        <p:spPr>
          <a:xfrm>
            <a:off x="713225" y="539492"/>
            <a:ext cx="4924200" cy="1911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2" name="Google Shape;42;p2"/>
          <p:cNvSpPr txBox="1">
            <a:spLocks noGrp="1"/>
          </p:cNvSpPr>
          <p:nvPr>
            <p:ph type="subTitle" idx="1"/>
          </p:nvPr>
        </p:nvSpPr>
        <p:spPr>
          <a:xfrm>
            <a:off x="713225" y="2736852"/>
            <a:ext cx="2578200" cy="67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818325" y="2380401"/>
            <a:ext cx="4383600" cy="1581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5" name="Google Shape;45;p3"/>
          <p:cNvSpPr txBox="1">
            <a:spLocks noGrp="1"/>
          </p:cNvSpPr>
          <p:nvPr>
            <p:ph type="title" idx="2" hasCustomPrompt="1"/>
          </p:nvPr>
        </p:nvSpPr>
        <p:spPr>
          <a:xfrm>
            <a:off x="818325" y="657900"/>
            <a:ext cx="2396400" cy="1581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10000" b="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46" name="Google Shape;46;p3"/>
          <p:cNvGrpSpPr/>
          <p:nvPr/>
        </p:nvGrpSpPr>
        <p:grpSpPr>
          <a:xfrm rot="10800000" flipH="1">
            <a:off x="152371" y="152402"/>
            <a:ext cx="374394" cy="962866"/>
            <a:chOff x="-720900" y="1958300"/>
            <a:chExt cx="462900" cy="1190488"/>
          </a:xfrm>
        </p:grpSpPr>
        <p:sp>
          <p:nvSpPr>
            <p:cNvPr id="47" name="Google Shape;47;p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8" name="Google Shape;48;p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9" name="Google Shape;49;p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0" name="Google Shape;50;p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1" name="Google Shape;51;p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 name="Google Shape;52;p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 name="Google Shape;53;p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 name="Google Shape;54;p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5" name="Google Shape;55;p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6" name="Google Shape;56;p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7" name="Google Shape;57;p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8" name="Google Shape;58;p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9" name="Google Shape;59;p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 name="Google Shape;60;p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 name="Google Shape;61;p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62" name="Google Shape;62;p3"/>
          <p:cNvGrpSpPr/>
          <p:nvPr/>
        </p:nvGrpSpPr>
        <p:grpSpPr>
          <a:xfrm rot="5400000" flipH="1">
            <a:off x="446646" y="4322477"/>
            <a:ext cx="374394" cy="962866"/>
            <a:chOff x="-720900" y="1958300"/>
            <a:chExt cx="462900" cy="1190488"/>
          </a:xfrm>
        </p:grpSpPr>
        <p:sp>
          <p:nvSpPr>
            <p:cNvPr id="63" name="Google Shape;63;p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 name="Google Shape;64;p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5" name="Google Shape;65;p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6" name="Google Shape;66;p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7" name="Google Shape;67;p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8" name="Google Shape;68;p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9" name="Google Shape;69;p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0" name="Google Shape;70;p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1" name="Google Shape;71;p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2" name="Google Shape;72;p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3" name="Google Shape;73;p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4" name="Google Shape;74;p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5" name="Google Shape;75;p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6" name="Google Shape;76;p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77" name="Google Shape;77;p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4"/>
          <p:cNvSpPr txBox="1">
            <a:spLocks noGrp="1"/>
          </p:cNvSpPr>
          <p:nvPr>
            <p:ph type="body" idx="1"/>
          </p:nvPr>
        </p:nvSpPr>
        <p:spPr>
          <a:xfrm>
            <a:off x="720000" y="1410425"/>
            <a:ext cx="7704000" cy="2124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a:solidFill>
                  <a:srgbClr val="333333"/>
                </a:solidFill>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81" name="Google Shape;81;p4"/>
          <p:cNvGrpSpPr/>
          <p:nvPr/>
        </p:nvGrpSpPr>
        <p:grpSpPr>
          <a:xfrm rot="10800000">
            <a:off x="8617208" y="152402"/>
            <a:ext cx="374394" cy="962866"/>
            <a:chOff x="-720900" y="1958300"/>
            <a:chExt cx="462900" cy="1190488"/>
          </a:xfrm>
        </p:grpSpPr>
        <p:sp>
          <p:nvSpPr>
            <p:cNvPr id="82" name="Google Shape;82;p4"/>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3" name="Google Shape;83;p4"/>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4" name="Google Shape;84;p4"/>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5" name="Google Shape;85;p4"/>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6" name="Google Shape;86;p4"/>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7" name="Google Shape;87;p4"/>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8" name="Google Shape;88;p4"/>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89" name="Google Shape;89;p4"/>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0" name="Google Shape;90;p4"/>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1" name="Google Shape;91;p4"/>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2" name="Google Shape;92;p4"/>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3" name="Google Shape;93;p4"/>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4" name="Google Shape;94;p4"/>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5" name="Google Shape;95;p4"/>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6" name="Google Shape;96;p4"/>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97" name="Google Shape;97;p4"/>
          <p:cNvGrpSpPr/>
          <p:nvPr/>
        </p:nvGrpSpPr>
        <p:grpSpPr>
          <a:xfrm rot="-5400000">
            <a:off x="446608" y="4322577"/>
            <a:ext cx="374394" cy="962866"/>
            <a:chOff x="-720900" y="1958300"/>
            <a:chExt cx="462900" cy="1190488"/>
          </a:xfrm>
        </p:grpSpPr>
        <p:sp>
          <p:nvSpPr>
            <p:cNvPr id="98" name="Google Shape;98;p4"/>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99" name="Google Shape;99;p4"/>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0" name="Google Shape;100;p4"/>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1" name="Google Shape;101;p4"/>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2" name="Google Shape;102;p4"/>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3" name="Google Shape;103;p4"/>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4" name="Google Shape;104;p4"/>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5" name="Google Shape;105;p4"/>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6" name="Google Shape;106;p4"/>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7" name="Google Shape;107;p4"/>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8" name="Google Shape;108;p4"/>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09" name="Google Shape;109;p4"/>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0" name="Google Shape;110;p4"/>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1" name="Google Shape;111;p4"/>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12" name="Google Shape;112;p4"/>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0"/>
        <p:cNvGrpSpPr/>
        <p:nvPr/>
      </p:nvGrpSpPr>
      <p:grpSpPr>
        <a:xfrm>
          <a:off x="0" y="0"/>
          <a:ext cx="0" cy="0"/>
          <a:chOff x="0" y="0"/>
          <a:chExt cx="0" cy="0"/>
        </a:xfrm>
      </p:grpSpPr>
      <p:sp>
        <p:nvSpPr>
          <p:cNvPr id="211" name="Google Shape;211;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10"/>
        <p:cNvGrpSpPr/>
        <p:nvPr/>
      </p:nvGrpSpPr>
      <p:grpSpPr>
        <a:xfrm>
          <a:off x="0" y="0"/>
          <a:ext cx="0" cy="0"/>
          <a:chOff x="0" y="0"/>
          <a:chExt cx="0" cy="0"/>
        </a:xfrm>
      </p:grpSpPr>
      <p:sp>
        <p:nvSpPr>
          <p:cNvPr id="511" name="Google Shape;511;p20"/>
          <p:cNvSpPr txBox="1">
            <a:spLocks noGrp="1"/>
          </p:cNvSpPr>
          <p:nvPr>
            <p:ph type="title" hasCustomPrompt="1"/>
          </p:nvPr>
        </p:nvSpPr>
        <p:spPr>
          <a:xfrm>
            <a:off x="1085550" y="608376"/>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2" name="Google Shape;512;p20"/>
          <p:cNvSpPr txBox="1">
            <a:spLocks noGrp="1"/>
          </p:cNvSpPr>
          <p:nvPr>
            <p:ph type="subTitle" idx="1"/>
          </p:nvPr>
        </p:nvSpPr>
        <p:spPr>
          <a:xfrm>
            <a:off x="1085550" y="1529675"/>
            <a:ext cx="3492600" cy="3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3" name="Google Shape;513;p20"/>
          <p:cNvSpPr txBox="1">
            <a:spLocks noGrp="1"/>
          </p:cNvSpPr>
          <p:nvPr>
            <p:ph type="title" idx="2" hasCustomPrompt="1"/>
          </p:nvPr>
        </p:nvSpPr>
        <p:spPr>
          <a:xfrm flipH="1">
            <a:off x="1085550" y="1925559"/>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4" name="Google Shape;514;p20"/>
          <p:cNvSpPr txBox="1">
            <a:spLocks noGrp="1"/>
          </p:cNvSpPr>
          <p:nvPr>
            <p:ph type="subTitle" idx="3"/>
          </p:nvPr>
        </p:nvSpPr>
        <p:spPr>
          <a:xfrm flipH="1">
            <a:off x="1085550" y="2852899"/>
            <a:ext cx="3492600" cy="3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5" name="Google Shape;515;p20"/>
          <p:cNvSpPr txBox="1">
            <a:spLocks noGrp="1"/>
          </p:cNvSpPr>
          <p:nvPr>
            <p:ph type="title" idx="4" hasCustomPrompt="1"/>
          </p:nvPr>
        </p:nvSpPr>
        <p:spPr>
          <a:xfrm flipH="1">
            <a:off x="1085550" y="3242719"/>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6" name="Google Shape;516;p20"/>
          <p:cNvSpPr txBox="1">
            <a:spLocks noGrp="1"/>
          </p:cNvSpPr>
          <p:nvPr>
            <p:ph type="subTitle" idx="5"/>
          </p:nvPr>
        </p:nvSpPr>
        <p:spPr>
          <a:xfrm flipH="1">
            <a:off x="1085550" y="4164024"/>
            <a:ext cx="3492600" cy="3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517" name="Google Shape;517;p20"/>
          <p:cNvGrpSpPr/>
          <p:nvPr/>
        </p:nvGrpSpPr>
        <p:grpSpPr>
          <a:xfrm>
            <a:off x="242321" y="150516"/>
            <a:ext cx="374394" cy="962866"/>
            <a:chOff x="-720900" y="1958300"/>
            <a:chExt cx="462900" cy="1190488"/>
          </a:xfrm>
        </p:grpSpPr>
        <p:sp>
          <p:nvSpPr>
            <p:cNvPr id="518" name="Google Shape;518;p20"/>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19" name="Google Shape;519;p20"/>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0" name="Google Shape;520;p20"/>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1" name="Google Shape;521;p20"/>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2" name="Google Shape;522;p20"/>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3" name="Google Shape;523;p20"/>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4" name="Google Shape;524;p20"/>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5" name="Google Shape;525;p20"/>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6" name="Google Shape;526;p20"/>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7" name="Google Shape;527;p20"/>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8" name="Google Shape;528;p20"/>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29" name="Google Shape;529;p20"/>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0" name="Google Shape;530;p20"/>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1" name="Google Shape;531;p20"/>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2" name="Google Shape;532;p20"/>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533" name="Google Shape;533;p20"/>
          <p:cNvGrpSpPr/>
          <p:nvPr/>
        </p:nvGrpSpPr>
        <p:grpSpPr>
          <a:xfrm>
            <a:off x="8607396" y="3964741"/>
            <a:ext cx="374394" cy="962866"/>
            <a:chOff x="-720900" y="1958300"/>
            <a:chExt cx="462900" cy="1190488"/>
          </a:xfrm>
        </p:grpSpPr>
        <p:sp>
          <p:nvSpPr>
            <p:cNvPr id="534" name="Google Shape;534;p20"/>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5" name="Google Shape;535;p20"/>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6" name="Google Shape;536;p20"/>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7" name="Google Shape;537;p20"/>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8" name="Google Shape;538;p20"/>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39" name="Google Shape;539;p20"/>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0" name="Google Shape;540;p20"/>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1" name="Google Shape;541;p20"/>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2" name="Google Shape;542;p20"/>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3" name="Google Shape;543;p20"/>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4" name="Google Shape;544;p20"/>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5" name="Google Shape;545;p20"/>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6" name="Google Shape;546;p20"/>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7" name="Google Shape;547;p20"/>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548" name="Google Shape;548;p20"/>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2"/>
        <p:cNvGrpSpPr/>
        <p:nvPr/>
      </p:nvGrpSpPr>
      <p:grpSpPr>
        <a:xfrm>
          <a:off x="0" y="0"/>
          <a:ext cx="0" cy="0"/>
          <a:chOff x="0" y="0"/>
          <a:chExt cx="0" cy="0"/>
        </a:xfrm>
      </p:grpSpPr>
      <p:grpSp>
        <p:nvGrpSpPr>
          <p:cNvPr id="603" name="Google Shape;603;p23"/>
          <p:cNvGrpSpPr/>
          <p:nvPr/>
        </p:nvGrpSpPr>
        <p:grpSpPr>
          <a:xfrm rot="5400000" flipH="1">
            <a:off x="446646" y="4322466"/>
            <a:ext cx="374394" cy="962866"/>
            <a:chOff x="-720900" y="1958300"/>
            <a:chExt cx="462900" cy="1190488"/>
          </a:xfrm>
        </p:grpSpPr>
        <p:sp>
          <p:nvSpPr>
            <p:cNvPr id="604" name="Google Shape;604;p2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5" name="Google Shape;605;p2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6" name="Google Shape;606;p2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7" name="Google Shape;607;p2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8" name="Google Shape;608;p2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09" name="Google Shape;609;p2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0" name="Google Shape;610;p2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1" name="Google Shape;611;p2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2" name="Google Shape;612;p2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3" name="Google Shape;613;p2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4" name="Google Shape;614;p2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5" name="Google Shape;615;p2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6" name="Google Shape;616;p2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7" name="Google Shape;617;p2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18" name="Google Shape;618;p2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619" name="Google Shape;619;p23"/>
          <p:cNvGrpSpPr/>
          <p:nvPr/>
        </p:nvGrpSpPr>
        <p:grpSpPr>
          <a:xfrm rot="5400000">
            <a:off x="8322971" y="-141834"/>
            <a:ext cx="374394" cy="962866"/>
            <a:chOff x="-720900" y="1958300"/>
            <a:chExt cx="462900" cy="1190488"/>
          </a:xfrm>
        </p:grpSpPr>
        <p:sp>
          <p:nvSpPr>
            <p:cNvPr id="620" name="Google Shape;620;p23"/>
            <p:cNvSpPr/>
            <p:nvPr/>
          </p:nvSpPr>
          <p:spPr>
            <a:xfrm>
              <a:off x="-3240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1" name="Google Shape;621;p23"/>
            <p:cNvSpPr/>
            <p:nvPr/>
          </p:nvSpPr>
          <p:spPr>
            <a:xfrm>
              <a:off x="-3240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2" name="Google Shape;622;p23"/>
            <p:cNvSpPr/>
            <p:nvPr/>
          </p:nvSpPr>
          <p:spPr>
            <a:xfrm>
              <a:off x="-3240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3" name="Google Shape;623;p23"/>
            <p:cNvSpPr/>
            <p:nvPr/>
          </p:nvSpPr>
          <p:spPr>
            <a:xfrm>
              <a:off x="-3240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4" name="Google Shape;624;p23"/>
            <p:cNvSpPr/>
            <p:nvPr/>
          </p:nvSpPr>
          <p:spPr>
            <a:xfrm>
              <a:off x="-52245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5" name="Google Shape;625;p23"/>
            <p:cNvSpPr/>
            <p:nvPr/>
          </p:nvSpPr>
          <p:spPr>
            <a:xfrm>
              <a:off x="-52245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6" name="Google Shape;626;p23"/>
            <p:cNvSpPr/>
            <p:nvPr/>
          </p:nvSpPr>
          <p:spPr>
            <a:xfrm>
              <a:off x="-52245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7" name="Google Shape;627;p23"/>
            <p:cNvSpPr/>
            <p:nvPr/>
          </p:nvSpPr>
          <p:spPr>
            <a:xfrm>
              <a:off x="-52245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8" name="Google Shape;628;p23"/>
            <p:cNvSpPr/>
            <p:nvPr/>
          </p:nvSpPr>
          <p:spPr>
            <a:xfrm>
              <a:off x="-720900" y="280167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29" name="Google Shape;629;p23"/>
            <p:cNvSpPr/>
            <p:nvPr/>
          </p:nvSpPr>
          <p:spPr>
            <a:xfrm>
              <a:off x="-720900" y="308278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0" name="Google Shape;630;p23"/>
            <p:cNvSpPr/>
            <p:nvPr/>
          </p:nvSpPr>
          <p:spPr>
            <a:xfrm>
              <a:off x="-720900" y="2239425"/>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1" name="Google Shape;631;p23"/>
            <p:cNvSpPr/>
            <p:nvPr/>
          </p:nvSpPr>
          <p:spPr>
            <a:xfrm>
              <a:off x="-720900" y="2520538"/>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2" name="Google Shape;632;p23"/>
            <p:cNvSpPr/>
            <p:nvPr/>
          </p:nvSpPr>
          <p:spPr>
            <a:xfrm>
              <a:off x="-3240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3" name="Google Shape;633;p23"/>
            <p:cNvSpPr/>
            <p:nvPr/>
          </p:nvSpPr>
          <p:spPr>
            <a:xfrm>
              <a:off x="-52245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4" name="Google Shape;634;p23"/>
            <p:cNvSpPr/>
            <p:nvPr/>
          </p:nvSpPr>
          <p:spPr>
            <a:xfrm>
              <a:off x="-720900" y="1958300"/>
              <a:ext cx="66000" cy="6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grpSp>
        <p:nvGrpSpPr>
          <p:cNvPr id="635" name="Google Shape;635;p23"/>
          <p:cNvGrpSpPr/>
          <p:nvPr/>
        </p:nvGrpSpPr>
        <p:grpSpPr>
          <a:xfrm>
            <a:off x="152396" y="152391"/>
            <a:ext cx="374394" cy="962866"/>
            <a:chOff x="-720900" y="1958300"/>
            <a:chExt cx="462900" cy="1190488"/>
          </a:xfrm>
        </p:grpSpPr>
        <p:sp>
          <p:nvSpPr>
            <p:cNvPr id="636" name="Google Shape;636;p23"/>
            <p:cNvSpPr/>
            <p:nvPr/>
          </p:nvSpPr>
          <p:spPr>
            <a:xfrm>
              <a:off x="-3240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7" name="Google Shape;637;p23"/>
            <p:cNvSpPr/>
            <p:nvPr/>
          </p:nvSpPr>
          <p:spPr>
            <a:xfrm>
              <a:off x="-3240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8" name="Google Shape;638;p23"/>
            <p:cNvSpPr/>
            <p:nvPr/>
          </p:nvSpPr>
          <p:spPr>
            <a:xfrm>
              <a:off x="-3240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39" name="Google Shape;639;p23"/>
            <p:cNvSpPr/>
            <p:nvPr/>
          </p:nvSpPr>
          <p:spPr>
            <a:xfrm>
              <a:off x="-3240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0" name="Google Shape;640;p23"/>
            <p:cNvSpPr/>
            <p:nvPr/>
          </p:nvSpPr>
          <p:spPr>
            <a:xfrm>
              <a:off x="-52245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1" name="Google Shape;641;p23"/>
            <p:cNvSpPr/>
            <p:nvPr/>
          </p:nvSpPr>
          <p:spPr>
            <a:xfrm>
              <a:off x="-52245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2" name="Google Shape;642;p23"/>
            <p:cNvSpPr/>
            <p:nvPr/>
          </p:nvSpPr>
          <p:spPr>
            <a:xfrm>
              <a:off x="-52245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3" name="Google Shape;643;p23"/>
            <p:cNvSpPr/>
            <p:nvPr/>
          </p:nvSpPr>
          <p:spPr>
            <a:xfrm>
              <a:off x="-52245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4" name="Google Shape;644;p23"/>
            <p:cNvSpPr/>
            <p:nvPr/>
          </p:nvSpPr>
          <p:spPr>
            <a:xfrm>
              <a:off x="-720900" y="280167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5" name="Google Shape;645;p23"/>
            <p:cNvSpPr/>
            <p:nvPr/>
          </p:nvSpPr>
          <p:spPr>
            <a:xfrm>
              <a:off x="-720900" y="308278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6" name="Google Shape;646;p23"/>
            <p:cNvSpPr/>
            <p:nvPr/>
          </p:nvSpPr>
          <p:spPr>
            <a:xfrm>
              <a:off x="-720900" y="2239425"/>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7" name="Google Shape;647;p23"/>
            <p:cNvSpPr/>
            <p:nvPr/>
          </p:nvSpPr>
          <p:spPr>
            <a:xfrm>
              <a:off x="-720900" y="2520538"/>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8" name="Google Shape;648;p23"/>
            <p:cNvSpPr/>
            <p:nvPr/>
          </p:nvSpPr>
          <p:spPr>
            <a:xfrm>
              <a:off x="-3240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49" name="Google Shape;649;p23"/>
            <p:cNvSpPr/>
            <p:nvPr/>
          </p:nvSpPr>
          <p:spPr>
            <a:xfrm>
              <a:off x="-52245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650" name="Google Shape;650;p23"/>
            <p:cNvSpPr/>
            <p:nvPr/>
          </p:nvSpPr>
          <p:spPr>
            <a:xfrm>
              <a:off x="-720900" y="1958300"/>
              <a:ext cx="66000" cy="6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 id="2147483666" r:id="rId5"/>
    <p:sldLayoutId id="214748366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ctrTitle"/>
          </p:nvPr>
        </p:nvSpPr>
        <p:spPr>
          <a:xfrm>
            <a:off x="829500" y="569843"/>
            <a:ext cx="7485000" cy="21799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 sz="2400" dirty="0">
                <a:latin typeface="Amazon Ember"/>
              </a:rPr>
            </a:br>
            <a:br>
              <a:rPr lang="en" sz="2400" dirty="0">
                <a:latin typeface="Amazon Ember"/>
              </a:rPr>
            </a:br>
            <a:br>
              <a:rPr lang="en" sz="2400" dirty="0">
                <a:latin typeface="Amazon Ember"/>
              </a:rPr>
            </a:br>
            <a:r>
              <a:rPr lang="en" sz="2400" dirty="0">
                <a:latin typeface="DM Sans" pitchFamily="2" charset="0"/>
              </a:rPr>
              <a:t>Universidade Eduardo Mondlane</a:t>
            </a:r>
            <a:br>
              <a:rPr lang="en" sz="2400" dirty="0">
                <a:latin typeface="DM Sans" pitchFamily="2" charset="0"/>
              </a:rPr>
            </a:br>
            <a:r>
              <a:rPr lang="en" sz="2400" dirty="0">
                <a:latin typeface="DM Sans" pitchFamily="2" charset="0"/>
              </a:rPr>
              <a:t>Faculdade de Engenharia</a:t>
            </a:r>
            <a:br>
              <a:rPr lang="en" sz="2400" dirty="0">
                <a:latin typeface="DM Sans" pitchFamily="2" charset="0"/>
              </a:rPr>
            </a:br>
            <a:br>
              <a:rPr lang="en" sz="1100" dirty="0">
                <a:latin typeface="DM Sans" pitchFamily="2" charset="0"/>
              </a:rPr>
            </a:br>
            <a:r>
              <a:rPr lang="pt-PT" sz="2400" dirty="0">
                <a:latin typeface="DM Sans" pitchFamily="2" charset="0"/>
              </a:rPr>
              <a:t>Administração e Segurança de Sistemas de Computadores</a:t>
            </a:r>
            <a:br>
              <a:rPr lang="en" sz="2400" dirty="0">
                <a:latin typeface="DM Sans" pitchFamily="2" charset="0"/>
              </a:rPr>
            </a:br>
            <a:br>
              <a:rPr lang="en" sz="1600" dirty="0">
                <a:latin typeface="DM Sans" pitchFamily="2" charset="0"/>
              </a:rPr>
            </a:br>
            <a:r>
              <a:rPr lang="en" sz="2400" u="sng" dirty="0">
                <a:solidFill>
                  <a:schemeClr val="bg1">
                    <a:lumMod val="50000"/>
                  </a:schemeClr>
                </a:solidFill>
                <a:latin typeface="DM Sans" pitchFamily="2" charset="0"/>
              </a:rPr>
              <a:t>Servidores</a:t>
            </a:r>
            <a:endParaRPr sz="2400" u="sng" dirty="0">
              <a:solidFill>
                <a:schemeClr val="bg1">
                  <a:lumMod val="50000"/>
                </a:schemeClr>
              </a:solidFill>
              <a:latin typeface="DM Sans" pitchFamily="2" charset="0"/>
            </a:endParaRPr>
          </a:p>
        </p:txBody>
      </p:sp>
      <p:sp>
        <p:nvSpPr>
          <p:cNvPr id="169" name="Google Shape;169;p28"/>
          <p:cNvSpPr txBox="1">
            <a:spLocks noGrp="1"/>
          </p:cNvSpPr>
          <p:nvPr>
            <p:ph type="subTitle" idx="1"/>
          </p:nvPr>
        </p:nvSpPr>
        <p:spPr>
          <a:xfrm>
            <a:off x="506627" y="3087757"/>
            <a:ext cx="7807873" cy="1861249"/>
          </a:xfrm>
          <a:prstGeom prst="rect">
            <a:avLst/>
          </a:prstGeom>
        </p:spPr>
        <p:txBody>
          <a:bodyPr spcFirstLastPara="1" wrap="square" lIns="91425" tIns="91425" rIns="91425" bIns="91425" anchor="ctr" anchorCtr="0">
            <a:noAutofit/>
          </a:bodyPr>
          <a:lstStyle/>
          <a:p>
            <a:pPr marL="0" lvl="0" indent="0" algn="l" rtl="0">
              <a:spcBef>
                <a:spcPts val="0"/>
              </a:spcBef>
              <a:spcAft>
                <a:spcPts val="600"/>
              </a:spcAft>
              <a:buNone/>
            </a:pPr>
            <a:r>
              <a:rPr lang="en-US" sz="1800" b="1" dirty="0" err="1">
                <a:latin typeface="DM Sans" pitchFamily="2" charset="0"/>
              </a:rPr>
              <a:t>Discentes</a:t>
            </a:r>
            <a:r>
              <a:rPr lang="en-US" sz="1800" b="1" dirty="0">
                <a:latin typeface="DM Sans" pitchFamily="2" charset="0"/>
              </a:rPr>
              <a:t>:				</a:t>
            </a:r>
            <a:r>
              <a:rPr lang="en-US" sz="1800" b="1" dirty="0" err="1">
                <a:latin typeface="DM Sans" pitchFamily="2" charset="0"/>
              </a:rPr>
              <a:t>Docente</a:t>
            </a:r>
            <a:r>
              <a:rPr lang="en-US" sz="1800" b="1" dirty="0">
                <a:latin typeface="DM Sans" pitchFamily="2" charset="0"/>
              </a:rPr>
              <a:t>(s):</a:t>
            </a:r>
          </a:p>
          <a:p>
            <a:pPr marL="285750" lvl="0" indent="-285750" algn="l" rtl="0">
              <a:spcBef>
                <a:spcPts val="0"/>
              </a:spcBef>
              <a:spcAft>
                <a:spcPts val="0"/>
              </a:spcAft>
              <a:buFont typeface="Arial" panose="020B0604020202020204" pitchFamily="34" charset="0"/>
              <a:buChar char="•"/>
            </a:pPr>
            <a:r>
              <a:rPr lang="en-US" sz="1800" dirty="0">
                <a:latin typeface="DM Sans" pitchFamily="2" charset="0"/>
              </a:rPr>
              <a:t>Massango, Agostinho			Eng.</a:t>
            </a:r>
            <a:r>
              <a:rPr lang="pt-PT" sz="1800" dirty="0">
                <a:latin typeface="DM Sans" pitchFamily="2" charset="0"/>
              </a:rPr>
              <a:t>ª Ivone Cipriano</a:t>
            </a:r>
            <a:endParaRPr lang="en-US" sz="1800" dirty="0">
              <a:latin typeface="DM Sans" pitchFamily="2" charset="0"/>
            </a:endParaRPr>
          </a:p>
          <a:p>
            <a:pPr marL="285750" indent="-285750">
              <a:buFont typeface="Arial" panose="020B0604020202020204" pitchFamily="34" charset="0"/>
              <a:buChar char="•"/>
            </a:pPr>
            <a:r>
              <a:rPr lang="pt-PT" sz="1800" dirty="0">
                <a:latin typeface="DM Sans" pitchFamily="2" charset="0"/>
              </a:rPr>
              <a:t>Mahoque, Écio Emmanuel		Eng.º </a:t>
            </a:r>
            <a:r>
              <a:rPr lang="pt-PT" sz="1800" dirty="0" err="1">
                <a:latin typeface="DM Sans" pitchFamily="2" charset="0"/>
              </a:rPr>
              <a:t>Delcio</a:t>
            </a:r>
            <a:r>
              <a:rPr lang="pt-PT" sz="1800" dirty="0">
                <a:latin typeface="DM Sans" pitchFamily="2" charset="0"/>
              </a:rPr>
              <a:t> </a:t>
            </a:r>
            <a:r>
              <a:rPr lang="pt-PT" sz="1800" dirty="0" err="1">
                <a:latin typeface="DM Sans" pitchFamily="2" charset="0"/>
              </a:rPr>
              <a:t>Chadreca</a:t>
            </a:r>
            <a:endParaRPr lang="en-US" sz="1800" dirty="0">
              <a:latin typeface="DM Sans" pitchFamily="2" charset="0"/>
            </a:endParaRPr>
          </a:p>
          <a:p>
            <a:pPr marL="0" lvl="0" indent="0" algn="l" rtl="0">
              <a:spcBef>
                <a:spcPts val="0"/>
              </a:spcBef>
              <a:spcAft>
                <a:spcPts val="0"/>
              </a:spcAft>
              <a:buNone/>
            </a:pPr>
            <a:endParaRPr lang="en-US" sz="1800" dirty="0">
              <a:latin typeface="Amazon Ember"/>
            </a:endParaRPr>
          </a:p>
          <a:p>
            <a:pPr marL="0" lvl="0" indent="0" algn="l" rtl="0">
              <a:spcBef>
                <a:spcPts val="0"/>
              </a:spcBef>
              <a:spcAft>
                <a:spcPts val="0"/>
              </a:spcAft>
              <a:buNone/>
            </a:pPr>
            <a:endParaRPr lang="en-US" sz="1800" dirty="0">
              <a:latin typeface="Amazon Ember"/>
            </a:endParaRPr>
          </a:p>
          <a:p>
            <a:pPr marL="0" lvl="0" indent="0" algn="ctr" rtl="0">
              <a:spcBef>
                <a:spcPts val="0"/>
              </a:spcBef>
              <a:spcAft>
                <a:spcPts val="0"/>
              </a:spcAft>
              <a:buNone/>
            </a:pPr>
            <a:r>
              <a:rPr lang="en-US" sz="1800" dirty="0">
                <a:latin typeface="DM Sans" pitchFamily="2" charset="0"/>
              </a:rPr>
              <a:t>Maputo, Abril de 2024</a:t>
            </a:r>
          </a:p>
        </p:txBody>
      </p:sp>
      <p:pic>
        <p:nvPicPr>
          <p:cNvPr id="4" name="image1.jpeg">
            <a:extLst>
              <a:ext uri="{FF2B5EF4-FFF2-40B4-BE49-F238E27FC236}">
                <a16:creationId xmlns:a16="http://schemas.microsoft.com/office/drawing/2014/main" id="{9E2C10F8-F6D1-71B3-9AF5-25D8E2B2AC77}"/>
              </a:ext>
            </a:extLst>
          </p:cNvPr>
          <p:cNvPicPr>
            <a:picLocks noChangeAspect="1"/>
          </p:cNvPicPr>
          <p:nvPr/>
        </p:nvPicPr>
        <p:blipFill>
          <a:blip r:embed="rId3" cstate="print"/>
          <a:stretch>
            <a:fillRect/>
          </a:stretch>
        </p:blipFill>
        <p:spPr>
          <a:xfrm>
            <a:off x="3944472" y="231912"/>
            <a:ext cx="932180" cy="7854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818325" y="2380401"/>
            <a:ext cx="4383600" cy="15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3600" dirty="0"/>
              <a:t>Servidores e Desktops</a:t>
            </a:r>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557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0B049-8434-E8DF-B155-B5049FC7099F}"/>
              </a:ext>
            </a:extLst>
          </p:cNvPr>
          <p:cNvSpPr>
            <a:spLocks noGrp="1"/>
          </p:cNvSpPr>
          <p:nvPr>
            <p:ph type="title"/>
          </p:nvPr>
        </p:nvSpPr>
        <p:spPr/>
        <p:txBody>
          <a:bodyPr/>
          <a:lstStyle/>
          <a:p>
            <a:pPr algn="ctr"/>
            <a:r>
              <a:rPr lang="pt-BR" sz="2800" dirty="0"/>
              <a:t>Servidores e Desktops: Características Essenciais</a:t>
            </a:r>
            <a:endParaRPr lang="pt-PT" sz="2800" dirty="0"/>
          </a:p>
        </p:txBody>
      </p:sp>
      <p:sp>
        <p:nvSpPr>
          <p:cNvPr id="3" name="Marcador de Posição do Texto 2">
            <a:extLst>
              <a:ext uri="{FF2B5EF4-FFF2-40B4-BE49-F238E27FC236}">
                <a16:creationId xmlns:a16="http://schemas.microsoft.com/office/drawing/2014/main" id="{28CBF44A-26AD-CAFD-69DE-8A7D292669C1}"/>
              </a:ext>
            </a:extLst>
          </p:cNvPr>
          <p:cNvSpPr>
            <a:spLocks noGrp="1"/>
          </p:cNvSpPr>
          <p:nvPr>
            <p:ph type="body" idx="1"/>
          </p:nvPr>
        </p:nvSpPr>
        <p:spPr>
          <a:xfrm>
            <a:off x="720000" y="1410425"/>
            <a:ext cx="7704000" cy="3006300"/>
          </a:xfrm>
        </p:spPr>
        <p:txBody>
          <a:bodyPr/>
          <a:lstStyle/>
          <a:p>
            <a:pPr algn="just">
              <a:lnSpc>
                <a:spcPct val="150000"/>
              </a:lnSpc>
              <a:spcAft>
                <a:spcPts val="800"/>
              </a:spcAft>
            </a:pPr>
            <a:r>
              <a:rPr lang="pt-BR" sz="2800" b="1" dirty="0">
                <a:latin typeface="DM Sans" pitchFamily="2" charset="0"/>
              </a:rPr>
              <a:t>Alta Disponibilidade e Tolerância a Falhas</a:t>
            </a:r>
          </a:p>
          <a:p>
            <a:pPr algn="just">
              <a:lnSpc>
                <a:spcPct val="150000"/>
              </a:lnSpc>
              <a:spcAft>
                <a:spcPts val="800"/>
              </a:spcAft>
            </a:pPr>
            <a:r>
              <a:rPr lang="pt-PT" sz="2800" b="1" dirty="0">
                <a:latin typeface="DM Sans" pitchFamily="2" charset="0"/>
              </a:rPr>
              <a:t>Balanceamento de carga</a:t>
            </a:r>
          </a:p>
          <a:p>
            <a:pPr algn="just">
              <a:lnSpc>
                <a:spcPct val="150000"/>
              </a:lnSpc>
              <a:spcAft>
                <a:spcPts val="800"/>
              </a:spcAft>
            </a:pPr>
            <a:r>
              <a:rPr lang="pt-PT" sz="2800" b="1" dirty="0">
                <a:latin typeface="DM Sans" pitchFamily="2" charset="0"/>
              </a:rPr>
              <a:t>Escalabilidade</a:t>
            </a:r>
          </a:p>
        </p:txBody>
      </p:sp>
    </p:spTree>
    <p:extLst>
      <p:ext uri="{BB962C8B-B14F-4D97-AF65-F5344CB8AC3E}">
        <p14:creationId xmlns:p14="http://schemas.microsoft.com/office/powerpoint/2010/main" val="399817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0B049-8434-E8DF-B155-B5049FC7099F}"/>
              </a:ext>
            </a:extLst>
          </p:cNvPr>
          <p:cNvSpPr>
            <a:spLocks noGrp="1"/>
          </p:cNvSpPr>
          <p:nvPr>
            <p:ph type="title"/>
          </p:nvPr>
        </p:nvSpPr>
        <p:spPr/>
        <p:txBody>
          <a:bodyPr/>
          <a:lstStyle/>
          <a:p>
            <a:pPr algn="ctr"/>
            <a:r>
              <a:rPr lang="pt-BR" sz="2800" dirty="0"/>
              <a:t>Estacoes de Trabalho</a:t>
            </a:r>
            <a:endParaRPr lang="pt-PT" sz="2800" dirty="0"/>
          </a:p>
        </p:txBody>
      </p:sp>
      <p:sp>
        <p:nvSpPr>
          <p:cNvPr id="3" name="Marcador de Posição do Texto 2">
            <a:extLst>
              <a:ext uri="{FF2B5EF4-FFF2-40B4-BE49-F238E27FC236}">
                <a16:creationId xmlns:a16="http://schemas.microsoft.com/office/drawing/2014/main" id="{28CBF44A-26AD-CAFD-69DE-8A7D292669C1}"/>
              </a:ext>
            </a:extLst>
          </p:cNvPr>
          <p:cNvSpPr>
            <a:spLocks noGrp="1"/>
          </p:cNvSpPr>
          <p:nvPr>
            <p:ph type="body" idx="1"/>
          </p:nvPr>
        </p:nvSpPr>
        <p:spPr>
          <a:xfrm>
            <a:off x="720000" y="1410425"/>
            <a:ext cx="7704000" cy="3006300"/>
          </a:xfrm>
        </p:spPr>
        <p:txBody>
          <a:bodyPr/>
          <a:lstStyle/>
          <a:p>
            <a:pPr marL="152400" indent="0" algn="just">
              <a:lnSpc>
                <a:spcPct val="150000"/>
              </a:lnSpc>
              <a:spcAft>
                <a:spcPts val="800"/>
              </a:spcAft>
              <a:buNone/>
            </a:pPr>
            <a:r>
              <a:rPr lang="pt-PT" sz="1800" dirty="0">
                <a:effectLst/>
                <a:latin typeface="Times New Roman" panose="02020603050405020304" pitchFamily="18" charset="0"/>
                <a:ea typeface="Calibri" panose="020F0502020204030204" pitchFamily="34" charset="0"/>
              </a:rPr>
              <a:t>Um estacão de trabalho é uma máquina de especificações elevadas concebidas a  “</a:t>
            </a:r>
            <a:r>
              <a:rPr lang="pt-PT" sz="1800" dirty="0" err="1">
                <a:effectLst/>
                <a:latin typeface="Times New Roman" panose="02020603050405020304" pitchFamily="18" charset="0"/>
                <a:ea typeface="Calibri" panose="020F0502020204030204" pitchFamily="34" charset="0"/>
              </a:rPr>
              <a:t>power</a:t>
            </a:r>
            <a:r>
              <a:rPr lang="pt-PT" sz="1800" dirty="0">
                <a:effectLst/>
                <a:latin typeface="Times New Roman" panose="02020603050405020304" pitchFamily="18" charset="0"/>
                <a:ea typeface="Calibri" panose="020F0502020204030204" pitchFamily="34" charset="0"/>
              </a:rPr>
              <a:t> </a:t>
            </a:r>
            <a:r>
              <a:rPr lang="pt-PT" sz="1800" dirty="0" err="1">
                <a:effectLst/>
                <a:latin typeface="Times New Roman" panose="02020603050405020304" pitchFamily="18" charset="0"/>
                <a:ea typeface="Calibri" panose="020F0502020204030204" pitchFamily="34" charset="0"/>
              </a:rPr>
              <a:t>users</a:t>
            </a:r>
            <a:r>
              <a:rPr lang="pt-PT" sz="1800" dirty="0">
                <a:effectLst/>
                <a:latin typeface="Times New Roman" panose="02020603050405020304" pitchFamily="18" charset="0"/>
                <a:ea typeface="Calibri" panose="020F0502020204030204" pitchFamily="34" charset="0"/>
              </a:rPr>
              <a:t>”, tais como designers ou desenvolvedores. Um estacão de trabalho pode  ter algumas características associadas aos servidores, tais como múltiplos processadores e discos redundantes (RAID). Um estacão de trabalho pode também funcionar de forma produtiva como servidor para um grupo pequeno (até cerca de 10 utilizadores). As estacões de trabalho também podem ser concebidas através de infraestruturas semelhantes a servidores. </a:t>
            </a:r>
            <a:endParaRPr lang="pt-PT" sz="1800" b="1" dirty="0">
              <a:latin typeface="DM Sans" pitchFamily="2" charset="0"/>
            </a:endParaRPr>
          </a:p>
        </p:txBody>
      </p:sp>
    </p:spTree>
    <p:extLst>
      <p:ext uri="{BB962C8B-B14F-4D97-AF65-F5344CB8AC3E}">
        <p14:creationId xmlns:p14="http://schemas.microsoft.com/office/powerpoint/2010/main" val="1248484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818325" y="2380401"/>
            <a:ext cx="4383600" cy="15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3600" dirty="0"/>
              <a:t>Funções de um Servidor</a:t>
            </a:r>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1813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0B049-8434-E8DF-B155-B5049FC7099F}"/>
              </a:ext>
            </a:extLst>
          </p:cNvPr>
          <p:cNvSpPr>
            <a:spLocks noGrp="1"/>
          </p:cNvSpPr>
          <p:nvPr>
            <p:ph type="title"/>
          </p:nvPr>
        </p:nvSpPr>
        <p:spPr/>
        <p:txBody>
          <a:bodyPr/>
          <a:lstStyle/>
          <a:p>
            <a:pPr algn="ctr"/>
            <a:r>
              <a:rPr lang="pt-BR" sz="2800" dirty="0"/>
              <a:t>Funções de um Servidor</a:t>
            </a:r>
            <a:endParaRPr lang="pt-PT" sz="2800" dirty="0"/>
          </a:p>
        </p:txBody>
      </p:sp>
      <p:sp>
        <p:nvSpPr>
          <p:cNvPr id="3" name="Marcador de Posição do Texto 2">
            <a:extLst>
              <a:ext uri="{FF2B5EF4-FFF2-40B4-BE49-F238E27FC236}">
                <a16:creationId xmlns:a16="http://schemas.microsoft.com/office/drawing/2014/main" id="{28CBF44A-26AD-CAFD-69DE-8A7D292669C1}"/>
              </a:ext>
            </a:extLst>
          </p:cNvPr>
          <p:cNvSpPr>
            <a:spLocks noGrp="1"/>
          </p:cNvSpPr>
          <p:nvPr>
            <p:ph type="body" idx="1"/>
          </p:nvPr>
        </p:nvSpPr>
        <p:spPr>
          <a:xfrm>
            <a:off x="720000" y="1410425"/>
            <a:ext cx="7704000" cy="3006300"/>
          </a:xfrm>
        </p:spPr>
        <p:txBody>
          <a:bodyPr/>
          <a:lstStyle/>
          <a:p>
            <a:pPr algn="just">
              <a:spcAft>
                <a:spcPts val="800"/>
              </a:spcAft>
            </a:pPr>
            <a:r>
              <a:rPr lang="pt-BR" sz="2400" b="1" dirty="0">
                <a:latin typeface="DM Sans" pitchFamily="2" charset="0"/>
              </a:rPr>
              <a:t>Plataforma do Servidor</a:t>
            </a:r>
          </a:p>
          <a:p>
            <a:pPr algn="just">
              <a:spcAft>
                <a:spcPts val="800"/>
              </a:spcAft>
            </a:pPr>
            <a:r>
              <a:rPr lang="pt-PT" sz="2400" b="1" dirty="0">
                <a:latin typeface="DM Sans" pitchFamily="2" charset="0"/>
              </a:rPr>
              <a:t>Hospedagem Web</a:t>
            </a:r>
          </a:p>
          <a:p>
            <a:pPr algn="just">
              <a:spcAft>
                <a:spcPts val="800"/>
              </a:spcAft>
            </a:pPr>
            <a:r>
              <a:rPr lang="pt-PT" sz="2400" b="1" dirty="0">
                <a:latin typeface="DM Sans" pitchFamily="2" charset="0"/>
              </a:rPr>
              <a:t>Mensagens, </a:t>
            </a:r>
            <a:r>
              <a:rPr lang="pt-PT" sz="2400" b="1" i="1" dirty="0">
                <a:latin typeface="DM Sans" pitchFamily="2" charset="0"/>
              </a:rPr>
              <a:t>Groupware</a:t>
            </a:r>
            <a:r>
              <a:rPr lang="pt-PT" sz="2400" b="1" dirty="0">
                <a:latin typeface="DM Sans" pitchFamily="2" charset="0"/>
              </a:rPr>
              <a:t> e Colaboração</a:t>
            </a:r>
          </a:p>
          <a:p>
            <a:pPr algn="just">
              <a:spcAft>
                <a:spcPts val="800"/>
              </a:spcAft>
            </a:pPr>
            <a:r>
              <a:rPr lang="pt-PT" sz="2400" b="1" dirty="0">
                <a:latin typeface="DM Sans" pitchFamily="2" charset="0"/>
              </a:rPr>
              <a:t>Media/Streaming</a:t>
            </a:r>
          </a:p>
          <a:p>
            <a:pPr algn="just">
              <a:spcAft>
                <a:spcPts val="800"/>
              </a:spcAft>
            </a:pPr>
            <a:r>
              <a:rPr lang="pt-PT" sz="2400" b="1" dirty="0">
                <a:latin typeface="DM Sans" pitchFamily="2" charset="0"/>
              </a:rPr>
              <a:t>Aplicação, Base de dados e </a:t>
            </a:r>
            <a:r>
              <a:rPr lang="pt-PT" sz="2400" b="1" dirty="0" err="1">
                <a:latin typeface="DM Sans" pitchFamily="2" charset="0"/>
              </a:rPr>
              <a:t>Middleware</a:t>
            </a:r>
            <a:endParaRPr lang="pt-PT" sz="2400" b="1" dirty="0">
              <a:latin typeface="DM Sans" pitchFamily="2" charset="0"/>
            </a:endParaRPr>
          </a:p>
          <a:p>
            <a:pPr algn="just">
              <a:spcAft>
                <a:spcPts val="800"/>
              </a:spcAft>
            </a:pPr>
            <a:r>
              <a:rPr lang="pt-PT" sz="2400" b="1" dirty="0">
                <a:latin typeface="DM Sans" pitchFamily="2" charset="0"/>
              </a:rPr>
              <a:t>Pequenas Empresas</a:t>
            </a:r>
          </a:p>
        </p:txBody>
      </p:sp>
    </p:spTree>
    <p:extLst>
      <p:ext uri="{BB962C8B-B14F-4D97-AF65-F5344CB8AC3E}">
        <p14:creationId xmlns:p14="http://schemas.microsoft.com/office/powerpoint/2010/main" val="306593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818325" y="2380401"/>
            <a:ext cx="4383600" cy="15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3600" dirty="0"/>
              <a:t>Fator de forma de um Servidor</a:t>
            </a:r>
            <a:endParaRPr lang="pt-PT" sz="3600" dirty="0"/>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9919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0B049-8434-E8DF-B155-B5049FC7099F}"/>
              </a:ext>
            </a:extLst>
          </p:cNvPr>
          <p:cNvSpPr>
            <a:spLocks noGrp="1"/>
          </p:cNvSpPr>
          <p:nvPr>
            <p:ph type="title"/>
          </p:nvPr>
        </p:nvSpPr>
        <p:spPr/>
        <p:txBody>
          <a:bodyPr/>
          <a:lstStyle/>
          <a:p>
            <a:pPr algn="ctr"/>
            <a:r>
              <a:rPr lang="pt-BR" sz="2800" dirty="0"/>
              <a:t>Servidor em Torre</a:t>
            </a:r>
            <a:endParaRPr lang="pt-PT" sz="2800" dirty="0"/>
          </a:p>
        </p:txBody>
      </p:sp>
      <p:pic>
        <p:nvPicPr>
          <p:cNvPr id="6" name="Imagem 5">
            <a:extLst>
              <a:ext uri="{FF2B5EF4-FFF2-40B4-BE49-F238E27FC236}">
                <a16:creationId xmlns:a16="http://schemas.microsoft.com/office/drawing/2014/main" id="{AC541524-F24F-4E2B-A818-1F0303F0B9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90950" y="1522127"/>
            <a:ext cx="1562100" cy="2729865"/>
          </a:xfrm>
          <a:prstGeom prst="rect">
            <a:avLst/>
          </a:prstGeom>
          <a:noFill/>
          <a:ln>
            <a:noFill/>
          </a:ln>
        </p:spPr>
      </p:pic>
    </p:spTree>
    <p:extLst>
      <p:ext uri="{BB962C8B-B14F-4D97-AF65-F5344CB8AC3E}">
        <p14:creationId xmlns:p14="http://schemas.microsoft.com/office/powerpoint/2010/main" val="3990451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0B049-8434-E8DF-B155-B5049FC7099F}"/>
              </a:ext>
            </a:extLst>
          </p:cNvPr>
          <p:cNvSpPr>
            <a:spLocks noGrp="1"/>
          </p:cNvSpPr>
          <p:nvPr>
            <p:ph type="title"/>
          </p:nvPr>
        </p:nvSpPr>
        <p:spPr/>
        <p:txBody>
          <a:bodyPr/>
          <a:lstStyle/>
          <a:p>
            <a:pPr algn="ctr"/>
            <a:r>
              <a:rPr lang="pt-BR" sz="2800" dirty="0"/>
              <a:t>Servidores montados em Rack</a:t>
            </a:r>
            <a:endParaRPr lang="pt-PT" sz="2800" dirty="0"/>
          </a:p>
        </p:txBody>
      </p:sp>
      <p:pic>
        <p:nvPicPr>
          <p:cNvPr id="4" name="Imagem 3">
            <a:extLst>
              <a:ext uri="{FF2B5EF4-FFF2-40B4-BE49-F238E27FC236}">
                <a16:creationId xmlns:a16="http://schemas.microsoft.com/office/drawing/2014/main" id="{08FE3B88-39A7-4A7A-A1AB-4872BB0C5D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9737" y="2047875"/>
            <a:ext cx="5724525" cy="1047750"/>
          </a:xfrm>
          <a:prstGeom prst="rect">
            <a:avLst/>
          </a:prstGeom>
          <a:noFill/>
          <a:ln>
            <a:noFill/>
          </a:ln>
        </p:spPr>
      </p:pic>
    </p:spTree>
    <p:extLst>
      <p:ext uri="{BB962C8B-B14F-4D97-AF65-F5344CB8AC3E}">
        <p14:creationId xmlns:p14="http://schemas.microsoft.com/office/powerpoint/2010/main" val="424689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0B049-8434-E8DF-B155-B5049FC7099F}"/>
              </a:ext>
            </a:extLst>
          </p:cNvPr>
          <p:cNvSpPr>
            <a:spLocks noGrp="1"/>
          </p:cNvSpPr>
          <p:nvPr>
            <p:ph type="title"/>
          </p:nvPr>
        </p:nvSpPr>
        <p:spPr/>
        <p:txBody>
          <a:bodyPr/>
          <a:lstStyle/>
          <a:p>
            <a:pPr algn="ctr"/>
            <a:r>
              <a:rPr lang="pt-BR" sz="2800" dirty="0"/>
              <a:t>Blade Servers</a:t>
            </a:r>
            <a:endParaRPr lang="pt-PT" sz="2800" dirty="0"/>
          </a:p>
        </p:txBody>
      </p:sp>
      <p:pic>
        <p:nvPicPr>
          <p:cNvPr id="5" name="Imagem 4">
            <a:extLst>
              <a:ext uri="{FF2B5EF4-FFF2-40B4-BE49-F238E27FC236}">
                <a16:creationId xmlns:a16="http://schemas.microsoft.com/office/drawing/2014/main" id="{3E4DD599-F213-4187-8715-D2EC05B581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9737" y="1376362"/>
            <a:ext cx="5724525" cy="2390775"/>
          </a:xfrm>
          <a:prstGeom prst="rect">
            <a:avLst/>
          </a:prstGeom>
          <a:noFill/>
          <a:ln>
            <a:noFill/>
          </a:ln>
        </p:spPr>
      </p:pic>
    </p:spTree>
    <p:extLst>
      <p:ext uri="{BB962C8B-B14F-4D97-AF65-F5344CB8AC3E}">
        <p14:creationId xmlns:p14="http://schemas.microsoft.com/office/powerpoint/2010/main" val="1967734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0B049-8434-E8DF-B155-B5049FC7099F}"/>
              </a:ext>
            </a:extLst>
          </p:cNvPr>
          <p:cNvSpPr>
            <a:spLocks noGrp="1"/>
          </p:cNvSpPr>
          <p:nvPr>
            <p:ph type="title"/>
          </p:nvPr>
        </p:nvSpPr>
        <p:spPr/>
        <p:txBody>
          <a:bodyPr/>
          <a:lstStyle/>
          <a:p>
            <a:pPr algn="ctr"/>
            <a:r>
              <a:rPr lang="pt-BR" sz="2800" dirty="0"/>
              <a:t>Rack System </a:t>
            </a:r>
            <a:endParaRPr lang="pt-PT" sz="2800" dirty="0"/>
          </a:p>
        </p:txBody>
      </p:sp>
      <p:pic>
        <p:nvPicPr>
          <p:cNvPr id="3" name="Imagem 2">
            <a:extLst>
              <a:ext uri="{FF2B5EF4-FFF2-40B4-BE49-F238E27FC236}">
                <a16:creationId xmlns:a16="http://schemas.microsoft.com/office/drawing/2014/main" id="{05C8BE63-899A-4FBA-95DE-CAD29889EB3A}"/>
              </a:ext>
            </a:extLst>
          </p:cNvPr>
          <p:cNvPicPr>
            <a:picLocks noChangeAspect="1"/>
          </p:cNvPicPr>
          <p:nvPr/>
        </p:nvPicPr>
        <p:blipFill>
          <a:blip r:embed="rId2"/>
          <a:stretch>
            <a:fillRect/>
          </a:stretch>
        </p:blipFill>
        <p:spPr>
          <a:xfrm>
            <a:off x="3747261" y="1287489"/>
            <a:ext cx="1743607" cy="3316511"/>
          </a:xfrm>
          <a:prstGeom prst="rect">
            <a:avLst/>
          </a:prstGeom>
        </p:spPr>
      </p:pic>
    </p:spTree>
    <p:extLst>
      <p:ext uri="{BB962C8B-B14F-4D97-AF65-F5344CB8AC3E}">
        <p14:creationId xmlns:p14="http://schemas.microsoft.com/office/powerpoint/2010/main" val="4115420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PT" sz="3600" dirty="0"/>
              <a:t>Objectivos</a:t>
            </a:r>
            <a:endParaRPr lang="pt-PT" dirty="0"/>
          </a:p>
        </p:txBody>
      </p:sp>
      <p:sp>
        <p:nvSpPr>
          <p:cNvPr id="3" name="Text Placeholder 2"/>
          <p:cNvSpPr>
            <a:spLocks noGrp="1"/>
          </p:cNvSpPr>
          <p:nvPr>
            <p:ph type="body" idx="1"/>
          </p:nvPr>
        </p:nvSpPr>
        <p:spPr>
          <a:xfrm>
            <a:off x="720000" y="1410425"/>
            <a:ext cx="7704000" cy="3472126"/>
          </a:xfrm>
        </p:spPr>
        <p:txBody>
          <a:bodyPr/>
          <a:lstStyle/>
          <a:p>
            <a:pPr marL="152400" indent="0">
              <a:lnSpc>
                <a:spcPct val="150000"/>
              </a:lnSpc>
              <a:buNone/>
            </a:pPr>
            <a:r>
              <a:rPr lang="pt-PT" sz="2200" b="1" dirty="0">
                <a:solidFill>
                  <a:srgbClr val="1F497D"/>
                </a:solidFill>
              </a:rPr>
              <a:t>Gerais</a:t>
            </a:r>
          </a:p>
          <a:p>
            <a:pPr algn="just">
              <a:lnSpc>
                <a:spcPct val="150000"/>
              </a:lnSpc>
            </a:pPr>
            <a:r>
              <a:rPr lang="pt-BR" sz="2200" dirty="0">
                <a:solidFill>
                  <a:schemeClr val="tx1"/>
                </a:solidFill>
              </a:rPr>
              <a:t>Descrever de forma clara e direta as características e funcionalidades de um servidor físico.</a:t>
            </a:r>
            <a:endParaRPr lang="pt-PT" sz="2200" dirty="0"/>
          </a:p>
          <a:p>
            <a:pPr marL="152400" indent="0">
              <a:lnSpc>
                <a:spcPct val="150000"/>
              </a:lnSpc>
              <a:buNone/>
            </a:pPr>
            <a:r>
              <a:rPr lang="pt-PT" sz="2200" b="1" dirty="0">
                <a:solidFill>
                  <a:srgbClr val="1F497D"/>
                </a:solidFill>
              </a:rPr>
              <a:t>Específicos</a:t>
            </a:r>
          </a:p>
          <a:p>
            <a:pPr algn="just">
              <a:lnSpc>
                <a:spcPct val="150000"/>
              </a:lnSpc>
            </a:pPr>
            <a:r>
              <a:rPr lang="pt-BR" sz="2200" dirty="0">
                <a:solidFill>
                  <a:schemeClr val="tx1"/>
                </a:solidFill>
              </a:rPr>
              <a:t>Definir Servidor Físico;</a:t>
            </a:r>
          </a:p>
          <a:p>
            <a:pPr algn="just">
              <a:lnSpc>
                <a:spcPct val="150000"/>
              </a:lnSpc>
            </a:pPr>
            <a:r>
              <a:rPr lang="pt-BR" sz="2200" dirty="0">
                <a:solidFill>
                  <a:schemeClr val="tx1"/>
                </a:solidFill>
              </a:rPr>
              <a:t>Abordar as diferenças entre servidor e computador pessoal;</a:t>
            </a:r>
          </a:p>
          <a:p>
            <a:pPr marL="152400" indent="0">
              <a:buNone/>
            </a:pPr>
            <a:endParaRPr lang="pt-PT" sz="2400" b="1" dirty="0">
              <a:solidFill>
                <a:srgbClr val="1F497D"/>
              </a:solidFill>
            </a:endParaRPr>
          </a:p>
        </p:txBody>
      </p:sp>
    </p:spTree>
    <p:extLst>
      <p:ext uri="{BB962C8B-B14F-4D97-AF65-F5344CB8AC3E}">
        <p14:creationId xmlns:p14="http://schemas.microsoft.com/office/powerpoint/2010/main" val="112975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818324" y="2380401"/>
            <a:ext cx="4581409" cy="15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3600" dirty="0"/>
              <a:t>Tipos de Servidores Físicos</a:t>
            </a:r>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51245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PT" dirty="0"/>
              <a:t>Tipos de Servidores Físicos </a:t>
            </a:r>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a:spcAft>
                <a:spcPts val="800"/>
              </a:spcAft>
            </a:pPr>
            <a:r>
              <a:rPr lang="pt-PT" sz="2400" b="1" dirty="0"/>
              <a:t>Servidor de Arquivos</a:t>
            </a:r>
          </a:p>
          <a:p>
            <a:pPr>
              <a:spcAft>
                <a:spcPts val="800"/>
              </a:spcAft>
            </a:pPr>
            <a:r>
              <a:rPr lang="pt-PT" sz="2400" b="1" dirty="0"/>
              <a:t>Servidor de Impressão</a:t>
            </a:r>
          </a:p>
          <a:p>
            <a:pPr>
              <a:spcAft>
                <a:spcPts val="800"/>
              </a:spcAft>
            </a:pPr>
            <a:r>
              <a:rPr lang="pt-PT" sz="2400" b="1" dirty="0"/>
              <a:t>Servidor de Base de Dados</a:t>
            </a:r>
          </a:p>
          <a:p>
            <a:pPr>
              <a:spcAft>
                <a:spcPts val="800"/>
              </a:spcAft>
            </a:pPr>
            <a:r>
              <a:rPr lang="pt-PT" sz="2400" b="1" dirty="0"/>
              <a:t>Servidor de Email</a:t>
            </a:r>
          </a:p>
          <a:p>
            <a:pPr>
              <a:spcAft>
                <a:spcPts val="800"/>
              </a:spcAft>
            </a:pPr>
            <a:r>
              <a:rPr lang="pt-PT" sz="2400" b="1" dirty="0"/>
              <a:t>Servidor Web</a:t>
            </a:r>
          </a:p>
        </p:txBody>
      </p:sp>
    </p:spTree>
    <p:extLst>
      <p:ext uri="{BB962C8B-B14F-4D97-AF65-F5344CB8AC3E}">
        <p14:creationId xmlns:p14="http://schemas.microsoft.com/office/powerpoint/2010/main" val="345604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PT" dirty="0"/>
              <a:t>Tipos de Servidores Físicos </a:t>
            </a:r>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algn="just">
              <a:spcAft>
                <a:spcPts val="800"/>
              </a:spcAft>
            </a:pPr>
            <a:r>
              <a:rPr lang="pt-PT" sz="2400" b="1" dirty="0"/>
              <a:t>Servidor de </a:t>
            </a:r>
            <a:r>
              <a:rPr lang="en-US" sz="2400" b="1" dirty="0" err="1"/>
              <a:t>Virtualização</a:t>
            </a:r>
            <a:endParaRPr lang="en-US" sz="2400" b="1" dirty="0"/>
          </a:p>
          <a:p>
            <a:pPr algn="just">
              <a:spcAft>
                <a:spcPts val="800"/>
              </a:spcAft>
            </a:pPr>
            <a:r>
              <a:rPr lang="pt-PT" sz="2400" b="1" dirty="0"/>
              <a:t>Servidor de Backup</a:t>
            </a:r>
          </a:p>
          <a:p>
            <a:pPr algn="just">
              <a:spcAft>
                <a:spcPts val="800"/>
              </a:spcAft>
            </a:pPr>
            <a:r>
              <a:rPr lang="pt-PT" sz="2400" b="1" dirty="0"/>
              <a:t>Servidor de FTP</a:t>
            </a:r>
          </a:p>
          <a:p>
            <a:pPr algn="just">
              <a:spcAft>
                <a:spcPts val="800"/>
              </a:spcAft>
            </a:pPr>
            <a:r>
              <a:rPr lang="pt-PT" sz="2400" b="1" dirty="0"/>
              <a:t>Servidor DNS</a:t>
            </a:r>
          </a:p>
          <a:p>
            <a:pPr algn="just">
              <a:spcAft>
                <a:spcPts val="800"/>
              </a:spcAft>
            </a:pPr>
            <a:r>
              <a:rPr lang="pt-PT" sz="2400" b="1" dirty="0"/>
              <a:t>Servidor DHCP</a:t>
            </a:r>
          </a:p>
        </p:txBody>
      </p:sp>
    </p:spTree>
    <p:extLst>
      <p:ext uri="{BB962C8B-B14F-4D97-AF65-F5344CB8AC3E}">
        <p14:creationId xmlns:p14="http://schemas.microsoft.com/office/powerpoint/2010/main" val="3551828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818324" y="1868337"/>
            <a:ext cx="4581409" cy="15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err="1"/>
              <a:t>Características</a:t>
            </a:r>
            <a:r>
              <a:rPr lang="en-US" sz="3600" dirty="0"/>
              <a:t> e </a:t>
            </a:r>
            <a:r>
              <a:rPr lang="en-US" sz="3600" dirty="0" err="1"/>
              <a:t>Componentes</a:t>
            </a:r>
            <a:r>
              <a:rPr lang="en-US" sz="3600" dirty="0"/>
              <a:t> de um </a:t>
            </a:r>
            <a:r>
              <a:rPr lang="en-US" sz="3600" dirty="0" err="1"/>
              <a:t>Servidor</a:t>
            </a:r>
            <a:r>
              <a:rPr lang="en-US" sz="3600" dirty="0"/>
              <a:t> </a:t>
            </a:r>
            <a:r>
              <a:rPr lang="en-US" sz="3600" dirty="0" err="1"/>
              <a:t>Físico</a:t>
            </a:r>
            <a:r>
              <a:rPr lang="en-US" sz="3600" dirty="0"/>
              <a:t> </a:t>
            </a:r>
            <a:endParaRPr lang="pt-PT" sz="3600" dirty="0"/>
          </a:p>
        </p:txBody>
      </p:sp>
      <p:sp>
        <p:nvSpPr>
          <p:cNvPr id="831" name="Google Shape;831;p31"/>
          <p:cNvSpPr txBox="1">
            <a:spLocks noGrp="1"/>
          </p:cNvSpPr>
          <p:nvPr>
            <p:ph type="title" idx="2"/>
          </p:nvPr>
        </p:nvSpPr>
        <p:spPr>
          <a:xfrm>
            <a:off x="818325" y="487212"/>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07</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1800588"/>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6220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BR" dirty="0"/>
              <a:t>Slots de Memória RAM</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152400" indent="0" algn="just">
              <a:lnSpc>
                <a:spcPct val="150000"/>
              </a:lnSpc>
              <a:spcAft>
                <a:spcPts val="800"/>
              </a:spcAft>
              <a:buNone/>
            </a:pPr>
            <a:r>
              <a:rPr lang="pt-BR" sz="2000" dirty="0">
                <a:effectLst/>
                <a:latin typeface="DM Sans" pitchFamily="2" charset="0"/>
                <a:ea typeface="Calibri" panose="020F0502020204030204" pitchFamily="34" charset="0"/>
              </a:rPr>
              <a:t>Os servidores geralmente têm mais slots de memória do que as placas-mãe para desktops e podem suportar módulos de memória de maior capacidade. Isto permite que os servidores lidem com grandes quantidades de dados e executem aplicações com uso intensivo de memória. </a:t>
            </a:r>
          </a:p>
        </p:txBody>
      </p:sp>
    </p:spTree>
    <p:extLst>
      <p:ext uri="{BB962C8B-B14F-4D97-AF65-F5344CB8AC3E}">
        <p14:creationId xmlns:p14="http://schemas.microsoft.com/office/powerpoint/2010/main" val="2870205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BR" dirty="0"/>
              <a:t>Memória RAM</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152400" indent="0" algn="just">
              <a:lnSpc>
                <a:spcPct val="150000"/>
              </a:lnSpc>
              <a:spcAft>
                <a:spcPts val="800"/>
              </a:spcAft>
              <a:buNone/>
            </a:pPr>
            <a:r>
              <a:rPr lang="pt-BR" sz="2000" dirty="0">
                <a:effectLst/>
                <a:latin typeface="DM Sans" pitchFamily="2" charset="0"/>
                <a:ea typeface="Calibri" panose="020F0502020204030204" pitchFamily="34" charset="0"/>
              </a:rPr>
              <a:t>O funcionamento adequado da memória do servidor é crucial, pois qualquer falha ou mau funcionamento pode causar interrupções graves, como travamentos do sistema, resultando em danos consideráveis à organização. Sem hardware crítico como a RAM do servidor ou memória ECC, o sistema pode nem sequer inicializar. </a:t>
            </a:r>
          </a:p>
        </p:txBody>
      </p:sp>
    </p:spTree>
    <p:extLst>
      <p:ext uri="{BB962C8B-B14F-4D97-AF65-F5344CB8AC3E}">
        <p14:creationId xmlns:p14="http://schemas.microsoft.com/office/powerpoint/2010/main" val="2383489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BR" dirty="0"/>
              <a:t>Tipos de Memória de Servidor</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algn="just">
              <a:lnSpc>
                <a:spcPct val="150000"/>
              </a:lnSpc>
              <a:spcAft>
                <a:spcPts val="800"/>
              </a:spcAft>
              <a:buFont typeface="Arial" panose="020B0604020202020204" pitchFamily="34" charset="0"/>
              <a:buChar char="•"/>
            </a:pPr>
            <a:r>
              <a:rPr lang="pt-BR" sz="3200" b="1" dirty="0">
                <a:effectLst/>
                <a:latin typeface="DM Sans" pitchFamily="2" charset="0"/>
                <a:ea typeface="Calibri" panose="020F0502020204030204" pitchFamily="34" charset="0"/>
              </a:rPr>
              <a:t>Memória Registrada</a:t>
            </a:r>
          </a:p>
          <a:p>
            <a:pPr algn="just">
              <a:lnSpc>
                <a:spcPct val="150000"/>
              </a:lnSpc>
              <a:spcAft>
                <a:spcPts val="800"/>
              </a:spcAft>
              <a:buFont typeface="Arial" panose="020B0604020202020204" pitchFamily="34" charset="0"/>
              <a:buChar char="•"/>
            </a:pPr>
            <a:r>
              <a:rPr lang="pt-BR" sz="3200" b="1" dirty="0">
                <a:latin typeface="DM Sans" pitchFamily="2" charset="0"/>
                <a:ea typeface="Calibri" panose="020F0502020204030204" pitchFamily="34" charset="0"/>
              </a:rPr>
              <a:t>Memória não Registrada</a:t>
            </a:r>
            <a:endParaRPr lang="pt-BR" sz="3200" b="1" dirty="0">
              <a:effectLst/>
              <a:latin typeface="DM Sans" pitchFamily="2" charset="0"/>
              <a:ea typeface="Calibri" panose="020F0502020204030204" pitchFamily="34" charset="0"/>
            </a:endParaRPr>
          </a:p>
        </p:txBody>
      </p:sp>
    </p:spTree>
    <p:extLst>
      <p:ext uri="{BB962C8B-B14F-4D97-AF65-F5344CB8AC3E}">
        <p14:creationId xmlns:p14="http://schemas.microsoft.com/office/powerpoint/2010/main" val="1783805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BR" sz="3200" dirty="0"/>
              <a:t>Tecnologias de Memórias de um Servidor</a:t>
            </a:r>
            <a:endParaRPr lang="pt-PT" sz="3200"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algn="just">
              <a:lnSpc>
                <a:spcPct val="150000"/>
              </a:lnSpc>
              <a:spcAft>
                <a:spcPts val="800"/>
              </a:spcAft>
              <a:buFont typeface="Arial" panose="020B0604020202020204" pitchFamily="34" charset="0"/>
              <a:buChar char="•"/>
            </a:pPr>
            <a:r>
              <a:rPr lang="pt-BR" sz="2800" b="1" dirty="0">
                <a:effectLst/>
                <a:latin typeface="DM Sans" pitchFamily="2" charset="0"/>
                <a:ea typeface="Calibri" panose="020F0502020204030204" pitchFamily="34" charset="0"/>
              </a:rPr>
              <a:t>Memória </a:t>
            </a:r>
            <a:r>
              <a:rPr lang="pt-BR" sz="2800" b="1" dirty="0">
                <a:latin typeface="DM Sans" pitchFamily="2" charset="0"/>
                <a:ea typeface="Calibri" panose="020F0502020204030204" pitchFamily="34" charset="0"/>
              </a:rPr>
              <a:t>ECC(Error Checking and Correcting)</a:t>
            </a:r>
            <a:endParaRPr lang="pt-BR" sz="2800" b="1" dirty="0">
              <a:effectLst/>
              <a:latin typeface="DM Sans" pitchFamily="2" charset="0"/>
              <a:ea typeface="Calibri" panose="020F0502020204030204" pitchFamily="34" charset="0"/>
            </a:endParaRPr>
          </a:p>
          <a:p>
            <a:pPr algn="just">
              <a:lnSpc>
                <a:spcPct val="150000"/>
              </a:lnSpc>
              <a:spcAft>
                <a:spcPts val="800"/>
              </a:spcAft>
              <a:buFont typeface="Arial" panose="020B0604020202020204" pitchFamily="34" charset="0"/>
              <a:buChar char="•"/>
            </a:pPr>
            <a:r>
              <a:rPr lang="pt-BR" sz="2800" b="1" dirty="0">
                <a:latin typeface="DM Sans" pitchFamily="2" charset="0"/>
              </a:rPr>
              <a:t>Memória ECC Registrada</a:t>
            </a:r>
          </a:p>
        </p:txBody>
      </p:sp>
    </p:spTree>
    <p:extLst>
      <p:ext uri="{BB962C8B-B14F-4D97-AF65-F5344CB8AC3E}">
        <p14:creationId xmlns:p14="http://schemas.microsoft.com/office/powerpoint/2010/main" val="1017446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BR" dirty="0"/>
              <a:t>Armazenamento</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152400" indent="0" algn="just">
              <a:lnSpc>
                <a:spcPct val="150000"/>
              </a:lnSpc>
              <a:spcAft>
                <a:spcPts val="800"/>
              </a:spcAft>
              <a:buNone/>
            </a:pPr>
            <a:r>
              <a:rPr lang="pt-BR" sz="2000" dirty="0">
                <a:effectLst/>
                <a:latin typeface="DM Sans" pitchFamily="2" charset="0"/>
                <a:ea typeface="Calibri" panose="020F0502020204030204" pitchFamily="34" charset="0"/>
              </a:rPr>
              <a:t>Os servidores apresentam dez ou mais conectores SATA integrados e slots de expansão que lhes permitem suportar e manusear várias unidades de disco.</a:t>
            </a:r>
          </a:p>
          <a:p>
            <a:pPr marL="152400" indent="0" algn="just">
              <a:lnSpc>
                <a:spcPct val="150000"/>
              </a:lnSpc>
              <a:spcAft>
                <a:spcPts val="800"/>
              </a:spcAft>
              <a:buNone/>
            </a:pPr>
            <a:r>
              <a:rPr lang="pt-BR" sz="2000" dirty="0">
                <a:effectLst/>
                <a:latin typeface="DM Sans" pitchFamily="2" charset="0"/>
                <a:ea typeface="Calibri" panose="020F0502020204030204" pitchFamily="34" charset="0"/>
              </a:rPr>
              <a:t>Por conseguinte, os servidores podem lidar com grandes quantidades de espaços de armazenamento e processar grandes quantidades de operações de leitura/escrita de dados.</a:t>
            </a:r>
          </a:p>
        </p:txBody>
      </p:sp>
    </p:spTree>
    <p:extLst>
      <p:ext uri="{BB962C8B-B14F-4D97-AF65-F5344CB8AC3E}">
        <p14:creationId xmlns:p14="http://schemas.microsoft.com/office/powerpoint/2010/main" val="3863462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BR" dirty="0"/>
              <a:t>Disk Array</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152400" indent="0" algn="just">
              <a:lnSpc>
                <a:spcPct val="150000"/>
              </a:lnSpc>
              <a:spcAft>
                <a:spcPts val="800"/>
              </a:spcAft>
              <a:buNone/>
            </a:pPr>
            <a:r>
              <a:rPr lang="pt-BR" sz="2000" dirty="0">
                <a:effectLst/>
                <a:latin typeface="DM Sans" pitchFamily="2" charset="0"/>
                <a:ea typeface="Calibri" panose="020F0502020204030204" pitchFamily="34" charset="0"/>
              </a:rPr>
              <a:t>Disk array é um dispositivo de armazenamento composto por múltiplos HDDs ou SSDs agrupados como uma única unidade logica para oferecer maior capacidade, desempenho e redundância. Esses discos são geridos em conjunto para formar uma única unidade de armazenamento coesa. Os disk arrays podem ser implementados de várias maneiras, incluindo:</a:t>
            </a:r>
          </a:p>
        </p:txBody>
      </p:sp>
    </p:spTree>
    <p:extLst>
      <p:ext uri="{BB962C8B-B14F-4D97-AF65-F5344CB8AC3E}">
        <p14:creationId xmlns:p14="http://schemas.microsoft.com/office/powerpoint/2010/main" val="274767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PT" sz="3600" dirty="0"/>
              <a:t>Objectivos</a:t>
            </a:r>
            <a:endParaRPr lang="pt-PT" dirty="0"/>
          </a:p>
        </p:txBody>
      </p:sp>
      <p:sp>
        <p:nvSpPr>
          <p:cNvPr id="3" name="Text Placeholder 2"/>
          <p:cNvSpPr>
            <a:spLocks noGrp="1"/>
          </p:cNvSpPr>
          <p:nvPr>
            <p:ph type="body" idx="1"/>
          </p:nvPr>
        </p:nvSpPr>
        <p:spPr>
          <a:xfrm>
            <a:off x="720000" y="1410425"/>
            <a:ext cx="7704000" cy="3472126"/>
          </a:xfrm>
        </p:spPr>
        <p:txBody>
          <a:bodyPr/>
          <a:lstStyle/>
          <a:p>
            <a:pPr marL="152400" indent="0">
              <a:lnSpc>
                <a:spcPct val="150000"/>
              </a:lnSpc>
              <a:buNone/>
            </a:pPr>
            <a:r>
              <a:rPr lang="pt-PT" sz="2200" b="1" dirty="0">
                <a:solidFill>
                  <a:srgbClr val="1F497D"/>
                </a:solidFill>
              </a:rPr>
              <a:t>Específicos</a:t>
            </a:r>
          </a:p>
          <a:p>
            <a:pPr lvl="0" algn="just">
              <a:lnSpc>
                <a:spcPct val="150000"/>
              </a:lnSpc>
            </a:pPr>
            <a:r>
              <a:rPr lang="pt-PT" sz="2200" dirty="0">
                <a:solidFill>
                  <a:schemeClr val="tx1"/>
                </a:solidFill>
              </a:rPr>
              <a:t>Apresentar a principais funções de um servidor;</a:t>
            </a:r>
            <a:endParaRPr lang="en-GB" sz="2200" dirty="0">
              <a:solidFill>
                <a:schemeClr val="tx1"/>
              </a:solidFill>
            </a:endParaRPr>
          </a:p>
          <a:p>
            <a:pPr lvl="0" algn="just">
              <a:lnSpc>
                <a:spcPct val="150000"/>
              </a:lnSpc>
            </a:pPr>
            <a:r>
              <a:rPr lang="pt-PT" sz="2200" dirty="0">
                <a:solidFill>
                  <a:schemeClr val="tx1"/>
                </a:solidFill>
              </a:rPr>
              <a:t>Abordar sobre o </a:t>
            </a:r>
            <a:r>
              <a:rPr lang="pt-PT" sz="2200" dirty="0" err="1">
                <a:solidFill>
                  <a:schemeClr val="tx1"/>
                </a:solidFill>
              </a:rPr>
              <a:t>factor</a:t>
            </a:r>
            <a:r>
              <a:rPr lang="pt-PT" sz="2200" dirty="0">
                <a:solidFill>
                  <a:schemeClr val="tx1"/>
                </a:solidFill>
              </a:rPr>
              <a:t> de forma de servidores físicos</a:t>
            </a:r>
            <a:endParaRPr lang="en-GB" sz="2200" dirty="0">
              <a:solidFill>
                <a:schemeClr val="tx1"/>
              </a:solidFill>
            </a:endParaRPr>
          </a:p>
          <a:p>
            <a:pPr lvl="0" algn="just">
              <a:lnSpc>
                <a:spcPct val="150000"/>
              </a:lnSpc>
            </a:pPr>
            <a:r>
              <a:rPr lang="pt-PT" sz="2200" dirty="0">
                <a:solidFill>
                  <a:schemeClr val="tx1"/>
                </a:solidFill>
              </a:rPr>
              <a:t>Apresentar os  diferentes tipos de servidores;</a:t>
            </a:r>
            <a:endParaRPr lang="en-GB" sz="2200" dirty="0">
              <a:solidFill>
                <a:schemeClr val="tx1"/>
              </a:solidFill>
            </a:endParaRPr>
          </a:p>
          <a:p>
            <a:pPr lvl="0" algn="just">
              <a:lnSpc>
                <a:spcPct val="150000"/>
              </a:lnSpc>
            </a:pPr>
            <a:r>
              <a:rPr lang="pt-PT" sz="2200" dirty="0">
                <a:solidFill>
                  <a:schemeClr val="tx1"/>
                </a:solidFill>
              </a:rPr>
              <a:t>Apresentar as características e componentes de um servidor</a:t>
            </a:r>
            <a:endParaRPr lang="en-GB" sz="2200" dirty="0">
              <a:solidFill>
                <a:schemeClr val="tx1"/>
              </a:solidFill>
            </a:endParaRPr>
          </a:p>
          <a:p>
            <a:pPr lvl="0" algn="just">
              <a:lnSpc>
                <a:spcPct val="150000"/>
              </a:lnSpc>
            </a:pPr>
            <a:r>
              <a:rPr lang="pt-PT" sz="2200" dirty="0">
                <a:solidFill>
                  <a:schemeClr val="tx1"/>
                </a:solidFill>
              </a:rPr>
              <a:t>Descrever o servidor HPE </a:t>
            </a:r>
            <a:r>
              <a:rPr lang="pt-PT" sz="2200" dirty="0" err="1">
                <a:solidFill>
                  <a:schemeClr val="tx1"/>
                </a:solidFill>
              </a:rPr>
              <a:t>ProLiant</a:t>
            </a:r>
            <a:r>
              <a:rPr lang="pt-PT" sz="2200" dirty="0">
                <a:solidFill>
                  <a:schemeClr val="tx1"/>
                </a:solidFill>
              </a:rPr>
              <a:t> DL G10</a:t>
            </a:r>
            <a:endParaRPr lang="en-GB" sz="2200" dirty="0">
              <a:solidFill>
                <a:schemeClr val="tx1"/>
              </a:solidFill>
            </a:endParaRPr>
          </a:p>
          <a:p>
            <a:pPr algn="just"/>
            <a:endParaRPr lang="pt-BR" sz="2800" dirty="0">
              <a:solidFill>
                <a:schemeClr val="tx1"/>
              </a:solidFill>
            </a:endParaRPr>
          </a:p>
          <a:p>
            <a:pPr marL="152400" indent="0">
              <a:buNone/>
            </a:pPr>
            <a:endParaRPr lang="pt-PT" sz="2400" b="1" dirty="0">
              <a:solidFill>
                <a:srgbClr val="1F497D"/>
              </a:solidFill>
            </a:endParaRPr>
          </a:p>
        </p:txBody>
      </p:sp>
    </p:spTree>
    <p:extLst>
      <p:ext uri="{BB962C8B-B14F-4D97-AF65-F5344CB8AC3E}">
        <p14:creationId xmlns:p14="http://schemas.microsoft.com/office/powerpoint/2010/main" val="1219534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BR" dirty="0"/>
              <a:t>Disk Array</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152400" indent="0" algn="just">
              <a:lnSpc>
                <a:spcPct val="150000"/>
              </a:lnSpc>
              <a:spcAft>
                <a:spcPts val="800"/>
              </a:spcAft>
              <a:buNone/>
            </a:pPr>
            <a:r>
              <a:rPr lang="pt-BR" sz="2400" b="1" dirty="0">
                <a:effectLst/>
                <a:latin typeface="DM Sans" pitchFamily="2" charset="0"/>
                <a:ea typeface="Calibri" panose="020F0502020204030204" pitchFamily="34" charset="0"/>
              </a:rPr>
              <a:t>SAN (Storage Area Network) </a:t>
            </a:r>
          </a:p>
          <a:p>
            <a:pPr marL="152400" indent="0" algn="just">
              <a:lnSpc>
                <a:spcPct val="150000"/>
              </a:lnSpc>
              <a:spcAft>
                <a:spcPts val="800"/>
              </a:spcAft>
              <a:buNone/>
            </a:pPr>
            <a:r>
              <a:rPr lang="pt-PT" sz="1800" dirty="0">
                <a:effectLst/>
                <a:ea typeface="Calibri" panose="020F0502020204030204" pitchFamily="34" charset="0"/>
              </a:rPr>
              <a:t>É um sistema de armazenamento baseado em ficheiros através do qual é possível partilhar ficheiros armazenados na rede com utilizadores sem afetar o sistema de rede. Os sistemas SAN podem conter uma ou mais unidades de armazenamento. </a:t>
            </a:r>
            <a:endParaRPr lang="pt-BR" sz="2400" b="1" dirty="0">
              <a:effectLst/>
              <a:ea typeface="Calibri" panose="020F0502020204030204" pitchFamily="34" charset="0"/>
            </a:endParaRPr>
          </a:p>
        </p:txBody>
      </p:sp>
    </p:spTree>
    <p:extLst>
      <p:ext uri="{BB962C8B-B14F-4D97-AF65-F5344CB8AC3E}">
        <p14:creationId xmlns:p14="http://schemas.microsoft.com/office/powerpoint/2010/main" val="3844001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BR" dirty="0"/>
              <a:t>Disk Array</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390254"/>
            <a:ext cx="7704000" cy="3299598"/>
          </a:xfrm>
        </p:spPr>
        <p:txBody>
          <a:bodyPr anchor="ctr"/>
          <a:lstStyle/>
          <a:p>
            <a:pPr marL="152400" indent="0" algn="just">
              <a:lnSpc>
                <a:spcPct val="150000"/>
              </a:lnSpc>
              <a:spcAft>
                <a:spcPts val="800"/>
              </a:spcAft>
              <a:buNone/>
            </a:pPr>
            <a:r>
              <a:rPr lang="pt-BR" sz="2400" b="1" dirty="0">
                <a:effectLst/>
                <a:latin typeface="DM Sans" pitchFamily="2" charset="0"/>
                <a:ea typeface="Calibri" panose="020F0502020204030204" pitchFamily="34" charset="0"/>
              </a:rPr>
              <a:t>NAS (Network Attached Storage) </a:t>
            </a:r>
            <a:endParaRPr lang="pt-BR" sz="2000" b="1" dirty="0">
              <a:latin typeface="DM Sans" pitchFamily="2" charset="0"/>
              <a:ea typeface="Calibri" panose="020F0502020204030204" pitchFamily="34" charset="0"/>
            </a:endParaRPr>
          </a:p>
          <a:p>
            <a:pPr marL="152400" indent="0" algn="just">
              <a:lnSpc>
                <a:spcPct val="150000"/>
              </a:lnSpc>
              <a:spcAft>
                <a:spcPts val="800"/>
              </a:spcAft>
              <a:buNone/>
            </a:pPr>
            <a:r>
              <a:rPr lang="pt-PT" sz="1800" dirty="0">
                <a:effectLst/>
                <a:ea typeface="Calibri" panose="020F0502020204030204" pitchFamily="34" charset="0"/>
              </a:rPr>
              <a:t>É um armazenamento a nível de bloco e uma solução de tecnologia de dados confiável para processar grandes quantidades de dados a baixos custos e é um sistema altamente flexível. É uma rede local de vários dispositivos e um único dispositivo de armazenamento que opera nos ficheiros de dados a nível de bloco. </a:t>
            </a:r>
            <a:endParaRPr lang="pt-BR" sz="2400" b="1" dirty="0">
              <a:effectLst/>
              <a:ea typeface="Calibri" panose="020F0502020204030204" pitchFamily="34" charset="0"/>
            </a:endParaRPr>
          </a:p>
        </p:txBody>
      </p:sp>
    </p:spTree>
    <p:extLst>
      <p:ext uri="{BB962C8B-B14F-4D97-AF65-F5344CB8AC3E}">
        <p14:creationId xmlns:p14="http://schemas.microsoft.com/office/powerpoint/2010/main" val="418131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BR" dirty="0"/>
              <a:t>Disk Array</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152400" indent="0" algn="just">
              <a:lnSpc>
                <a:spcPct val="150000"/>
              </a:lnSpc>
              <a:spcAft>
                <a:spcPts val="800"/>
              </a:spcAft>
              <a:buNone/>
            </a:pPr>
            <a:r>
              <a:rPr lang="pt-BR" sz="2000" b="1" dirty="0">
                <a:latin typeface="DM Sans" pitchFamily="2" charset="0"/>
                <a:ea typeface="Calibri" panose="020F0502020204030204" pitchFamily="34" charset="0"/>
              </a:rPr>
              <a:t>DAS (Direct Attached Storage) </a:t>
            </a:r>
          </a:p>
          <a:p>
            <a:pPr marL="0" lvl="0" indent="0" algn="just">
              <a:lnSpc>
                <a:spcPct val="150000"/>
              </a:lnSpc>
              <a:spcAft>
                <a:spcPts val="800"/>
              </a:spcAft>
              <a:buNone/>
            </a:pPr>
            <a:r>
              <a:rPr lang="pt-PT" sz="1800" dirty="0">
                <a:effectLst/>
                <a:ea typeface="Calibri" panose="020F0502020204030204" pitchFamily="34" charset="0"/>
                <a:cs typeface="Times New Roman" panose="02020603050405020304" pitchFamily="18" charset="0"/>
              </a:rPr>
              <a:t>É uma solução de armazenamento e backup de baixo custo que funciona com uma ou várias unidades conectadas em um conjunto RAID. Ele se conecta diretamente ao servidor ou cliente </a:t>
            </a:r>
            <a:r>
              <a:rPr lang="pt-PT" sz="1800" i="1" dirty="0" err="1">
                <a:effectLst/>
                <a:ea typeface="Calibri" panose="020F0502020204030204" pitchFamily="34" charset="0"/>
                <a:cs typeface="Times New Roman" panose="02020603050405020304" pitchFamily="18" charset="0"/>
              </a:rPr>
              <a:t>host</a:t>
            </a:r>
            <a:r>
              <a:rPr lang="pt-PT" sz="1800" dirty="0">
                <a:effectLst/>
                <a:ea typeface="Calibri" panose="020F0502020204030204" pitchFamily="34" charset="0"/>
                <a:cs typeface="Times New Roman" panose="02020603050405020304" pitchFamily="18" charset="0"/>
              </a:rPr>
              <a:t> sem uma conexão de rede, tornando-o perfeito para as necessidades de armazenamento local com desempenho garantido. NAS e SAN são soluções mais caras em comparação com DAS.</a:t>
            </a:r>
            <a:endParaRPr lang="en-GB"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9469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BR" sz="2800" dirty="0"/>
              <a:t>RAID(</a:t>
            </a:r>
            <a:r>
              <a:rPr lang="en-GB" sz="2800" dirty="0"/>
              <a:t>Redundant Array of Independent Disks)</a:t>
            </a:r>
            <a:endParaRPr lang="pt-PT" sz="2800"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152400" indent="0" algn="just">
              <a:lnSpc>
                <a:spcPct val="150000"/>
              </a:lnSpc>
              <a:spcAft>
                <a:spcPts val="800"/>
              </a:spcAft>
              <a:buNone/>
            </a:pPr>
            <a:r>
              <a:rPr lang="pt-BR" sz="2000" dirty="0">
                <a:effectLst/>
                <a:latin typeface="DM Sans" pitchFamily="2" charset="0"/>
                <a:ea typeface="Calibri" panose="020F0502020204030204" pitchFamily="34" charset="0"/>
              </a:rPr>
              <a:t>Solução computacional que combina vários discos para formar uma única unidade logica de armazenamento de dados. O SO trata o conjunto de discos como uma única unidade de armazenamento.</a:t>
            </a:r>
          </a:p>
          <a:p>
            <a:pPr marL="152400" indent="0" algn="just">
              <a:lnSpc>
                <a:spcPct val="150000"/>
              </a:lnSpc>
              <a:spcAft>
                <a:spcPts val="800"/>
              </a:spcAft>
              <a:buNone/>
            </a:pPr>
            <a:r>
              <a:rPr lang="pt-BR" sz="2000" dirty="0">
                <a:effectLst/>
                <a:latin typeface="DM Sans" pitchFamily="2" charset="0"/>
                <a:ea typeface="Calibri" panose="020F0502020204030204" pitchFamily="34" charset="0"/>
              </a:rPr>
              <a:t>O RAID oferece segurança e confiabilidade por meio da adição de redundância. Se um disco falhar, o outro continua funcionando normalmente e o usuário nem percebe a diferença. O administrador é avisado pelo sistema e substitui o disco que falhou.</a:t>
            </a:r>
          </a:p>
        </p:txBody>
      </p:sp>
    </p:spTree>
    <p:extLst>
      <p:ext uri="{BB962C8B-B14F-4D97-AF65-F5344CB8AC3E}">
        <p14:creationId xmlns:p14="http://schemas.microsoft.com/office/powerpoint/2010/main" val="965604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pt-BR" sz="2800" dirty="0"/>
              <a:t>RAID(</a:t>
            </a:r>
            <a:r>
              <a:rPr lang="en-GB" sz="2800" dirty="0"/>
              <a:t>Redundant Array of Independent Disks)</a:t>
            </a:r>
            <a:endParaRPr lang="pt-PT" sz="2800"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152400" indent="0" algn="just">
              <a:lnSpc>
                <a:spcPct val="150000"/>
              </a:lnSpc>
              <a:spcAft>
                <a:spcPts val="800"/>
              </a:spcAft>
              <a:buNone/>
            </a:pPr>
            <a:r>
              <a:rPr lang="pt-BR" sz="2000" dirty="0">
                <a:effectLst/>
                <a:latin typeface="DM Sans" pitchFamily="2" charset="0"/>
                <a:ea typeface="Calibri" panose="020F0502020204030204" pitchFamily="34" charset="0"/>
              </a:rPr>
              <a:t>Para que um sistema RAID seja criado, é necessário utilizar pelo menos dois HDs (ou SSDs). Mas não é só isso: é necessário também definir o nível de RAID do sistema. Cada nível possui características distintas justamente para atender às mais variadas necessidades. A seguir, os níveis mais comuns:  Raid 0, Raid 1, Raid 5 e Raid 6.</a:t>
            </a:r>
          </a:p>
        </p:txBody>
      </p:sp>
    </p:spTree>
    <p:extLst>
      <p:ext uri="{BB962C8B-B14F-4D97-AF65-F5344CB8AC3E}">
        <p14:creationId xmlns:p14="http://schemas.microsoft.com/office/powerpoint/2010/main" val="1172466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err="1"/>
              <a:t>Processador</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152400" indent="0" algn="just">
              <a:spcAft>
                <a:spcPts val="800"/>
              </a:spcAft>
              <a:buNone/>
            </a:pPr>
            <a:r>
              <a:rPr lang="pt-PT" sz="2000" dirty="0">
                <a:effectLst/>
                <a:latin typeface="DM Sans" pitchFamily="2" charset="0"/>
                <a:ea typeface="Calibri" panose="020F0502020204030204" pitchFamily="34" charset="0"/>
              </a:rPr>
              <a:t>As placas-mãe para servidores são projetadas para suportar processadores de ponta, como as </a:t>
            </a:r>
            <a:r>
              <a:rPr lang="pt-PT" sz="2000" dirty="0" err="1">
                <a:effectLst/>
                <a:latin typeface="DM Sans" pitchFamily="2" charset="0"/>
                <a:ea typeface="Calibri" panose="020F0502020204030204" pitchFamily="34" charset="0"/>
              </a:rPr>
              <a:t>CPUs</a:t>
            </a:r>
            <a:r>
              <a:rPr lang="pt-PT" sz="2000" dirty="0">
                <a:effectLst/>
                <a:latin typeface="DM Sans" pitchFamily="2" charset="0"/>
                <a:ea typeface="Calibri" panose="020F0502020204030204" pitchFamily="34" charset="0"/>
              </a:rPr>
              <a:t> </a:t>
            </a:r>
            <a:r>
              <a:rPr lang="pt-PT" sz="2000" b="1" i="1" dirty="0">
                <a:effectLst/>
                <a:latin typeface="DM Sans" pitchFamily="2" charset="0"/>
                <a:ea typeface="Calibri" panose="020F0502020204030204" pitchFamily="34" charset="0"/>
              </a:rPr>
              <a:t>Intel </a:t>
            </a:r>
            <a:r>
              <a:rPr lang="pt-PT" sz="2000" b="1" i="1" dirty="0" err="1">
                <a:effectLst/>
                <a:latin typeface="DM Sans" pitchFamily="2" charset="0"/>
                <a:ea typeface="Calibri" panose="020F0502020204030204" pitchFamily="34" charset="0"/>
              </a:rPr>
              <a:t>Xeon</a:t>
            </a:r>
            <a:r>
              <a:rPr lang="pt-PT" sz="2000" dirty="0">
                <a:effectLst/>
                <a:latin typeface="DM Sans" pitchFamily="2" charset="0"/>
                <a:ea typeface="Calibri" panose="020F0502020204030204" pitchFamily="34" charset="0"/>
              </a:rPr>
              <a:t> ou </a:t>
            </a:r>
            <a:r>
              <a:rPr lang="pt-PT" sz="2000" b="1" i="1" dirty="0">
                <a:effectLst/>
                <a:latin typeface="DM Sans" pitchFamily="2" charset="0"/>
                <a:ea typeface="Calibri" panose="020F0502020204030204" pitchFamily="34" charset="0"/>
              </a:rPr>
              <a:t>AMD </a:t>
            </a:r>
            <a:r>
              <a:rPr lang="pt-PT" sz="2000" b="1" i="1" dirty="0" err="1">
                <a:effectLst/>
                <a:latin typeface="DM Sans" pitchFamily="2" charset="0"/>
                <a:ea typeface="Calibri" panose="020F0502020204030204" pitchFamily="34" charset="0"/>
              </a:rPr>
              <a:t>Opteron</a:t>
            </a:r>
            <a:r>
              <a:rPr lang="pt-PT" sz="2000" dirty="0">
                <a:effectLst/>
                <a:latin typeface="DM Sans" pitchFamily="2" charset="0"/>
                <a:ea typeface="Calibri" panose="020F0502020204030204" pitchFamily="34" charset="0"/>
              </a:rPr>
              <a:t>, que são otimizadas para cargas de trabalho de servidores. As placas-mãe para servidores normalmente apresentam dois </a:t>
            </a:r>
            <a:r>
              <a:rPr lang="pt-PT" sz="2000" i="1" dirty="0" err="1">
                <a:effectLst/>
                <a:latin typeface="DM Sans" pitchFamily="2" charset="0"/>
                <a:ea typeface="Calibri" panose="020F0502020204030204" pitchFamily="34" charset="0"/>
              </a:rPr>
              <a:t>sockets</a:t>
            </a:r>
            <a:r>
              <a:rPr lang="pt-PT" sz="2000" dirty="0">
                <a:effectLst/>
                <a:latin typeface="DM Sans" pitchFamily="2" charset="0"/>
                <a:ea typeface="Calibri" panose="020F0502020204030204" pitchFamily="34" charset="0"/>
              </a:rPr>
              <a:t>, com isso podem ser instaladas duas </a:t>
            </a:r>
            <a:r>
              <a:rPr lang="pt-PT" sz="2000" dirty="0" err="1">
                <a:effectLst/>
                <a:latin typeface="DM Sans" pitchFamily="2" charset="0"/>
                <a:ea typeface="Calibri" panose="020F0502020204030204" pitchFamily="34" charset="0"/>
              </a:rPr>
              <a:t>CPUs</a:t>
            </a:r>
            <a:r>
              <a:rPr lang="pt-PT" sz="2000" dirty="0">
                <a:effectLst/>
                <a:latin typeface="DM Sans" pitchFamily="2" charset="0"/>
                <a:ea typeface="Calibri" panose="020F0502020204030204" pitchFamily="34" charset="0"/>
              </a:rPr>
              <a:t>. Algumas vem com mais de dois </a:t>
            </a:r>
            <a:r>
              <a:rPr lang="pt-PT" sz="2000" i="1" dirty="0" err="1">
                <a:effectLst/>
                <a:latin typeface="DM Sans" pitchFamily="2" charset="0"/>
                <a:ea typeface="Calibri" panose="020F0502020204030204" pitchFamily="34" charset="0"/>
              </a:rPr>
              <a:t>sockets</a:t>
            </a:r>
            <a:r>
              <a:rPr lang="pt-PT" sz="2000" dirty="0">
                <a:effectLst/>
                <a:latin typeface="DM Sans" pitchFamily="2" charset="0"/>
                <a:ea typeface="Calibri" panose="020F0502020204030204" pitchFamily="34" charset="0"/>
              </a:rPr>
              <a:t>.</a:t>
            </a:r>
            <a:endParaRPr lang="pt-PT" sz="2000" b="1" dirty="0">
              <a:latin typeface="DM Sans" pitchFamily="2" charset="0"/>
            </a:endParaRPr>
          </a:p>
        </p:txBody>
      </p:sp>
    </p:spTree>
    <p:extLst>
      <p:ext uri="{BB962C8B-B14F-4D97-AF65-F5344CB8AC3E}">
        <p14:creationId xmlns:p14="http://schemas.microsoft.com/office/powerpoint/2010/main" val="2493106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err="1"/>
              <a:t>Placas</a:t>
            </a:r>
            <a:r>
              <a:rPr lang="en-US" dirty="0"/>
              <a:t> de </a:t>
            </a:r>
            <a:r>
              <a:rPr lang="en-US" dirty="0" err="1"/>
              <a:t>Expansão</a:t>
            </a:r>
            <a:r>
              <a:rPr lang="en-US" dirty="0"/>
              <a:t> </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152400" indent="0" algn="just">
              <a:spcAft>
                <a:spcPts val="800"/>
              </a:spcAft>
              <a:buNone/>
            </a:pPr>
            <a:r>
              <a:rPr lang="pt-PT" sz="2000" dirty="0">
                <a:effectLst/>
                <a:latin typeface="DM Sans" pitchFamily="2" charset="0"/>
                <a:ea typeface="Calibri" panose="020F0502020204030204" pitchFamily="34" charset="0"/>
              </a:rPr>
              <a:t>As placas-mãe para servidores têm normalmente mais opções de conetividade de rede e armazenamento do que as placas-mãe para computadores desktop. Isto inclui suporte para várias portas Ethernet, armazenamento SAS ou SATA e hardware dedicado para configurações </a:t>
            </a:r>
            <a:r>
              <a:rPr lang="pt-PT" sz="2000" b="1" i="1" dirty="0">
                <a:effectLst/>
                <a:latin typeface="DM Sans" pitchFamily="2" charset="0"/>
                <a:ea typeface="Calibri" panose="020F0502020204030204" pitchFamily="34" charset="0"/>
              </a:rPr>
              <a:t>RAID</a:t>
            </a:r>
            <a:r>
              <a:rPr lang="pt-PT" sz="2000" dirty="0">
                <a:effectLst/>
                <a:latin typeface="DM Sans" pitchFamily="2" charset="0"/>
                <a:ea typeface="Calibri" panose="020F0502020204030204" pitchFamily="34" charset="0"/>
              </a:rPr>
              <a:t>.</a:t>
            </a:r>
            <a:endParaRPr lang="pt-PT" sz="2800" b="1" dirty="0">
              <a:latin typeface="DM Sans" pitchFamily="2" charset="0"/>
            </a:endParaRPr>
          </a:p>
        </p:txBody>
      </p:sp>
    </p:spTree>
    <p:extLst>
      <p:ext uri="{BB962C8B-B14F-4D97-AF65-F5344CB8AC3E}">
        <p14:creationId xmlns:p14="http://schemas.microsoft.com/office/powerpoint/2010/main" val="4066592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a:t>GPU e Porta de </a:t>
            </a:r>
            <a:r>
              <a:rPr lang="en-US" dirty="0" err="1"/>
              <a:t>Vídeo</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311426" y="1410425"/>
            <a:ext cx="8112574" cy="3299598"/>
          </a:xfrm>
        </p:spPr>
        <p:txBody>
          <a:bodyPr anchor="ctr"/>
          <a:lstStyle/>
          <a:p>
            <a:pPr indent="0" algn="just">
              <a:lnSpc>
                <a:spcPct val="150000"/>
              </a:lnSpc>
              <a:spcAft>
                <a:spcPts val="800"/>
              </a:spcAft>
              <a:buNone/>
            </a:pPr>
            <a:r>
              <a:rPr lang="pt-PT" sz="1800" dirty="0">
                <a:effectLst/>
                <a:latin typeface="DM Sans" pitchFamily="2" charset="0"/>
                <a:ea typeface="Calibri" panose="020F0502020204030204" pitchFamily="34" charset="0"/>
                <a:cs typeface="Times New Roman" panose="02020603050405020304" pitchFamily="18" charset="0"/>
              </a:rPr>
              <a:t>As placas-mãe para computadores de secretária suportam placas gráficas nas ranhuras </a:t>
            </a:r>
            <a:r>
              <a:rPr lang="pt-PT" sz="1800" dirty="0" err="1">
                <a:effectLst/>
                <a:latin typeface="DM Sans" pitchFamily="2" charset="0"/>
                <a:ea typeface="Calibri" panose="020F0502020204030204" pitchFamily="34" charset="0"/>
                <a:cs typeface="Times New Roman" panose="02020603050405020304" pitchFamily="18" charset="0"/>
              </a:rPr>
              <a:t>PCIe</a:t>
            </a:r>
            <a:r>
              <a:rPr lang="pt-PT" sz="1800" dirty="0">
                <a:effectLst/>
                <a:latin typeface="DM Sans" pitchFamily="2" charset="0"/>
                <a:ea typeface="Calibri" panose="020F0502020204030204" pitchFamily="34" charset="0"/>
                <a:cs typeface="Times New Roman" panose="02020603050405020304" pitchFamily="18" charset="0"/>
              </a:rPr>
              <a:t>, mas também têm portas </a:t>
            </a:r>
            <a:r>
              <a:rPr lang="pt-PT" sz="1800" i="1" dirty="0">
                <a:effectLst/>
                <a:latin typeface="DM Sans" pitchFamily="2" charset="0"/>
                <a:ea typeface="Calibri" panose="020F0502020204030204" pitchFamily="34" charset="0"/>
                <a:cs typeface="Times New Roman" panose="02020603050405020304" pitchFamily="18" charset="0"/>
              </a:rPr>
              <a:t>HDMI/</a:t>
            </a:r>
            <a:r>
              <a:rPr lang="pt-PT" sz="1800" i="1" dirty="0" err="1">
                <a:effectLst/>
                <a:latin typeface="DM Sans" pitchFamily="2" charset="0"/>
                <a:ea typeface="Calibri" panose="020F0502020204030204" pitchFamily="34" charset="0"/>
                <a:cs typeface="Times New Roman" panose="02020603050405020304" pitchFamily="18" charset="0"/>
              </a:rPr>
              <a:t>DisplayPort</a:t>
            </a:r>
            <a:r>
              <a:rPr lang="pt-PT" sz="1800" dirty="0">
                <a:effectLst/>
                <a:latin typeface="DM Sans" pitchFamily="2" charset="0"/>
                <a:ea typeface="Calibri" panose="020F0502020204030204" pitchFamily="34" charset="0"/>
                <a:cs typeface="Times New Roman" panose="02020603050405020304" pitchFamily="18" charset="0"/>
              </a:rPr>
              <a:t> e GPU integradas que permitem a utilização de </a:t>
            </a:r>
            <a:r>
              <a:rPr lang="pt-PT" sz="1800" i="1" dirty="0" err="1">
                <a:effectLst/>
                <a:latin typeface="DM Sans" pitchFamily="2" charset="0"/>
                <a:ea typeface="Calibri" panose="020F0502020204030204" pitchFamily="34" charset="0"/>
                <a:cs typeface="Times New Roman" panose="02020603050405020304" pitchFamily="18" charset="0"/>
              </a:rPr>
              <a:t>hdmi</a:t>
            </a:r>
            <a:r>
              <a:rPr lang="pt-PT" sz="1800" dirty="0">
                <a:effectLst/>
                <a:latin typeface="DM Sans" pitchFamily="2" charset="0"/>
                <a:ea typeface="Calibri" panose="020F0502020204030204" pitchFamily="34" charset="0"/>
                <a:cs typeface="Times New Roman" panose="02020603050405020304" pitchFamily="18" charset="0"/>
              </a:rPr>
              <a:t> e </a:t>
            </a:r>
            <a:r>
              <a:rPr lang="pt-PT" sz="1800" i="1" dirty="0" err="1">
                <a:effectLst/>
                <a:latin typeface="DM Sans" pitchFamily="2" charset="0"/>
                <a:ea typeface="Calibri" panose="020F0502020204030204" pitchFamily="34" charset="0"/>
                <a:cs typeface="Times New Roman" panose="02020603050405020304" pitchFamily="18" charset="0"/>
              </a:rPr>
              <a:t>displayport</a:t>
            </a:r>
            <a:r>
              <a:rPr lang="pt-PT" sz="1800" dirty="0">
                <a:effectLst/>
                <a:latin typeface="DM Sans" pitchFamily="2" charset="0"/>
                <a:ea typeface="Calibri" panose="020F0502020204030204" pitchFamily="34" charset="0"/>
                <a:cs typeface="Times New Roman" panose="02020603050405020304" pitchFamily="18" charset="0"/>
              </a:rPr>
              <a:t>.</a:t>
            </a:r>
            <a:endParaRPr lang="en-US" sz="1800" dirty="0">
              <a:effectLst/>
              <a:latin typeface="DM Sans" pitchFamily="2" charset="0"/>
              <a:ea typeface="Calibri" panose="020F0502020204030204" pitchFamily="34" charset="0"/>
              <a:cs typeface="Times New Roman" panose="02020603050405020304" pitchFamily="18" charset="0"/>
            </a:endParaRPr>
          </a:p>
          <a:p>
            <a:pPr indent="0" algn="just">
              <a:lnSpc>
                <a:spcPct val="150000"/>
              </a:lnSpc>
              <a:spcAft>
                <a:spcPts val="800"/>
              </a:spcAft>
              <a:buNone/>
            </a:pPr>
            <a:r>
              <a:rPr lang="pt-PT" sz="1800" dirty="0">
                <a:effectLst/>
                <a:latin typeface="DM Sans" pitchFamily="2" charset="0"/>
                <a:ea typeface="Calibri" panose="020F0502020204030204" pitchFamily="34" charset="0"/>
                <a:cs typeface="Times New Roman" panose="02020603050405020304" pitchFamily="18" charset="0"/>
              </a:rPr>
              <a:t>As placas-mãe para servidores normalmente não possuem </a:t>
            </a:r>
            <a:r>
              <a:rPr lang="pt-PT" sz="1800" dirty="0" err="1">
                <a:effectLst/>
                <a:latin typeface="DM Sans" pitchFamily="2" charset="0"/>
                <a:ea typeface="Calibri" panose="020F0502020204030204" pitchFamily="34" charset="0"/>
                <a:cs typeface="Times New Roman" panose="02020603050405020304" pitchFamily="18" charset="0"/>
              </a:rPr>
              <a:t>GPUs</a:t>
            </a:r>
            <a:r>
              <a:rPr lang="pt-PT" sz="1800" dirty="0">
                <a:effectLst/>
                <a:latin typeface="DM Sans" pitchFamily="2" charset="0"/>
                <a:ea typeface="Calibri" panose="020F0502020204030204" pitchFamily="34" charset="0"/>
                <a:cs typeface="Times New Roman" panose="02020603050405020304" pitchFamily="18" charset="0"/>
              </a:rPr>
              <a:t> integradas e geralmente vêm apenas com uma porta VGA simples para saída de gráficos.</a:t>
            </a:r>
            <a:endParaRPr lang="en-US" sz="1800" dirty="0">
              <a:effectLst/>
              <a:latin typeface="DM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1288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a:t>NIC Teaming</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indent="0" algn="just">
              <a:lnSpc>
                <a:spcPct val="150000"/>
              </a:lnSpc>
              <a:spcAft>
                <a:spcPts val="800"/>
              </a:spcAft>
              <a:buNone/>
            </a:pPr>
            <a:r>
              <a:rPr lang="pt-PT" sz="2000" dirty="0">
                <a:effectLst/>
                <a:latin typeface="DM Sans" pitchFamily="2" charset="0"/>
                <a:ea typeface="Calibri" panose="020F0502020204030204" pitchFamily="34" charset="0"/>
                <a:cs typeface="Times New Roman" panose="02020603050405020304" pitchFamily="18" charset="0"/>
              </a:rPr>
              <a:t>NIC </a:t>
            </a:r>
            <a:r>
              <a:rPr lang="pt-PT" sz="2000" dirty="0" err="1">
                <a:effectLst/>
                <a:latin typeface="DM Sans" pitchFamily="2" charset="0"/>
                <a:ea typeface="Calibri" panose="020F0502020204030204" pitchFamily="34" charset="0"/>
                <a:cs typeface="Times New Roman" panose="02020603050405020304" pitchFamily="18" charset="0"/>
              </a:rPr>
              <a:t>Teaming</a:t>
            </a:r>
            <a:r>
              <a:rPr lang="pt-PT" sz="2000" dirty="0">
                <a:effectLst/>
                <a:latin typeface="DM Sans" pitchFamily="2" charset="0"/>
                <a:ea typeface="Calibri" panose="020F0502020204030204" pitchFamily="34" charset="0"/>
                <a:cs typeface="Times New Roman" panose="02020603050405020304" pitchFamily="18" charset="0"/>
              </a:rPr>
              <a:t> é o processo de combinar de múltiplas placas para atingir desempenho e redundância. Com o NIC </a:t>
            </a:r>
            <a:r>
              <a:rPr lang="pt-PT" sz="2000" dirty="0" err="1">
                <a:effectLst/>
                <a:latin typeface="DM Sans" pitchFamily="2" charset="0"/>
                <a:ea typeface="Calibri" panose="020F0502020204030204" pitchFamily="34" charset="0"/>
                <a:cs typeface="Times New Roman" panose="02020603050405020304" pitchFamily="18" charset="0"/>
              </a:rPr>
              <a:t>Teaming</a:t>
            </a:r>
            <a:r>
              <a:rPr lang="pt-PT" sz="2000" dirty="0">
                <a:effectLst/>
                <a:latin typeface="DM Sans" pitchFamily="2" charset="0"/>
                <a:ea typeface="Calibri" panose="020F0502020204030204" pitchFamily="34" charset="0"/>
                <a:cs typeface="Times New Roman" panose="02020603050405020304" pitchFamily="18" charset="0"/>
              </a:rPr>
              <a:t> algumas das características essências dos servidores são alcançadas, a tolerância a falhas e o balanceamento de carga do tráfego de rede.</a:t>
            </a:r>
            <a:endParaRPr lang="en-US" sz="2000" dirty="0">
              <a:effectLst/>
              <a:latin typeface="DM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8216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a:t>Fonte de </a:t>
            </a:r>
            <a:r>
              <a:rPr lang="en-US" dirty="0" err="1"/>
              <a:t>Alimentação</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indent="0" algn="just">
              <a:lnSpc>
                <a:spcPct val="150000"/>
              </a:lnSpc>
              <a:spcAft>
                <a:spcPts val="800"/>
              </a:spcAft>
              <a:buNone/>
            </a:pPr>
            <a:r>
              <a:rPr lang="pt-PT" sz="2400" dirty="0">
                <a:effectLst/>
                <a:latin typeface="DM Sans" pitchFamily="2" charset="0"/>
                <a:ea typeface="Calibri" panose="020F0502020204030204" pitchFamily="34" charset="0"/>
              </a:rPr>
              <a:t>As fontes de alimentação para servidores são concebidas para lidar com carga de trabalho elevada, funcionamento continuo e as demandas das aplicações a nível empresarial</a:t>
            </a:r>
            <a:endParaRPr lang="en-US" sz="2800" dirty="0">
              <a:effectLst/>
              <a:latin typeface="DM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540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PT" sz="3600" dirty="0"/>
              <a:t>Metodologia</a:t>
            </a:r>
            <a:endParaRPr lang="pt-PT" dirty="0"/>
          </a:p>
        </p:txBody>
      </p:sp>
      <p:sp>
        <p:nvSpPr>
          <p:cNvPr id="3" name="Text Placeholder 2"/>
          <p:cNvSpPr>
            <a:spLocks noGrp="1"/>
          </p:cNvSpPr>
          <p:nvPr>
            <p:ph type="body" idx="1"/>
          </p:nvPr>
        </p:nvSpPr>
        <p:spPr>
          <a:xfrm>
            <a:off x="720000" y="1410425"/>
            <a:ext cx="7704000" cy="3472126"/>
          </a:xfrm>
        </p:spPr>
        <p:txBody>
          <a:bodyPr/>
          <a:lstStyle/>
          <a:p>
            <a:pPr marL="152400" indent="0" algn="just">
              <a:lnSpc>
                <a:spcPct val="150000"/>
              </a:lnSpc>
              <a:buNone/>
            </a:pPr>
            <a:r>
              <a:rPr lang="pt-PT" sz="2800" dirty="0">
                <a:solidFill>
                  <a:schemeClr val="tx1"/>
                </a:solidFill>
              </a:rPr>
              <a:t>A metodologia usada para a realização do presente trabalho, foi:</a:t>
            </a:r>
          </a:p>
          <a:p>
            <a:pPr algn="just">
              <a:lnSpc>
                <a:spcPct val="150000"/>
              </a:lnSpc>
            </a:pPr>
            <a:r>
              <a:rPr lang="pt-PT" sz="2800" dirty="0">
                <a:solidFill>
                  <a:schemeClr val="tx1"/>
                </a:solidFill>
              </a:rPr>
              <a:t>Pesquisa Bibliográfica</a:t>
            </a:r>
          </a:p>
          <a:p>
            <a:pPr algn="just">
              <a:lnSpc>
                <a:spcPct val="150000"/>
              </a:lnSpc>
            </a:pPr>
            <a:r>
              <a:rPr lang="pt-PT" sz="2800" dirty="0">
                <a:solidFill>
                  <a:schemeClr val="tx1"/>
                </a:solidFill>
              </a:rPr>
              <a:t>Técnica Documental</a:t>
            </a:r>
            <a:endParaRPr lang="pt-PT" sz="1800" dirty="0">
              <a:solidFill>
                <a:schemeClr val="tx1"/>
              </a:solidFill>
            </a:endParaRPr>
          </a:p>
        </p:txBody>
      </p:sp>
    </p:spTree>
    <p:extLst>
      <p:ext uri="{BB962C8B-B14F-4D97-AF65-F5344CB8AC3E}">
        <p14:creationId xmlns:p14="http://schemas.microsoft.com/office/powerpoint/2010/main" val="1680196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a:xfrm>
            <a:off x="720000" y="441964"/>
            <a:ext cx="7704000" cy="572700"/>
          </a:xfrm>
        </p:spPr>
        <p:txBody>
          <a:bodyPr/>
          <a:lstStyle/>
          <a:p>
            <a:pPr algn="ctr"/>
            <a:r>
              <a:rPr lang="en-US" dirty="0" err="1"/>
              <a:t>Conexão</a:t>
            </a:r>
            <a:r>
              <a:rPr lang="en-US" dirty="0"/>
              <a:t> </a:t>
            </a:r>
            <a:r>
              <a:rPr lang="en-US" dirty="0" err="1"/>
              <a:t>Remota</a:t>
            </a:r>
            <a:r>
              <a:rPr lang="en-US" dirty="0"/>
              <a:t> do </a:t>
            </a:r>
            <a:r>
              <a:rPr lang="en-US" dirty="0" err="1"/>
              <a:t>Servidor</a:t>
            </a:r>
            <a:r>
              <a:rPr lang="en-US" dirty="0"/>
              <a:t> </a:t>
            </a:r>
            <a:r>
              <a:rPr lang="en-US" dirty="0" err="1"/>
              <a:t>Físico</a:t>
            </a:r>
            <a:r>
              <a:rPr lang="en-US" dirty="0"/>
              <a:t> </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666457"/>
            <a:ext cx="7704000" cy="3299598"/>
          </a:xfrm>
        </p:spPr>
        <p:txBody>
          <a:bodyPr anchor="ctr"/>
          <a:lstStyle/>
          <a:p>
            <a:pPr indent="0" algn="just">
              <a:lnSpc>
                <a:spcPct val="150000"/>
              </a:lnSpc>
              <a:spcAft>
                <a:spcPts val="800"/>
              </a:spcAft>
              <a:buNone/>
            </a:pPr>
            <a:r>
              <a:rPr lang="pt-PT" sz="1800" dirty="0">
                <a:effectLst/>
                <a:latin typeface="DM Sans" pitchFamily="2" charset="0"/>
                <a:ea typeface="Calibri" panose="020F0502020204030204" pitchFamily="34" charset="0"/>
                <a:cs typeface="Times New Roman" panose="02020603050405020304" pitchFamily="18" charset="0"/>
              </a:rPr>
              <a:t>Fornece monitoramento e capacidades de administração 24/7 para seus servidores a partir de qualquer local e dispositivo. É possível aceder remotamente </a:t>
            </a:r>
            <a:r>
              <a:rPr lang="pt-PT" sz="1800" i="1" dirty="0" err="1">
                <a:effectLst/>
                <a:latin typeface="DM Sans" pitchFamily="2" charset="0"/>
                <a:ea typeface="Calibri" panose="020F0502020204030204" pitchFamily="34" charset="0"/>
                <a:cs typeface="Times New Roman" panose="02020603050405020304" pitchFamily="18" charset="0"/>
              </a:rPr>
              <a:t>hosts</a:t>
            </a:r>
            <a:r>
              <a:rPr lang="pt-PT" sz="1800" dirty="0">
                <a:effectLst/>
                <a:latin typeface="DM Sans" pitchFamily="2" charset="0"/>
                <a:ea typeface="Calibri" panose="020F0502020204030204" pitchFamily="34" charset="0"/>
                <a:cs typeface="Times New Roman" panose="02020603050405020304" pitchFamily="18" charset="0"/>
              </a:rPr>
              <a:t>, executar comandos, monitorar status de disponibilidade, emitir alertas sobre eventos críticos do sistema e aplicar atualizações de software e configurações a partir de dispositivos remotos.</a:t>
            </a:r>
            <a:endParaRPr lang="en-US" sz="1800" dirty="0">
              <a:effectLst/>
              <a:latin typeface="DM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7488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a:xfrm>
            <a:off x="720000" y="441964"/>
            <a:ext cx="7704000" cy="572700"/>
          </a:xfrm>
        </p:spPr>
        <p:txBody>
          <a:bodyPr/>
          <a:lstStyle/>
          <a:p>
            <a:pPr algn="ctr"/>
            <a:r>
              <a:rPr lang="en-US" dirty="0" err="1"/>
              <a:t>Conexão</a:t>
            </a:r>
            <a:r>
              <a:rPr lang="en-US" dirty="0"/>
              <a:t> </a:t>
            </a:r>
            <a:r>
              <a:rPr lang="en-US" dirty="0" err="1"/>
              <a:t>Remota</a:t>
            </a:r>
            <a:r>
              <a:rPr lang="en-US" dirty="0"/>
              <a:t> do </a:t>
            </a:r>
            <a:r>
              <a:rPr lang="en-US" dirty="0" err="1"/>
              <a:t>Servidor</a:t>
            </a:r>
            <a:r>
              <a:rPr lang="en-US" dirty="0"/>
              <a:t> </a:t>
            </a:r>
            <a:r>
              <a:rPr lang="en-US" dirty="0" err="1"/>
              <a:t>Físico</a:t>
            </a:r>
            <a:r>
              <a:rPr lang="en-US" dirty="0"/>
              <a:t> </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666457"/>
            <a:ext cx="7704000" cy="3299598"/>
          </a:xfrm>
        </p:spPr>
        <p:txBody>
          <a:bodyPr anchor="ctr"/>
          <a:lstStyle/>
          <a:p>
            <a:pPr indent="0" algn="just">
              <a:lnSpc>
                <a:spcPct val="150000"/>
              </a:lnSpc>
              <a:spcAft>
                <a:spcPts val="800"/>
              </a:spcAft>
              <a:buNone/>
            </a:pPr>
            <a:r>
              <a:rPr lang="pt-PT" sz="2000" dirty="0">
                <a:effectLst/>
                <a:latin typeface="DM Sans" pitchFamily="2" charset="0"/>
                <a:ea typeface="Calibri" panose="020F0502020204030204" pitchFamily="34" charset="0"/>
              </a:rPr>
              <a:t>Permite que administradores façam monitoria de servidores mesmo que não estejam fisicamente próximos a eles. Com a gestão remota, é mais fácil para uma organização ter seus próprios centro de dados, filiais geograficamente distribuídas e sites. Os líderes não precisam se preocupar com a administração local dos </a:t>
            </a:r>
            <a:r>
              <a:rPr lang="pt-PT" sz="2000" dirty="0" err="1">
                <a:effectLst/>
                <a:latin typeface="DM Sans" pitchFamily="2" charset="0"/>
                <a:ea typeface="Calibri" panose="020F0502020204030204" pitchFamily="34" charset="0"/>
              </a:rPr>
              <a:t>servidore</a:t>
            </a:r>
            <a:r>
              <a:rPr lang="pt-PT" sz="2000" dirty="0">
                <a:effectLst/>
                <a:latin typeface="DM Sans" pitchFamily="2" charset="0"/>
                <a:ea typeface="Calibri" panose="020F0502020204030204" pitchFamily="34" charset="0"/>
              </a:rPr>
              <a:t>.</a:t>
            </a:r>
            <a:endParaRPr lang="en-US" sz="2000" dirty="0">
              <a:effectLst/>
              <a:latin typeface="DM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7325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a:t>POST (</a:t>
            </a:r>
            <a:r>
              <a:rPr lang="en-US" i="1" dirty="0"/>
              <a:t>Power-On-Self-Test)</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indent="0" algn="just">
              <a:lnSpc>
                <a:spcPct val="150000"/>
              </a:lnSpc>
              <a:spcAft>
                <a:spcPts val="800"/>
              </a:spcAft>
              <a:buNone/>
            </a:pPr>
            <a:r>
              <a:rPr lang="pt-PT" sz="2400" dirty="0">
                <a:effectLst/>
                <a:latin typeface="DM Sans" pitchFamily="2" charset="0"/>
                <a:ea typeface="Calibri" panose="020F0502020204030204" pitchFamily="34" charset="0"/>
              </a:rPr>
              <a:t>As fontes de alimentação para servidores são concebidas para lidar com carga de trabalho elevada, funcionamento continuo e as demandas das aplicações a nível empresarial</a:t>
            </a:r>
            <a:endParaRPr lang="en-US" sz="2800" dirty="0">
              <a:effectLst/>
              <a:latin typeface="DM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0016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818324" y="2380401"/>
            <a:ext cx="4581409" cy="15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sz="3600" dirty="0"/>
              <a:t>Servidores HP</a:t>
            </a:r>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08</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26101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a:t>HP</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indent="0" algn="just">
              <a:lnSpc>
                <a:spcPct val="150000"/>
              </a:lnSpc>
              <a:spcAft>
                <a:spcPts val="800"/>
              </a:spcAft>
              <a:buNone/>
            </a:pPr>
            <a:r>
              <a:rPr lang="pt-BR" sz="2000" dirty="0"/>
              <a:t>HP (Hewlett-Packard) é uma empresa multinacional americana com uma rica história e tradição no mundo da tecnologia. Fundada em 1939 por Bill Hewlett e Dave Packard, a HP se consolidou como líder global em soluções de TI, oferecendo um amplo portfólio de produtos e serviços para empresas e consumidores</a:t>
            </a:r>
            <a:endParaRPr lang="en-US" sz="1400" dirty="0">
              <a:effectLst/>
              <a:latin typeface="DM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9755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err="1"/>
              <a:t>Servidores</a:t>
            </a:r>
            <a:r>
              <a:rPr lang="en-US" dirty="0"/>
              <a:t> ProLiant</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indent="0" algn="just">
              <a:lnSpc>
                <a:spcPct val="150000"/>
              </a:lnSpc>
              <a:spcAft>
                <a:spcPts val="800"/>
              </a:spcAft>
              <a:buNone/>
            </a:pPr>
            <a:r>
              <a:rPr lang="pt-PT" sz="2000" b="1" dirty="0" err="1">
                <a:effectLst/>
                <a:latin typeface="DM Sans" pitchFamily="2" charset="0"/>
                <a:ea typeface="Calibri" panose="020F0502020204030204" pitchFamily="34" charset="0"/>
                <a:cs typeface="Times New Roman" panose="02020603050405020304" pitchFamily="18" charset="0"/>
              </a:rPr>
              <a:t>ProLiant</a:t>
            </a:r>
            <a:r>
              <a:rPr lang="pt-PT" sz="2000" dirty="0">
                <a:effectLst/>
                <a:latin typeface="DM Sans" pitchFamily="2" charset="0"/>
                <a:ea typeface="Calibri" panose="020F0502020204030204" pitchFamily="34" charset="0"/>
                <a:cs typeface="Times New Roman" panose="02020603050405020304" pitchFamily="18" charset="0"/>
              </a:rPr>
              <a:t> é uma linha de servidores que pertenceu originalmente à Compaq. Depois que a HP adquiriu ações no início deste século, eles optaram por descontinuar sua linha de servidores </a:t>
            </a:r>
            <a:r>
              <a:rPr lang="pt-PT" sz="2000" i="1" dirty="0" err="1">
                <a:effectLst/>
                <a:latin typeface="DM Sans" pitchFamily="2" charset="0"/>
                <a:ea typeface="Calibri" panose="020F0502020204030204" pitchFamily="34" charset="0"/>
                <a:cs typeface="Times New Roman" panose="02020603050405020304" pitchFamily="18" charset="0"/>
              </a:rPr>
              <a:t>Netserver</a:t>
            </a:r>
            <a:r>
              <a:rPr lang="pt-PT" sz="2000" dirty="0">
                <a:effectLst/>
                <a:latin typeface="DM Sans" pitchFamily="2" charset="0"/>
                <a:ea typeface="Calibri" panose="020F0502020204030204" pitchFamily="34" charset="0"/>
                <a:cs typeface="Times New Roman" panose="02020603050405020304" pitchFamily="18" charset="0"/>
              </a:rPr>
              <a:t> e se concentrar em servidores </a:t>
            </a:r>
            <a:r>
              <a:rPr lang="pt-PT" sz="2000" dirty="0" err="1">
                <a:effectLst/>
                <a:latin typeface="DM Sans" pitchFamily="2" charset="0"/>
                <a:ea typeface="Calibri" panose="020F0502020204030204" pitchFamily="34" charset="0"/>
                <a:cs typeface="Times New Roman" panose="02020603050405020304" pitchFamily="18" charset="0"/>
              </a:rPr>
              <a:t>ProLiant</a:t>
            </a:r>
            <a:r>
              <a:rPr lang="pt-PT" sz="2000" dirty="0">
                <a:effectLst/>
                <a:latin typeface="DM Sans" pitchFamily="2" charset="0"/>
                <a:ea typeface="Calibri" panose="020F0502020204030204" pitchFamily="34" charset="0"/>
                <a:cs typeface="Times New Roman" panose="02020603050405020304" pitchFamily="18" charset="0"/>
              </a:rPr>
              <a:t>, que definitivamente eram muito melhores.</a:t>
            </a:r>
            <a:endParaRPr lang="en-US" sz="2000" dirty="0">
              <a:effectLst/>
              <a:latin typeface="DM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6002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a:t>HP </a:t>
            </a:r>
            <a:r>
              <a:rPr lang="en-US" dirty="0" err="1"/>
              <a:t>Proliant</a:t>
            </a:r>
            <a:r>
              <a:rPr lang="en-US" dirty="0"/>
              <a:t> DL380 Gen10</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indent="0" algn="just">
              <a:lnSpc>
                <a:spcPct val="150000"/>
              </a:lnSpc>
              <a:spcAft>
                <a:spcPts val="800"/>
              </a:spcAft>
              <a:buNone/>
            </a:pPr>
            <a:r>
              <a:rPr lang="en-US" sz="1800" dirty="0">
                <a:solidFill>
                  <a:srgbClr val="000000"/>
                </a:solidFill>
                <a:latin typeface="DM Sans" pitchFamily="2" charset="0"/>
                <a:ea typeface="Times New Roman" panose="02020603050405020304" pitchFamily="18" charset="0"/>
              </a:rPr>
              <a:t>É</a:t>
            </a:r>
            <a:r>
              <a:rPr lang="pt-PT" sz="1800" kern="0" dirty="0">
                <a:solidFill>
                  <a:srgbClr val="000000"/>
                </a:solidFill>
                <a:effectLst/>
                <a:latin typeface="DM Sans" pitchFamily="2" charset="0"/>
                <a:ea typeface="Times New Roman" panose="02020603050405020304" pitchFamily="18" charset="0"/>
              </a:rPr>
              <a:t> um servidor ideal para empresas que buscam alto desempenho, escalabilidade e segurança.</a:t>
            </a:r>
          </a:p>
          <a:p>
            <a:pPr indent="0" algn="just">
              <a:lnSpc>
                <a:spcPct val="150000"/>
              </a:lnSpc>
              <a:spcAft>
                <a:spcPts val="800"/>
              </a:spcAft>
              <a:buNone/>
            </a:pPr>
            <a:r>
              <a:rPr lang="en-US" sz="1800" b="1" dirty="0" err="1">
                <a:solidFill>
                  <a:srgbClr val="000000"/>
                </a:solidFill>
                <a:latin typeface="DM Sans" pitchFamily="2" charset="0"/>
                <a:ea typeface="Calibri" panose="020F0502020204030204" pitchFamily="34" charset="0"/>
                <a:cs typeface="Times New Roman" panose="02020603050405020304" pitchFamily="18" charset="0"/>
              </a:rPr>
              <a:t>Características</a:t>
            </a:r>
            <a:r>
              <a:rPr lang="en-US" sz="1800" b="1" dirty="0">
                <a:solidFill>
                  <a:srgbClr val="000000"/>
                </a:solidFill>
                <a:latin typeface="DM Sans" pitchFamily="2" charset="0"/>
                <a:ea typeface="Calibri" panose="020F0502020204030204" pitchFamily="34" charset="0"/>
                <a:cs typeface="Times New Roman" panose="02020603050405020304" pitchFamily="18" charset="0"/>
              </a:rPr>
              <a:t>:</a:t>
            </a:r>
          </a:p>
          <a:p>
            <a:pPr marL="800100" lvl="1" indent="-342900" algn="just">
              <a:lnSpc>
                <a:spcPct val="150000"/>
              </a:lnSpc>
              <a:buFont typeface="Symbol" panose="05050102010706020507" pitchFamily="18" charset="2"/>
              <a:buChar char=""/>
            </a:pPr>
            <a:r>
              <a:rPr lang="pt-PT" sz="1800" b="1" dirty="0">
                <a:effectLst/>
                <a:latin typeface="DM Sans" pitchFamily="2" charset="0"/>
                <a:ea typeface="Calibri" panose="020F0502020204030204" pitchFamily="34" charset="0"/>
                <a:cs typeface="Times New Roman" panose="02020603050405020304" pitchFamily="18" charset="0"/>
              </a:rPr>
              <a:t>Processadores:</a:t>
            </a:r>
            <a:r>
              <a:rPr lang="pt-PT" sz="1800" dirty="0">
                <a:effectLst/>
                <a:latin typeface="DM Sans" pitchFamily="2" charset="0"/>
                <a:ea typeface="Calibri" panose="020F0502020204030204" pitchFamily="34" charset="0"/>
                <a:cs typeface="Times New Roman" panose="02020603050405020304" pitchFamily="18" charset="0"/>
              </a:rPr>
              <a:t> Suporta até dois processadores Intel </a:t>
            </a:r>
            <a:r>
              <a:rPr lang="pt-PT" sz="1800" dirty="0" err="1">
                <a:effectLst/>
                <a:latin typeface="DM Sans" pitchFamily="2" charset="0"/>
                <a:ea typeface="Calibri" panose="020F0502020204030204" pitchFamily="34" charset="0"/>
                <a:cs typeface="Times New Roman" panose="02020603050405020304" pitchFamily="18" charset="0"/>
              </a:rPr>
              <a:t>Xeon</a:t>
            </a:r>
            <a:r>
              <a:rPr lang="pt-PT" sz="1800" dirty="0">
                <a:effectLst/>
                <a:latin typeface="DM Sans" pitchFamily="2" charset="0"/>
                <a:ea typeface="Calibri" panose="020F0502020204030204" pitchFamily="34" charset="0"/>
                <a:cs typeface="Times New Roman" panose="02020603050405020304" pitchFamily="18" charset="0"/>
              </a:rPr>
              <a:t> </a:t>
            </a:r>
            <a:r>
              <a:rPr lang="pt-PT" sz="1800" dirty="0" err="1">
                <a:effectLst/>
                <a:latin typeface="DM Sans" pitchFamily="2" charset="0"/>
                <a:ea typeface="Calibri" panose="020F0502020204030204" pitchFamily="34" charset="0"/>
                <a:cs typeface="Times New Roman" panose="02020603050405020304" pitchFamily="18" charset="0"/>
              </a:rPr>
              <a:t>Scalable</a:t>
            </a:r>
            <a:r>
              <a:rPr lang="pt-PT" sz="1800" dirty="0">
                <a:effectLst/>
                <a:latin typeface="DM Sans" pitchFamily="2" charset="0"/>
                <a:ea typeface="Calibri" panose="020F0502020204030204" pitchFamily="34" charset="0"/>
                <a:cs typeface="Times New Roman" panose="02020603050405020304" pitchFamily="18" charset="0"/>
              </a:rPr>
              <a:t> para potência de computação </a:t>
            </a:r>
            <a:r>
              <a:rPr lang="pt-PT" sz="1800" dirty="0" err="1">
                <a:effectLst/>
                <a:latin typeface="DM Sans" pitchFamily="2" charset="0"/>
                <a:ea typeface="Calibri" panose="020F0502020204030204" pitchFamily="34" charset="0"/>
                <a:cs typeface="Times New Roman" panose="02020603050405020304" pitchFamily="18" charset="0"/>
              </a:rPr>
              <a:t>excepcional</a:t>
            </a:r>
            <a:r>
              <a:rPr lang="pt-PT" sz="1800" dirty="0">
                <a:effectLst/>
                <a:latin typeface="DM Sans" pitchFamily="2" charset="0"/>
                <a:ea typeface="Calibri" panose="020F0502020204030204" pitchFamily="34" charset="0"/>
                <a:cs typeface="Times New Roman" panose="02020603050405020304" pitchFamily="18" charset="0"/>
              </a:rPr>
              <a:t>.</a:t>
            </a:r>
            <a:endParaRPr lang="en-US" sz="1800" dirty="0">
              <a:effectLst/>
              <a:latin typeface="DM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0309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a:t>HP </a:t>
            </a:r>
            <a:r>
              <a:rPr lang="en-US" dirty="0" err="1"/>
              <a:t>Proliant</a:t>
            </a:r>
            <a:r>
              <a:rPr lang="en-US" dirty="0"/>
              <a:t> DL380 Gen10</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342900" lvl="0" indent="-342900" algn="just">
              <a:lnSpc>
                <a:spcPct val="150000"/>
              </a:lnSpc>
              <a:spcAft>
                <a:spcPts val="800"/>
              </a:spcAft>
              <a:buFont typeface="Symbol" panose="05050102010706020507" pitchFamily="18" charset="2"/>
              <a:buChar char=""/>
            </a:pPr>
            <a:r>
              <a:rPr lang="pt-PT" sz="1600" b="1" dirty="0">
                <a:effectLst/>
                <a:latin typeface="DM Sans" pitchFamily="2" charset="0"/>
                <a:ea typeface="Calibri" panose="020F0502020204030204" pitchFamily="34" charset="0"/>
                <a:cs typeface="Times New Roman" panose="02020603050405020304" pitchFamily="18" charset="0"/>
              </a:rPr>
              <a:t>Memória: </a:t>
            </a:r>
            <a:r>
              <a:rPr lang="pt-PT" sz="1600" dirty="0">
                <a:effectLst/>
                <a:latin typeface="DM Sans" pitchFamily="2" charset="0"/>
                <a:ea typeface="Calibri" panose="020F0502020204030204" pitchFamily="34" charset="0"/>
                <a:cs typeface="Times New Roman" panose="02020603050405020304" pitchFamily="18" charset="0"/>
              </a:rPr>
              <a:t>Suporta grande quantidade de memória, expansível para atender às necessidades em constante mudança.</a:t>
            </a:r>
            <a:endParaRPr lang="en-US" sz="1600" dirty="0">
              <a:effectLst/>
              <a:latin typeface="DM Sans" pitchFamily="2"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PT" sz="1600" b="1" dirty="0">
                <a:effectLst/>
                <a:latin typeface="DM Sans" pitchFamily="2" charset="0"/>
                <a:ea typeface="Calibri" panose="020F0502020204030204" pitchFamily="34" charset="0"/>
                <a:cs typeface="Times New Roman" panose="02020603050405020304" pitchFamily="18" charset="0"/>
              </a:rPr>
              <a:t>Armazenamento: </a:t>
            </a:r>
            <a:r>
              <a:rPr lang="pt-PT" sz="1600" dirty="0">
                <a:effectLst/>
                <a:latin typeface="DM Sans" pitchFamily="2" charset="0"/>
                <a:ea typeface="Calibri" panose="020F0502020204030204" pitchFamily="34" charset="0"/>
                <a:cs typeface="Times New Roman" panose="02020603050405020304" pitchFamily="18" charset="0"/>
              </a:rPr>
              <a:t>Arquitetura flexível com várias opções de unidade, incluindo SSDs SAS, SATA e </a:t>
            </a:r>
            <a:r>
              <a:rPr lang="pt-PT" sz="1600" dirty="0" err="1">
                <a:effectLst/>
                <a:latin typeface="DM Sans" pitchFamily="2" charset="0"/>
                <a:ea typeface="Calibri" panose="020F0502020204030204" pitchFamily="34" charset="0"/>
                <a:cs typeface="Times New Roman" panose="02020603050405020304" pitchFamily="18" charset="0"/>
              </a:rPr>
              <a:t>NVMe</a:t>
            </a:r>
            <a:r>
              <a:rPr lang="pt-PT" sz="1600" dirty="0">
                <a:effectLst/>
                <a:latin typeface="DM Sans" pitchFamily="2"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841252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a:t>HP </a:t>
            </a:r>
            <a:r>
              <a:rPr lang="en-US" dirty="0" err="1"/>
              <a:t>Proliant</a:t>
            </a:r>
            <a:r>
              <a:rPr lang="en-US" dirty="0"/>
              <a:t> DL380 Gen10</a:t>
            </a:r>
            <a:endParaRPr lang="pt-PT" dirty="0"/>
          </a:p>
        </p:txBody>
      </p:sp>
      <p:sp>
        <p:nvSpPr>
          <p:cNvPr id="3" name="Marcador de Posição do Texto 2">
            <a:extLst>
              <a:ext uri="{FF2B5EF4-FFF2-40B4-BE49-F238E27FC236}">
                <a16:creationId xmlns:a16="http://schemas.microsoft.com/office/drawing/2014/main" id="{8C389A20-6B08-A1A0-D7BB-4B846A48F56B}"/>
              </a:ext>
            </a:extLst>
          </p:cNvPr>
          <p:cNvSpPr>
            <a:spLocks noGrp="1"/>
          </p:cNvSpPr>
          <p:nvPr>
            <p:ph type="body" idx="1"/>
          </p:nvPr>
        </p:nvSpPr>
        <p:spPr>
          <a:xfrm>
            <a:off x="720000" y="1410425"/>
            <a:ext cx="7704000" cy="3299598"/>
          </a:xfrm>
        </p:spPr>
        <p:txBody>
          <a:bodyPr anchor="ctr"/>
          <a:lstStyle/>
          <a:p>
            <a:pPr marL="342900" indent="-342900" algn="just">
              <a:lnSpc>
                <a:spcPct val="150000"/>
              </a:lnSpc>
              <a:spcAft>
                <a:spcPts val="800"/>
              </a:spcAft>
              <a:buFont typeface="Symbol" panose="05050102010706020507" pitchFamily="18" charset="2"/>
              <a:buChar char=""/>
            </a:pPr>
            <a:r>
              <a:rPr lang="pt-PT" sz="1800" b="1" dirty="0">
                <a:effectLst/>
                <a:latin typeface="DM Sans" pitchFamily="2" charset="0"/>
                <a:ea typeface="Calibri" panose="020F0502020204030204" pitchFamily="34" charset="0"/>
                <a:cs typeface="Times New Roman" panose="02020603050405020304" pitchFamily="18" charset="0"/>
              </a:rPr>
              <a:t>Segurança: </a:t>
            </a:r>
            <a:r>
              <a:rPr lang="pt-PT" sz="1800" dirty="0">
                <a:effectLst/>
                <a:latin typeface="DM Sans" pitchFamily="2" charset="0"/>
                <a:ea typeface="Calibri" panose="020F0502020204030204" pitchFamily="34" charset="0"/>
                <a:cs typeface="Times New Roman" panose="02020603050405020304" pitchFamily="18" charset="0"/>
              </a:rPr>
              <a:t>Funcionalidades avançadas de segurança, como criptografia ao nível do </a:t>
            </a:r>
            <a:r>
              <a:rPr lang="pt-PT" sz="1800" dirty="0" err="1">
                <a:effectLst/>
                <a:latin typeface="DM Sans" pitchFamily="2" charset="0"/>
                <a:ea typeface="Calibri" panose="020F0502020204030204" pitchFamily="34" charset="0"/>
                <a:cs typeface="Times New Roman" panose="02020603050405020304" pitchFamily="18" charset="0"/>
              </a:rPr>
              <a:t>firmware</a:t>
            </a:r>
            <a:r>
              <a:rPr lang="pt-PT" sz="1800" dirty="0">
                <a:effectLst/>
                <a:latin typeface="DM Sans" pitchFamily="2" charset="0"/>
                <a:ea typeface="Calibri" panose="020F0502020204030204" pitchFamily="34" charset="0"/>
                <a:cs typeface="Times New Roman" panose="02020603050405020304" pitchFamily="18" charset="0"/>
              </a:rPr>
              <a:t>, para proteger dados sensíveis.</a:t>
            </a:r>
            <a:endParaRPr lang="en-US" sz="1800" dirty="0">
              <a:effectLst/>
              <a:latin typeface="DM Sans" pitchFamily="2"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PT" sz="1800" b="1" dirty="0">
                <a:effectLst/>
                <a:latin typeface="DM Sans" pitchFamily="2" charset="0"/>
                <a:ea typeface="Calibri" panose="020F0502020204030204" pitchFamily="34" charset="0"/>
                <a:cs typeface="Times New Roman" panose="02020603050405020304" pitchFamily="18" charset="0"/>
              </a:rPr>
              <a:t>Gerenciamento:</a:t>
            </a:r>
            <a:r>
              <a:rPr lang="pt-PT" sz="1800" dirty="0">
                <a:effectLst/>
                <a:latin typeface="DM Sans" pitchFamily="2" charset="0"/>
                <a:ea typeface="Calibri" panose="020F0502020204030204" pitchFamily="34" charset="0"/>
                <a:cs typeface="Times New Roman" panose="02020603050405020304" pitchFamily="18" charset="0"/>
              </a:rPr>
              <a:t> Fácil de gerenciar remotamente com a tecnologia </a:t>
            </a:r>
            <a:r>
              <a:rPr lang="pt-PT" sz="1800" dirty="0" err="1">
                <a:effectLst/>
                <a:latin typeface="DM Sans" pitchFamily="2" charset="0"/>
                <a:ea typeface="Calibri" panose="020F0502020204030204" pitchFamily="34" charset="0"/>
                <a:cs typeface="Times New Roman" panose="02020603050405020304" pitchFamily="18" charset="0"/>
              </a:rPr>
              <a:t>iLO</a:t>
            </a:r>
            <a:r>
              <a:rPr lang="pt-PT" sz="1800" dirty="0">
                <a:effectLst/>
                <a:latin typeface="DM Sans" pitchFamily="2" charset="0"/>
                <a:ea typeface="Calibri" panose="020F0502020204030204" pitchFamily="34" charset="0"/>
                <a:cs typeface="Times New Roman" panose="02020603050405020304" pitchFamily="18" charset="0"/>
              </a:rPr>
              <a:t> (</a:t>
            </a:r>
            <a:r>
              <a:rPr lang="pt-PT" sz="1800" dirty="0" err="1">
                <a:effectLst/>
                <a:latin typeface="DM Sans" pitchFamily="2" charset="0"/>
                <a:ea typeface="Calibri" panose="020F0502020204030204" pitchFamily="34" charset="0"/>
                <a:cs typeface="Times New Roman" panose="02020603050405020304" pitchFamily="18" charset="0"/>
              </a:rPr>
              <a:t>Integrated</a:t>
            </a:r>
            <a:r>
              <a:rPr lang="pt-PT" sz="1800" dirty="0">
                <a:effectLst/>
                <a:latin typeface="DM Sans" pitchFamily="2" charset="0"/>
                <a:ea typeface="Calibri" panose="020F0502020204030204" pitchFamily="34" charset="0"/>
                <a:cs typeface="Times New Roman" panose="02020603050405020304" pitchFamily="18" charset="0"/>
              </a:rPr>
              <a:t> </a:t>
            </a:r>
            <a:r>
              <a:rPr lang="pt-PT" sz="1800" dirty="0" err="1">
                <a:effectLst/>
                <a:latin typeface="DM Sans" pitchFamily="2" charset="0"/>
                <a:ea typeface="Calibri" panose="020F0502020204030204" pitchFamily="34" charset="0"/>
                <a:cs typeface="Times New Roman" panose="02020603050405020304" pitchFamily="18" charset="0"/>
              </a:rPr>
              <a:t>Lights</a:t>
            </a:r>
            <a:r>
              <a:rPr lang="pt-PT" sz="1800" dirty="0">
                <a:effectLst/>
                <a:latin typeface="DM Sans" pitchFamily="2" charset="0"/>
                <a:ea typeface="Calibri" panose="020F0502020204030204" pitchFamily="34" charset="0"/>
                <a:cs typeface="Times New Roman" panose="02020603050405020304" pitchFamily="18" charset="0"/>
              </a:rPr>
              <a:t>-Out).</a:t>
            </a:r>
            <a:endParaRPr lang="en-US" sz="1800" dirty="0">
              <a:effectLst/>
              <a:latin typeface="DM Sans" pitchFamily="2"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PT" sz="1800" b="1" dirty="0">
                <a:effectLst/>
                <a:latin typeface="DM Sans" pitchFamily="2" charset="0"/>
                <a:ea typeface="Calibri" panose="020F0502020204030204" pitchFamily="34" charset="0"/>
                <a:cs typeface="Times New Roman" panose="02020603050405020304" pitchFamily="18" charset="0"/>
              </a:rPr>
              <a:t>Compatibilidade:</a:t>
            </a:r>
            <a:r>
              <a:rPr lang="pt-PT" sz="1800" dirty="0">
                <a:effectLst/>
                <a:latin typeface="DM Sans" pitchFamily="2" charset="0"/>
                <a:ea typeface="Calibri" panose="020F0502020204030204" pitchFamily="34" charset="0"/>
                <a:cs typeface="Times New Roman" panose="02020603050405020304" pitchFamily="18" charset="0"/>
              </a:rPr>
              <a:t> Suporta diversos sistemas operativos e plataformas de virtualização.</a:t>
            </a:r>
            <a:endParaRPr lang="en-US" sz="1800" dirty="0">
              <a:effectLst/>
              <a:latin typeface="DM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1342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a:t>HP </a:t>
            </a:r>
            <a:r>
              <a:rPr lang="en-US" dirty="0" err="1"/>
              <a:t>Proliant</a:t>
            </a:r>
            <a:r>
              <a:rPr lang="en-US" dirty="0"/>
              <a:t> DL380 Gen10</a:t>
            </a:r>
            <a:endParaRPr lang="pt-PT" dirty="0"/>
          </a:p>
        </p:txBody>
      </p:sp>
      <p:pic>
        <p:nvPicPr>
          <p:cNvPr id="4" name="Imagem 3">
            <a:extLst>
              <a:ext uri="{FF2B5EF4-FFF2-40B4-BE49-F238E27FC236}">
                <a16:creationId xmlns:a16="http://schemas.microsoft.com/office/drawing/2014/main" id="{9FF315C0-C693-226C-DDB7-08F2CFAEED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5344" y="1597402"/>
            <a:ext cx="7704000" cy="2726182"/>
          </a:xfrm>
          <a:prstGeom prst="rect">
            <a:avLst/>
          </a:prstGeom>
          <a:noFill/>
          <a:ln>
            <a:noFill/>
          </a:ln>
        </p:spPr>
      </p:pic>
      <p:sp>
        <p:nvSpPr>
          <p:cNvPr id="5" name="TextBox 4">
            <a:extLst>
              <a:ext uri="{FF2B5EF4-FFF2-40B4-BE49-F238E27FC236}">
                <a16:creationId xmlns:a16="http://schemas.microsoft.com/office/drawing/2014/main" id="{3B8007C4-756B-B193-C056-8913A90F5DD5}"/>
              </a:ext>
            </a:extLst>
          </p:cNvPr>
          <p:cNvSpPr txBox="1"/>
          <p:nvPr/>
        </p:nvSpPr>
        <p:spPr>
          <a:xfrm>
            <a:off x="3008243" y="4484883"/>
            <a:ext cx="3127513" cy="307777"/>
          </a:xfrm>
          <a:prstGeom prst="rect">
            <a:avLst/>
          </a:prstGeom>
          <a:noFill/>
        </p:spPr>
        <p:txBody>
          <a:bodyPr wrap="square" rtlCol="0">
            <a:spAutoFit/>
          </a:bodyPr>
          <a:lstStyle/>
          <a:p>
            <a:pPr algn="ctr"/>
            <a:r>
              <a:rPr lang="en-US" b="1" dirty="0">
                <a:latin typeface="DM Sans" pitchFamily="2" charset="0"/>
              </a:rPr>
              <a:t>Vista Frontal</a:t>
            </a:r>
          </a:p>
        </p:txBody>
      </p:sp>
    </p:spTree>
    <p:extLst>
      <p:ext uri="{BB962C8B-B14F-4D97-AF65-F5344CB8AC3E}">
        <p14:creationId xmlns:p14="http://schemas.microsoft.com/office/powerpoint/2010/main" val="3380339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818325" y="2380401"/>
            <a:ext cx="4383600" cy="15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Introdução</a:t>
            </a:r>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a:t>HP </a:t>
            </a:r>
            <a:r>
              <a:rPr lang="en-US" dirty="0" err="1"/>
              <a:t>Proliant</a:t>
            </a:r>
            <a:r>
              <a:rPr lang="en-US" dirty="0"/>
              <a:t> DL380 Gen10</a:t>
            </a:r>
            <a:endParaRPr lang="pt-PT" dirty="0"/>
          </a:p>
        </p:txBody>
      </p:sp>
      <p:sp>
        <p:nvSpPr>
          <p:cNvPr id="5" name="TextBox 4">
            <a:extLst>
              <a:ext uri="{FF2B5EF4-FFF2-40B4-BE49-F238E27FC236}">
                <a16:creationId xmlns:a16="http://schemas.microsoft.com/office/drawing/2014/main" id="{3B8007C4-756B-B193-C056-8913A90F5DD5}"/>
              </a:ext>
            </a:extLst>
          </p:cNvPr>
          <p:cNvSpPr txBox="1"/>
          <p:nvPr/>
        </p:nvSpPr>
        <p:spPr>
          <a:xfrm>
            <a:off x="3008242" y="4690663"/>
            <a:ext cx="3127513" cy="307777"/>
          </a:xfrm>
          <a:prstGeom prst="rect">
            <a:avLst/>
          </a:prstGeom>
          <a:noFill/>
        </p:spPr>
        <p:txBody>
          <a:bodyPr wrap="square" rtlCol="0">
            <a:spAutoFit/>
          </a:bodyPr>
          <a:lstStyle/>
          <a:p>
            <a:pPr algn="ctr"/>
            <a:r>
              <a:rPr lang="en-US" b="1" dirty="0">
                <a:latin typeface="DM Sans" pitchFamily="2" charset="0"/>
              </a:rPr>
              <a:t>Vista Interna</a:t>
            </a:r>
          </a:p>
        </p:txBody>
      </p:sp>
      <p:pic>
        <p:nvPicPr>
          <p:cNvPr id="6" name="Picture 5">
            <a:extLst>
              <a:ext uri="{FF2B5EF4-FFF2-40B4-BE49-F238E27FC236}">
                <a16:creationId xmlns:a16="http://schemas.microsoft.com/office/drawing/2014/main" id="{FC5CF88E-1A69-04B2-0F2F-AB2E4F14736B}"/>
              </a:ext>
            </a:extLst>
          </p:cNvPr>
          <p:cNvPicPr>
            <a:picLocks noChangeAspect="1"/>
          </p:cNvPicPr>
          <p:nvPr/>
        </p:nvPicPr>
        <p:blipFill rotWithShape="1">
          <a:blip r:embed="rId2"/>
          <a:srcRect l="10001" t="13528" r="9694" b="16900"/>
          <a:stretch/>
        </p:blipFill>
        <p:spPr>
          <a:xfrm>
            <a:off x="1172665" y="1112200"/>
            <a:ext cx="6798668" cy="3578463"/>
          </a:xfrm>
          <a:prstGeom prst="rect">
            <a:avLst/>
          </a:prstGeom>
        </p:spPr>
      </p:pic>
    </p:spTree>
    <p:extLst>
      <p:ext uri="{BB962C8B-B14F-4D97-AF65-F5344CB8AC3E}">
        <p14:creationId xmlns:p14="http://schemas.microsoft.com/office/powerpoint/2010/main" val="33636911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9D955-C2DB-D5CD-A5F0-02249C01501C}"/>
              </a:ext>
            </a:extLst>
          </p:cNvPr>
          <p:cNvSpPr>
            <a:spLocks noGrp="1"/>
          </p:cNvSpPr>
          <p:nvPr>
            <p:ph type="title"/>
          </p:nvPr>
        </p:nvSpPr>
        <p:spPr/>
        <p:txBody>
          <a:bodyPr/>
          <a:lstStyle/>
          <a:p>
            <a:pPr algn="ctr"/>
            <a:r>
              <a:rPr lang="en-US" dirty="0"/>
              <a:t>HP </a:t>
            </a:r>
            <a:r>
              <a:rPr lang="en-US" dirty="0" err="1"/>
              <a:t>Proliant</a:t>
            </a:r>
            <a:r>
              <a:rPr lang="en-US" dirty="0"/>
              <a:t> DL380 Gen10</a:t>
            </a:r>
            <a:endParaRPr lang="pt-PT" dirty="0"/>
          </a:p>
        </p:txBody>
      </p:sp>
      <p:sp>
        <p:nvSpPr>
          <p:cNvPr id="5" name="TextBox 4">
            <a:extLst>
              <a:ext uri="{FF2B5EF4-FFF2-40B4-BE49-F238E27FC236}">
                <a16:creationId xmlns:a16="http://schemas.microsoft.com/office/drawing/2014/main" id="{3B8007C4-756B-B193-C056-8913A90F5DD5}"/>
              </a:ext>
            </a:extLst>
          </p:cNvPr>
          <p:cNvSpPr txBox="1"/>
          <p:nvPr/>
        </p:nvSpPr>
        <p:spPr>
          <a:xfrm>
            <a:off x="3008243" y="4484883"/>
            <a:ext cx="3127513" cy="307777"/>
          </a:xfrm>
          <a:prstGeom prst="rect">
            <a:avLst/>
          </a:prstGeom>
          <a:noFill/>
        </p:spPr>
        <p:txBody>
          <a:bodyPr wrap="square" rtlCol="0">
            <a:spAutoFit/>
          </a:bodyPr>
          <a:lstStyle/>
          <a:p>
            <a:pPr algn="ctr"/>
            <a:r>
              <a:rPr lang="en-US" b="1" dirty="0">
                <a:latin typeface="DM Sans" pitchFamily="2" charset="0"/>
              </a:rPr>
              <a:t>Vista </a:t>
            </a:r>
            <a:r>
              <a:rPr lang="en-US" b="1" dirty="0" err="1">
                <a:latin typeface="DM Sans" pitchFamily="2" charset="0"/>
              </a:rPr>
              <a:t>Traseira</a:t>
            </a:r>
            <a:endParaRPr lang="en-US" b="1" dirty="0">
              <a:latin typeface="DM Sans" pitchFamily="2" charset="0"/>
            </a:endParaRPr>
          </a:p>
        </p:txBody>
      </p:sp>
      <p:pic>
        <p:nvPicPr>
          <p:cNvPr id="3" name="Imagem 9">
            <a:extLst>
              <a:ext uri="{FF2B5EF4-FFF2-40B4-BE49-F238E27FC236}">
                <a16:creationId xmlns:a16="http://schemas.microsoft.com/office/drawing/2014/main" id="{0A0859A9-02A9-B95E-5D5B-29A1CF5BA5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000" y="1613217"/>
            <a:ext cx="7703999" cy="2410143"/>
          </a:xfrm>
          <a:prstGeom prst="rect">
            <a:avLst/>
          </a:prstGeom>
          <a:noFill/>
          <a:ln>
            <a:noFill/>
          </a:ln>
        </p:spPr>
      </p:pic>
    </p:spTree>
    <p:extLst>
      <p:ext uri="{BB962C8B-B14F-4D97-AF65-F5344CB8AC3E}">
        <p14:creationId xmlns:p14="http://schemas.microsoft.com/office/powerpoint/2010/main" val="1123406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cxnSp>
        <p:nvCxnSpPr>
          <p:cNvPr id="1066" name="Google Shape;1066;p37"/>
          <p:cNvCxnSpPr/>
          <p:nvPr/>
        </p:nvCxnSpPr>
        <p:spPr>
          <a:xfrm>
            <a:off x="5183525" y="4604000"/>
            <a:ext cx="3137100" cy="0"/>
          </a:xfrm>
          <a:prstGeom prst="straightConnector1">
            <a:avLst/>
          </a:prstGeom>
          <a:noFill/>
          <a:ln w="19050" cap="flat" cmpd="sng">
            <a:solidFill>
              <a:schemeClr val="dk1"/>
            </a:solidFill>
            <a:prstDash val="solid"/>
            <a:round/>
            <a:headEnd type="none" w="med" len="med"/>
            <a:tailEnd type="none" w="med" len="med"/>
          </a:ln>
        </p:spPr>
      </p:cxnSp>
      <p:grpSp>
        <p:nvGrpSpPr>
          <p:cNvPr id="1067" name="Google Shape;1067;p37"/>
          <p:cNvGrpSpPr/>
          <p:nvPr/>
        </p:nvGrpSpPr>
        <p:grpSpPr>
          <a:xfrm>
            <a:off x="5631779" y="1963685"/>
            <a:ext cx="2240585" cy="2650072"/>
            <a:chOff x="2912955" y="2493273"/>
            <a:chExt cx="1784473" cy="2110602"/>
          </a:xfrm>
        </p:grpSpPr>
        <p:sp>
          <p:nvSpPr>
            <p:cNvPr id="1068" name="Google Shape;1068;p37"/>
            <p:cNvSpPr/>
            <p:nvPr/>
          </p:nvSpPr>
          <p:spPr>
            <a:xfrm>
              <a:off x="4327395" y="3800190"/>
              <a:ext cx="208530" cy="744912"/>
            </a:xfrm>
            <a:custGeom>
              <a:avLst/>
              <a:gdLst/>
              <a:ahLst/>
              <a:cxnLst/>
              <a:rect l="l" t="t" r="r" b="b"/>
              <a:pathLst>
                <a:path w="6620" h="23648" extrusionOk="0">
                  <a:moveTo>
                    <a:pt x="1" y="1"/>
                  </a:moveTo>
                  <a:lnTo>
                    <a:pt x="5844" y="23648"/>
                  </a:lnTo>
                  <a:lnTo>
                    <a:pt x="6620" y="23648"/>
                  </a:lnTo>
                  <a:lnTo>
                    <a:pt x="178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3630670" y="3800190"/>
              <a:ext cx="175486" cy="744912"/>
            </a:xfrm>
            <a:custGeom>
              <a:avLst/>
              <a:gdLst/>
              <a:ahLst/>
              <a:cxnLst/>
              <a:rect l="l" t="t" r="r" b="b"/>
              <a:pathLst>
                <a:path w="5571" h="23648" extrusionOk="0">
                  <a:moveTo>
                    <a:pt x="3767" y="1"/>
                  </a:moveTo>
                  <a:lnTo>
                    <a:pt x="1" y="23648"/>
                  </a:lnTo>
                  <a:lnTo>
                    <a:pt x="777" y="23648"/>
                  </a:lnTo>
                  <a:lnTo>
                    <a:pt x="557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4071423" y="3800190"/>
              <a:ext cx="56133" cy="744912"/>
            </a:xfrm>
            <a:custGeom>
              <a:avLst/>
              <a:gdLst/>
              <a:ahLst/>
              <a:cxnLst/>
              <a:rect l="l" t="t" r="r" b="b"/>
              <a:pathLst>
                <a:path w="1782" h="23648" extrusionOk="0">
                  <a:moveTo>
                    <a:pt x="1" y="1"/>
                  </a:moveTo>
                  <a:lnTo>
                    <a:pt x="1" y="23648"/>
                  </a:lnTo>
                  <a:lnTo>
                    <a:pt x="777" y="23648"/>
                  </a:lnTo>
                  <a:lnTo>
                    <a:pt x="178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3456694" y="2831681"/>
              <a:ext cx="1105114" cy="1024600"/>
            </a:xfrm>
            <a:custGeom>
              <a:avLst/>
              <a:gdLst/>
              <a:ahLst/>
              <a:cxnLst/>
              <a:rect l="l" t="t" r="r" b="b"/>
              <a:pathLst>
                <a:path w="35083" h="32527" extrusionOk="0">
                  <a:moveTo>
                    <a:pt x="20794" y="1"/>
                  </a:moveTo>
                  <a:cubicBezTo>
                    <a:pt x="13353" y="1"/>
                    <a:pt x="8377" y="7214"/>
                    <a:pt x="8377" y="20886"/>
                  </a:cubicBezTo>
                  <a:cubicBezTo>
                    <a:pt x="8377" y="22096"/>
                    <a:pt x="8423" y="25177"/>
                    <a:pt x="7236" y="26661"/>
                  </a:cubicBezTo>
                  <a:cubicBezTo>
                    <a:pt x="5935" y="28281"/>
                    <a:pt x="4383" y="27734"/>
                    <a:pt x="1758" y="28966"/>
                  </a:cubicBezTo>
                  <a:cubicBezTo>
                    <a:pt x="0" y="29765"/>
                    <a:pt x="274" y="32527"/>
                    <a:pt x="3356" y="32527"/>
                  </a:cubicBezTo>
                  <a:lnTo>
                    <a:pt x="25291" y="32527"/>
                  </a:lnTo>
                  <a:cubicBezTo>
                    <a:pt x="34512" y="32527"/>
                    <a:pt x="35083" y="22370"/>
                    <a:pt x="33097" y="11277"/>
                  </a:cubicBezTo>
                  <a:cubicBezTo>
                    <a:pt x="31636" y="2923"/>
                    <a:pt x="25838" y="1"/>
                    <a:pt x="2079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3913260" y="2887058"/>
              <a:ext cx="579537" cy="935676"/>
            </a:xfrm>
            <a:custGeom>
              <a:avLst/>
              <a:gdLst/>
              <a:ahLst/>
              <a:cxnLst/>
              <a:rect l="l" t="t" r="r" b="b"/>
              <a:pathLst>
                <a:path w="18398" h="29704" extrusionOk="0">
                  <a:moveTo>
                    <a:pt x="10089" y="1"/>
                  </a:moveTo>
                  <a:lnTo>
                    <a:pt x="0" y="24036"/>
                  </a:lnTo>
                  <a:cubicBezTo>
                    <a:pt x="1324" y="26752"/>
                    <a:pt x="662" y="28669"/>
                    <a:pt x="3698" y="29377"/>
                  </a:cubicBezTo>
                  <a:cubicBezTo>
                    <a:pt x="4789" y="29629"/>
                    <a:pt x="5950" y="29704"/>
                    <a:pt x="7108" y="29704"/>
                  </a:cubicBezTo>
                  <a:cubicBezTo>
                    <a:pt x="7937" y="29704"/>
                    <a:pt x="8764" y="29666"/>
                    <a:pt x="9564" y="29628"/>
                  </a:cubicBezTo>
                  <a:cubicBezTo>
                    <a:pt x="16480" y="29308"/>
                    <a:pt x="18397" y="22552"/>
                    <a:pt x="18329" y="16709"/>
                  </a:cubicBezTo>
                  <a:cubicBezTo>
                    <a:pt x="18261" y="10888"/>
                    <a:pt x="17096" y="1324"/>
                    <a:pt x="1008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456694" y="4466706"/>
              <a:ext cx="168997" cy="78372"/>
            </a:xfrm>
            <a:custGeom>
              <a:avLst/>
              <a:gdLst/>
              <a:ahLst/>
              <a:cxnLst/>
              <a:rect l="l" t="t" r="r" b="b"/>
              <a:pathLst>
                <a:path w="5365" h="2488" extrusionOk="0">
                  <a:moveTo>
                    <a:pt x="4771" y="1"/>
                  </a:moveTo>
                  <a:lnTo>
                    <a:pt x="3561" y="229"/>
                  </a:lnTo>
                  <a:cubicBezTo>
                    <a:pt x="3561" y="229"/>
                    <a:pt x="0" y="982"/>
                    <a:pt x="320" y="2260"/>
                  </a:cubicBezTo>
                  <a:cubicBezTo>
                    <a:pt x="363" y="2433"/>
                    <a:pt x="749" y="2487"/>
                    <a:pt x="1404" y="2487"/>
                  </a:cubicBezTo>
                  <a:cubicBezTo>
                    <a:pt x="1791" y="2487"/>
                    <a:pt x="2271" y="2468"/>
                    <a:pt x="2831" y="2443"/>
                  </a:cubicBezTo>
                  <a:cubicBezTo>
                    <a:pt x="3013" y="2443"/>
                    <a:pt x="3219" y="2215"/>
                    <a:pt x="3401" y="2215"/>
                  </a:cubicBezTo>
                  <a:cubicBezTo>
                    <a:pt x="3561" y="2215"/>
                    <a:pt x="3698" y="2397"/>
                    <a:pt x="3835" y="2397"/>
                  </a:cubicBezTo>
                  <a:cubicBezTo>
                    <a:pt x="4542" y="2397"/>
                    <a:pt x="4862" y="2374"/>
                    <a:pt x="5090" y="2306"/>
                  </a:cubicBezTo>
                  <a:cubicBezTo>
                    <a:pt x="5273" y="2238"/>
                    <a:pt x="5364" y="822"/>
                    <a:pt x="477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531475" y="4284099"/>
              <a:ext cx="94217" cy="200624"/>
            </a:xfrm>
            <a:custGeom>
              <a:avLst/>
              <a:gdLst/>
              <a:ahLst/>
              <a:cxnLst/>
              <a:rect l="l" t="t" r="r" b="b"/>
              <a:pathLst>
                <a:path w="2991" h="6369" extrusionOk="0">
                  <a:moveTo>
                    <a:pt x="2990" y="0"/>
                  </a:moveTo>
                  <a:lnTo>
                    <a:pt x="0" y="753"/>
                  </a:lnTo>
                  <a:lnTo>
                    <a:pt x="593" y="6163"/>
                  </a:lnTo>
                  <a:cubicBezTo>
                    <a:pt x="593" y="6163"/>
                    <a:pt x="982" y="6368"/>
                    <a:pt x="1643" y="6368"/>
                  </a:cubicBezTo>
                  <a:cubicBezTo>
                    <a:pt x="2283" y="6368"/>
                    <a:pt x="2556" y="6049"/>
                    <a:pt x="2556" y="6049"/>
                  </a:cubicBezTo>
                  <a:lnTo>
                    <a:pt x="299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514213" y="4490426"/>
              <a:ext cx="5764" cy="18018"/>
            </a:xfrm>
            <a:custGeom>
              <a:avLst/>
              <a:gdLst/>
              <a:ahLst/>
              <a:cxnLst/>
              <a:rect l="l" t="t" r="r" b="b"/>
              <a:pathLst>
                <a:path w="183" h="572" fill="none" extrusionOk="0">
                  <a:moveTo>
                    <a:pt x="0" y="1"/>
                  </a:moveTo>
                  <a:lnTo>
                    <a:pt x="183" y="571"/>
                  </a:ln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528577" y="4485418"/>
              <a:ext cx="6521" cy="20160"/>
            </a:xfrm>
            <a:custGeom>
              <a:avLst/>
              <a:gdLst/>
              <a:ahLst/>
              <a:cxnLst/>
              <a:rect l="l" t="t" r="r" b="b"/>
              <a:pathLst>
                <a:path w="207" h="640" fill="none" extrusionOk="0">
                  <a:moveTo>
                    <a:pt x="1" y="0"/>
                  </a:moveTo>
                  <a:lnTo>
                    <a:pt x="206" y="639"/>
                  </a:ln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543698" y="4480377"/>
              <a:ext cx="7214" cy="21609"/>
            </a:xfrm>
            <a:custGeom>
              <a:avLst/>
              <a:gdLst/>
              <a:ahLst/>
              <a:cxnLst/>
              <a:rect l="l" t="t" r="r" b="b"/>
              <a:pathLst>
                <a:path w="229" h="686" fill="none" extrusionOk="0">
                  <a:moveTo>
                    <a:pt x="0" y="0"/>
                  </a:moveTo>
                  <a:lnTo>
                    <a:pt x="228" y="685"/>
                  </a:ln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366823" y="3434219"/>
              <a:ext cx="906664" cy="1021388"/>
            </a:xfrm>
            <a:custGeom>
              <a:avLst/>
              <a:gdLst/>
              <a:ahLst/>
              <a:cxnLst/>
              <a:rect l="l" t="t" r="r" b="b"/>
              <a:pathLst>
                <a:path w="28783" h="32425" extrusionOk="0">
                  <a:moveTo>
                    <a:pt x="26021" y="1"/>
                  </a:moveTo>
                  <a:lnTo>
                    <a:pt x="17986" y="1393"/>
                  </a:lnTo>
                  <a:cubicBezTo>
                    <a:pt x="17986" y="1393"/>
                    <a:pt x="17835" y="1390"/>
                    <a:pt x="17564" y="1390"/>
                  </a:cubicBezTo>
                  <a:cubicBezTo>
                    <a:pt x="15805" y="1390"/>
                    <a:pt x="9027" y="1510"/>
                    <a:pt x="6277" y="3310"/>
                  </a:cubicBezTo>
                  <a:cubicBezTo>
                    <a:pt x="0" y="7396"/>
                    <a:pt x="2579" y="31636"/>
                    <a:pt x="3424" y="32047"/>
                  </a:cubicBezTo>
                  <a:cubicBezTo>
                    <a:pt x="3926" y="32292"/>
                    <a:pt x="5400" y="32424"/>
                    <a:pt x="6789" y="32424"/>
                  </a:cubicBezTo>
                  <a:cubicBezTo>
                    <a:pt x="8116" y="32424"/>
                    <a:pt x="9364" y="32304"/>
                    <a:pt x="9609" y="32047"/>
                  </a:cubicBezTo>
                  <a:cubicBezTo>
                    <a:pt x="10112" y="31522"/>
                    <a:pt x="11047" y="14061"/>
                    <a:pt x="12896" y="12166"/>
                  </a:cubicBezTo>
                  <a:cubicBezTo>
                    <a:pt x="13558" y="11482"/>
                    <a:pt x="21205" y="11482"/>
                    <a:pt x="22666" y="11482"/>
                  </a:cubicBezTo>
                  <a:cubicBezTo>
                    <a:pt x="28623" y="11482"/>
                    <a:pt x="28783" y="5410"/>
                    <a:pt x="260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50830" y="3735489"/>
              <a:ext cx="400491" cy="715428"/>
            </a:xfrm>
            <a:custGeom>
              <a:avLst/>
              <a:gdLst/>
              <a:ahLst/>
              <a:cxnLst/>
              <a:rect l="l" t="t" r="r" b="b"/>
              <a:pathLst>
                <a:path w="12714" h="22712" fill="none" extrusionOk="0">
                  <a:moveTo>
                    <a:pt x="0" y="22711"/>
                  </a:moveTo>
                  <a:cubicBezTo>
                    <a:pt x="0" y="22711"/>
                    <a:pt x="593" y="3721"/>
                    <a:pt x="2944" y="1370"/>
                  </a:cubicBezTo>
                  <a:cubicBezTo>
                    <a:pt x="4314" y="0"/>
                    <a:pt x="11230" y="662"/>
                    <a:pt x="12714" y="662"/>
                  </a:cubicBez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793905" y="4466706"/>
              <a:ext cx="168997" cy="78372"/>
            </a:xfrm>
            <a:custGeom>
              <a:avLst/>
              <a:gdLst/>
              <a:ahLst/>
              <a:cxnLst/>
              <a:rect l="l" t="t" r="r" b="b"/>
              <a:pathLst>
                <a:path w="5365" h="2488" extrusionOk="0">
                  <a:moveTo>
                    <a:pt x="4771" y="1"/>
                  </a:moveTo>
                  <a:lnTo>
                    <a:pt x="3561" y="229"/>
                  </a:lnTo>
                  <a:cubicBezTo>
                    <a:pt x="3561" y="229"/>
                    <a:pt x="0" y="982"/>
                    <a:pt x="320" y="2260"/>
                  </a:cubicBezTo>
                  <a:cubicBezTo>
                    <a:pt x="363" y="2433"/>
                    <a:pt x="749" y="2487"/>
                    <a:pt x="1404" y="2487"/>
                  </a:cubicBezTo>
                  <a:cubicBezTo>
                    <a:pt x="1791" y="2487"/>
                    <a:pt x="2271" y="2468"/>
                    <a:pt x="2831" y="2443"/>
                  </a:cubicBezTo>
                  <a:cubicBezTo>
                    <a:pt x="3013" y="2443"/>
                    <a:pt x="3219" y="2215"/>
                    <a:pt x="3401" y="2215"/>
                  </a:cubicBezTo>
                  <a:cubicBezTo>
                    <a:pt x="3561" y="2215"/>
                    <a:pt x="3675" y="2397"/>
                    <a:pt x="3835" y="2397"/>
                  </a:cubicBezTo>
                  <a:cubicBezTo>
                    <a:pt x="4543" y="2397"/>
                    <a:pt x="4862" y="2374"/>
                    <a:pt x="5090" y="2306"/>
                  </a:cubicBezTo>
                  <a:cubicBezTo>
                    <a:pt x="5273" y="2238"/>
                    <a:pt x="5364" y="822"/>
                    <a:pt x="477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868687" y="4284099"/>
              <a:ext cx="94217" cy="200624"/>
            </a:xfrm>
            <a:custGeom>
              <a:avLst/>
              <a:gdLst/>
              <a:ahLst/>
              <a:cxnLst/>
              <a:rect l="l" t="t" r="r" b="b"/>
              <a:pathLst>
                <a:path w="2991" h="6369" extrusionOk="0">
                  <a:moveTo>
                    <a:pt x="2990" y="0"/>
                  </a:moveTo>
                  <a:lnTo>
                    <a:pt x="0" y="753"/>
                  </a:lnTo>
                  <a:lnTo>
                    <a:pt x="594" y="6163"/>
                  </a:lnTo>
                  <a:cubicBezTo>
                    <a:pt x="594" y="6163"/>
                    <a:pt x="982" y="6368"/>
                    <a:pt x="1644" y="6368"/>
                  </a:cubicBezTo>
                  <a:cubicBezTo>
                    <a:pt x="2283" y="6368"/>
                    <a:pt x="2557" y="6049"/>
                    <a:pt x="2557" y="6049"/>
                  </a:cubicBezTo>
                  <a:lnTo>
                    <a:pt x="2990"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851424" y="4490426"/>
              <a:ext cx="5764" cy="18018"/>
            </a:xfrm>
            <a:custGeom>
              <a:avLst/>
              <a:gdLst/>
              <a:ahLst/>
              <a:cxnLst/>
              <a:rect l="l" t="t" r="r" b="b"/>
              <a:pathLst>
                <a:path w="183" h="572" fill="none" extrusionOk="0">
                  <a:moveTo>
                    <a:pt x="0" y="1"/>
                  </a:moveTo>
                  <a:lnTo>
                    <a:pt x="183" y="571"/>
                  </a:ln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65789" y="4485418"/>
              <a:ext cx="6521" cy="20160"/>
            </a:xfrm>
            <a:custGeom>
              <a:avLst/>
              <a:gdLst/>
              <a:ahLst/>
              <a:cxnLst/>
              <a:rect l="l" t="t" r="r" b="b"/>
              <a:pathLst>
                <a:path w="207" h="640" fill="none" extrusionOk="0">
                  <a:moveTo>
                    <a:pt x="1" y="0"/>
                  </a:moveTo>
                  <a:lnTo>
                    <a:pt x="206" y="639"/>
                  </a:ln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3880909" y="4480377"/>
              <a:ext cx="7214" cy="21609"/>
            </a:xfrm>
            <a:custGeom>
              <a:avLst/>
              <a:gdLst/>
              <a:ahLst/>
              <a:cxnLst/>
              <a:rect l="l" t="t" r="r" b="b"/>
              <a:pathLst>
                <a:path w="229" h="686" fill="none" extrusionOk="0">
                  <a:moveTo>
                    <a:pt x="0" y="0"/>
                  </a:moveTo>
                  <a:lnTo>
                    <a:pt x="228" y="685"/>
                  </a:ln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3692505" y="3434219"/>
              <a:ext cx="735588" cy="1021388"/>
            </a:xfrm>
            <a:custGeom>
              <a:avLst/>
              <a:gdLst/>
              <a:ahLst/>
              <a:cxnLst/>
              <a:rect l="l" t="t" r="r" b="b"/>
              <a:pathLst>
                <a:path w="23352" h="32425" extrusionOk="0">
                  <a:moveTo>
                    <a:pt x="20156" y="1"/>
                  </a:moveTo>
                  <a:lnTo>
                    <a:pt x="18969" y="548"/>
                  </a:lnTo>
                  <a:cubicBezTo>
                    <a:pt x="18969" y="548"/>
                    <a:pt x="9519" y="1461"/>
                    <a:pt x="7259" y="2169"/>
                  </a:cubicBezTo>
                  <a:cubicBezTo>
                    <a:pt x="1" y="4497"/>
                    <a:pt x="3721" y="31636"/>
                    <a:pt x="4566" y="32047"/>
                  </a:cubicBezTo>
                  <a:cubicBezTo>
                    <a:pt x="5068" y="32292"/>
                    <a:pt x="6537" y="32424"/>
                    <a:pt x="7922" y="32424"/>
                  </a:cubicBezTo>
                  <a:cubicBezTo>
                    <a:pt x="9247" y="32424"/>
                    <a:pt x="10495" y="32304"/>
                    <a:pt x="10752" y="32047"/>
                  </a:cubicBezTo>
                  <a:cubicBezTo>
                    <a:pt x="11254" y="31522"/>
                    <a:pt x="11094" y="14061"/>
                    <a:pt x="12943" y="12166"/>
                  </a:cubicBezTo>
                  <a:cubicBezTo>
                    <a:pt x="13605" y="11482"/>
                    <a:pt x="15933" y="11482"/>
                    <a:pt x="17417" y="11482"/>
                  </a:cubicBezTo>
                  <a:cubicBezTo>
                    <a:pt x="23351" y="11482"/>
                    <a:pt x="22096" y="3904"/>
                    <a:pt x="2015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4003130" y="3434219"/>
              <a:ext cx="365999" cy="1018143"/>
            </a:xfrm>
            <a:custGeom>
              <a:avLst/>
              <a:gdLst/>
              <a:ahLst/>
              <a:cxnLst/>
              <a:rect l="l" t="t" r="r" b="b"/>
              <a:pathLst>
                <a:path w="11619" h="32322" fill="none" extrusionOk="0">
                  <a:moveTo>
                    <a:pt x="0" y="32321"/>
                  </a:moveTo>
                  <a:cubicBezTo>
                    <a:pt x="0" y="32321"/>
                    <a:pt x="0" y="13102"/>
                    <a:pt x="1872" y="11208"/>
                  </a:cubicBezTo>
                  <a:cubicBezTo>
                    <a:pt x="2968" y="10112"/>
                    <a:pt x="4565" y="10386"/>
                    <a:pt x="6026" y="10249"/>
                  </a:cubicBezTo>
                  <a:cubicBezTo>
                    <a:pt x="11619" y="9770"/>
                    <a:pt x="11504" y="4383"/>
                    <a:pt x="8857" y="1"/>
                  </a:cubicBez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264006" y="2857543"/>
              <a:ext cx="132300" cy="207144"/>
            </a:xfrm>
            <a:custGeom>
              <a:avLst/>
              <a:gdLst/>
              <a:ahLst/>
              <a:cxnLst/>
              <a:rect l="l" t="t" r="r" b="b"/>
              <a:pathLst>
                <a:path w="4200" h="6576" extrusionOk="0">
                  <a:moveTo>
                    <a:pt x="741" y="1"/>
                  </a:moveTo>
                  <a:cubicBezTo>
                    <a:pt x="737" y="1"/>
                    <a:pt x="734" y="1"/>
                    <a:pt x="730" y="2"/>
                  </a:cubicBezTo>
                  <a:cubicBezTo>
                    <a:pt x="525" y="47"/>
                    <a:pt x="1278" y="1440"/>
                    <a:pt x="1278" y="1440"/>
                  </a:cubicBezTo>
                  <a:cubicBezTo>
                    <a:pt x="1278" y="1440"/>
                    <a:pt x="609" y="268"/>
                    <a:pt x="412" y="268"/>
                  </a:cubicBezTo>
                  <a:cubicBezTo>
                    <a:pt x="403" y="268"/>
                    <a:pt x="395" y="271"/>
                    <a:pt x="388" y="276"/>
                  </a:cubicBezTo>
                  <a:cubicBezTo>
                    <a:pt x="251" y="367"/>
                    <a:pt x="890" y="1577"/>
                    <a:pt x="890" y="1577"/>
                  </a:cubicBezTo>
                  <a:cubicBezTo>
                    <a:pt x="890" y="1577"/>
                    <a:pt x="342" y="715"/>
                    <a:pt x="152" y="715"/>
                  </a:cubicBezTo>
                  <a:cubicBezTo>
                    <a:pt x="137" y="715"/>
                    <a:pt x="124" y="720"/>
                    <a:pt x="114" y="732"/>
                  </a:cubicBezTo>
                  <a:cubicBezTo>
                    <a:pt x="0" y="846"/>
                    <a:pt x="548" y="1691"/>
                    <a:pt x="730" y="2079"/>
                  </a:cubicBezTo>
                  <a:cubicBezTo>
                    <a:pt x="936" y="2490"/>
                    <a:pt x="753" y="3289"/>
                    <a:pt x="1552" y="3699"/>
                  </a:cubicBezTo>
                  <a:cubicBezTo>
                    <a:pt x="1598" y="3768"/>
                    <a:pt x="2648" y="6575"/>
                    <a:pt x="2648" y="6575"/>
                  </a:cubicBezTo>
                  <a:lnTo>
                    <a:pt x="4200" y="5434"/>
                  </a:lnTo>
                  <a:cubicBezTo>
                    <a:pt x="4200" y="5434"/>
                    <a:pt x="2511" y="3311"/>
                    <a:pt x="2511" y="3311"/>
                  </a:cubicBezTo>
                  <a:cubicBezTo>
                    <a:pt x="2739" y="3083"/>
                    <a:pt x="2785" y="2444"/>
                    <a:pt x="2671" y="1645"/>
                  </a:cubicBezTo>
                  <a:cubicBezTo>
                    <a:pt x="2648" y="1417"/>
                    <a:pt x="2602" y="709"/>
                    <a:pt x="2351" y="709"/>
                  </a:cubicBezTo>
                  <a:cubicBezTo>
                    <a:pt x="2191" y="732"/>
                    <a:pt x="2305" y="1371"/>
                    <a:pt x="2146" y="1394"/>
                  </a:cubicBezTo>
                  <a:cubicBezTo>
                    <a:pt x="1963" y="1394"/>
                    <a:pt x="1506" y="2"/>
                    <a:pt x="1255" y="2"/>
                  </a:cubicBezTo>
                  <a:cubicBezTo>
                    <a:pt x="1253" y="2"/>
                    <a:pt x="1252" y="1"/>
                    <a:pt x="1250" y="1"/>
                  </a:cubicBezTo>
                  <a:cubicBezTo>
                    <a:pt x="1037" y="1"/>
                    <a:pt x="1643" y="1326"/>
                    <a:pt x="1643" y="1326"/>
                  </a:cubicBezTo>
                  <a:cubicBezTo>
                    <a:pt x="1643" y="1326"/>
                    <a:pt x="959" y="1"/>
                    <a:pt x="741"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4195818" y="3484557"/>
              <a:ext cx="131607" cy="56826"/>
            </a:xfrm>
            <a:custGeom>
              <a:avLst/>
              <a:gdLst/>
              <a:ahLst/>
              <a:cxnLst/>
              <a:rect l="l" t="t" r="r" b="b"/>
              <a:pathLst>
                <a:path w="4178" h="1804" fill="none" extrusionOk="0">
                  <a:moveTo>
                    <a:pt x="1" y="0"/>
                  </a:moveTo>
                  <a:cubicBezTo>
                    <a:pt x="1" y="0"/>
                    <a:pt x="229" y="1073"/>
                    <a:pt x="1439" y="1438"/>
                  </a:cubicBezTo>
                  <a:cubicBezTo>
                    <a:pt x="2626" y="1804"/>
                    <a:pt x="4178" y="1689"/>
                    <a:pt x="4178" y="1689"/>
                  </a:cubicBez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312894" y="2954658"/>
              <a:ext cx="484628" cy="371448"/>
            </a:xfrm>
            <a:custGeom>
              <a:avLst/>
              <a:gdLst/>
              <a:ahLst/>
              <a:cxnLst/>
              <a:rect l="l" t="t" r="r" b="b"/>
              <a:pathLst>
                <a:path w="15385" h="11792" extrusionOk="0">
                  <a:moveTo>
                    <a:pt x="1004" y="0"/>
                  </a:moveTo>
                  <a:lnTo>
                    <a:pt x="0" y="616"/>
                  </a:lnTo>
                  <a:cubicBezTo>
                    <a:pt x="0" y="616"/>
                    <a:pt x="2525" y="11791"/>
                    <a:pt x="8823" y="11791"/>
                  </a:cubicBezTo>
                  <a:cubicBezTo>
                    <a:pt x="8947" y="11791"/>
                    <a:pt x="9072" y="11787"/>
                    <a:pt x="9199" y="11778"/>
                  </a:cubicBezTo>
                  <a:cubicBezTo>
                    <a:pt x="13695" y="11481"/>
                    <a:pt x="15384" y="2077"/>
                    <a:pt x="15384" y="2077"/>
                  </a:cubicBezTo>
                  <a:lnTo>
                    <a:pt x="15384" y="2077"/>
                  </a:lnTo>
                  <a:lnTo>
                    <a:pt x="7943" y="2716"/>
                  </a:lnTo>
                  <a:cubicBezTo>
                    <a:pt x="7943" y="2716"/>
                    <a:pt x="7510" y="4953"/>
                    <a:pt x="6893" y="5159"/>
                  </a:cubicBezTo>
                  <a:cubicBezTo>
                    <a:pt x="6861" y="5169"/>
                    <a:pt x="6825" y="5174"/>
                    <a:pt x="6786" y="5174"/>
                  </a:cubicBezTo>
                  <a:cubicBezTo>
                    <a:pt x="5534" y="5174"/>
                    <a:pt x="1004" y="0"/>
                    <a:pt x="100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548706" y="2790006"/>
              <a:ext cx="352359" cy="331349"/>
            </a:xfrm>
            <a:custGeom>
              <a:avLst/>
              <a:gdLst/>
              <a:ahLst/>
              <a:cxnLst/>
              <a:rect l="l" t="t" r="r" b="b"/>
              <a:pathLst>
                <a:path w="11186" h="10519" extrusionOk="0">
                  <a:moveTo>
                    <a:pt x="11166" y="0"/>
                  </a:moveTo>
                  <a:cubicBezTo>
                    <a:pt x="10830" y="0"/>
                    <a:pt x="6249" y="42"/>
                    <a:pt x="3721" y="2328"/>
                  </a:cubicBezTo>
                  <a:cubicBezTo>
                    <a:pt x="503" y="5250"/>
                    <a:pt x="1" y="9541"/>
                    <a:pt x="1" y="9541"/>
                  </a:cubicBezTo>
                  <a:cubicBezTo>
                    <a:pt x="1" y="9541"/>
                    <a:pt x="3287" y="10519"/>
                    <a:pt x="6022" y="10519"/>
                  </a:cubicBezTo>
                  <a:cubicBezTo>
                    <a:pt x="6470" y="10519"/>
                    <a:pt x="6903" y="10492"/>
                    <a:pt x="7305" y="10431"/>
                  </a:cubicBezTo>
                  <a:cubicBezTo>
                    <a:pt x="9268" y="8514"/>
                    <a:pt x="8583" y="3926"/>
                    <a:pt x="8583" y="3926"/>
                  </a:cubicBezTo>
                  <a:lnTo>
                    <a:pt x="11185" y="0"/>
                  </a:lnTo>
                  <a:cubicBezTo>
                    <a:pt x="11185" y="0"/>
                    <a:pt x="11179" y="0"/>
                    <a:pt x="111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722714" y="2788210"/>
              <a:ext cx="664398" cy="726296"/>
            </a:xfrm>
            <a:custGeom>
              <a:avLst/>
              <a:gdLst/>
              <a:ahLst/>
              <a:cxnLst/>
              <a:rect l="l" t="t" r="r" b="b"/>
              <a:pathLst>
                <a:path w="21092" h="23057" extrusionOk="0">
                  <a:moveTo>
                    <a:pt x="7634" y="1"/>
                  </a:moveTo>
                  <a:cubicBezTo>
                    <a:pt x="7445" y="1"/>
                    <a:pt x="7259" y="11"/>
                    <a:pt x="7076" y="34"/>
                  </a:cubicBezTo>
                  <a:cubicBezTo>
                    <a:pt x="3219" y="536"/>
                    <a:pt x="1" y="4348"/>
                    <a:pt x="1" y="4348"/>
                  </a:cubicBezTo>
                  <a:cubicBezTo>
                    <a:pt x="1" y="4348"/>
                    <a:pt x="1439" y="16902"/>
                    <a:pt x="1210" y="19755"/>
                  </a:cubicBezTo>
                  <a:cubicBezTo>
                    <a:pt x="1142" y="20668"/>
                    <a:pt x="343" y="21307"/>
                    <a:pt x="1370" y="22106"/>
                  </a:cubicBezTo>
                  <a:cubicBezTo>
                    <a:pt x="1992" y="22594"/>
                    <a:pt x="7044" y="23056"/>
                    <a:pt x="11772" y="23056"/>
                  </a:cubicBezTo>
                  <a:cubicBezTo>
                    <a:pt x="15888" y="23056"/>
                    <a:pt x="19758" y="22706"/>
                    <a:pt x="20247" y="21718"/>
                  </a:cubicBezTo>
                  <a:cubicBezTo>
                    <a:pt x="21091" y="20075"/>
                    <a:pt x="20224" y="11995"/>
                    <a:pt x="16229" y="4348"/>
                  </a:cubicBezTo>
                  <a:cubicBezTo>
                    <a:pt x="16229" y="4348"/>
                    <a:pt x="11406" y="1"/>
                    <a:pt x="763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728479" y="2956076"/>
              <a:ext cx="33107" cy="417060"/>
            </a:xfrm>
            <a:custGeom>
              <a:avLst/>
              <a:gdLst/>
              <a:ahLst/>
              <a:cxnLst/>
              <a:rect l="l" t="t" r="r" b="b"/>
              <a:pathLst>
                <a:path w="1051" h="13240" fill="none" extrusionOk="0">
                  <a:moveTo>
                    <a:pt x="0" y="1"/>
                  </a:moveTo>
                  <a:cubicBezTo>
                    <a:pt x="959" y="4771"/>
                    <a:pt x="1050" y="13239"/>
                    <a:pt x="1050" y="13239"/>
                  </a:cubicBez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684189" y="3033031"/>
              <a:ext cx="798525" cy="362439"/>
            </a:xfrm>
            <a:custGeom>
              <a:avLst/>
              <a:gdLst/>
              <a:ahLst/>
              <a:cxnLst/>
              <a:rect l="l" t="t" r="r" b="b"/>
              <a:pathLst>
                <a:path w="25350" h="11506" extrusionOk="0">
                  <a:moveTo>
                    <a:pt x="22063" y="0"/>
                  </a:moveTo>
                  <a:lnTo>
                    <a:pt x="14987" y="2556"/>
                  </a:lnTo>
                  <a:cubicBezTo>
                    <a:pt x="14987" y="2556"/>
                    <a:pt x="15877" y="5957"/>
                    <a:pt x="15444" y="6962"/>
                  </a:cubicBezTo>
                  <a:cubicBezTo>
                    <a:pt x="14873" y="8286"/>
                    <a:pt x="6359" y="10363"/>
                    <a:pt x="6359" y="10363"/>
                  </a:cubicBezTo>
                  <a:cubicBezTo>
                    <a:pt x="6359" y="10363"/>
                    <a:pt x="4807" y="9404"/>
                    <a:pt x="3871" y="9358"/>
                  </a:cubicBezTo>
                  <a:cubicBezTo>
                    <a:pt x="3862" y="9358"/>
                    <a:pt x="3853" y="9358"/>
                    <a:pt x="3844" y="9358"/>
                  </a:cubicBezTo>
                  <a:cubicBezTo>
                    <a:pt x="2919" y="9358"/>
                    <a:pt x="0" y="11496"/>
                    <a:pt x="1620" y="11496"/>
                  </a:cubicBezTo>
                  <a:cubicBezTo>
                    <a:pt x="1697" y="11496"/>
                    <a:pt x="1786" y="11492"/>
                    <a:pt x="1885" y="11481"/>
                  </a:cubicBezTo>
                  <a:cubicBezTo>
                    <a:pt x="2545" y="11413"/>
                    <a:pt x="4239" y="11390"/>
                    <a:pt x="6371" y="11390"/>
                  </a:cubicBezTo>
                  <a:cubicBezTo>
                    <a:pt x="11105" y="11390"/>
                    <a:pt x="17998" y="11505"/>
                    <a:pt x="20510" y="11505"/>
                  </a:cubicBezTo>
                  <a:cubicBezTo>
                    <a:pt x="20664" y="11505"/>
                    <a:pt x="20802" y="11505"/>
                    <a:pt x="20922" y="11504"/>
                  </a:cubicBezTo>
                  <a:cubicBezTo>
                    <a:pt x="23866" y="11481"/>
                    <a:pt x="25350" y="7647"/>
                    <a:pt x="2206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884500" y="3113546"/>
              <a:ext cx="300573" cy="245921"/>
            </a:xfrm>
            <a:custGeom>
              <a:avLst/>
              <a:gdLst/>
              <a:ahLst/>
              <a:cxnLst/>
              <a:rect l="l" t="t" r="r" b="b"/>
              <a:pathLst>
                <a:path w="9542" h="7807" fill="none" extrusionOk="0">
                  <a:moveTo>
                    <a:pt x="8628" y="0"/>
                  </a:moveTo>
                  <a:cubicBezTo>
                    <a:pt x="8628" y="0"/>
                    <a:pt x="9541" y="3447"/>
                    <a:pt x="9085" y="4406"/>
                  </a:cubicBezTo>
                  <a:cubicBezTo>
                    <a:pt x="8423" y="5752"/>
                    <a:pt x="0" y="7807"/>
                    <a:pt x="0" y="7807"/>
                  </a:cubicBez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991632" y="2783989"/>
              <a:ext cx="403389" cy="364801"/>
            </a:xfrm>
            <a:custGeom>
              <a:avLst/>
              <a:gdLst/>
              <a:ahLst/>
              <a:cxnLst/>
              <a:rect l="l" t="t" r="r" b="b"/>
              <a:pathLst>
                <a:path w="12806" h="11581" extrusionOk="0">
                  <a:moveTo>
                    <a:pt x="1163" y="0"/>
                  </a:moveTo>
                  <a:cubicBezTo>
                    <a:pt x="446" y="0"/>
                    <a:pt x="0" y="54"/>
                    <a:pt x="0" y="54"/>
                  </a:cubicBezTo>
                  <a:lnTo>
                    <a:pt x="3972" y="5715"/>
                  </a:lnTo>
                  <a:lnTo>
                    <a:pt x="5524" y="11581"/>
                  </a:lnTo>
                  <a:cubicBezTo>
                    <a:pt x="8902" y="11581"/>
                    <a:pt x="12805" y="9184"/>
                    <a:pt x="12805" y="9184"/>
                  </a:cubicBezTo>
                  <a:cubicBezTo>
                    <a:pt x="12805" y="9184"/>
                    <a:pt x="12143" y="6194"/>
                    <a:pt x="9290" y="3067"/>
                  </a:cubicBezTo>
                  <a:cubicBezTo>
                    <a:pt x="6810" y="372"/>
                    <a:pt x="3048" y="0"/>
                    <a:pt x="116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4116720" y="2963982"/>
              <a:ext cx="48919" cy="184810"/>
            </a:xfrm>
            <a:custGeom>
              <a:avLst/>
              <a:gdLst/>
              <a:ahLst/>
              <a:cxnLst/>
              <a:rect l="l" t="t" r="r" b="b"/>
              <a:pathLst>
                <a:path w="1553" h="5867" fill="none" extrusionOk="0">
                  <a:moveTo>
                    <a:pt x="1" y="1"/>
                  </a:moveTo>
                  <a:lnTo>
                    <a:pt x="1553" y="5867"/>
                  </a:ln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829847" y="2616722"/>
              <a:ext cx="24475" cy="48163"/>
            </a:xfrm>
            <a:custGeom>
              <a:avLst/>
              <a:gdLst/>
              <a:ahLst/>
              <a:cxnLst/>
              <a:rect l="l" t="t" r="r" b="b"/>
              <a:pathLst>
                <a:path w="777" h="1529" extrusionOk="0">
                  <a:moveTo>
                    <a:pt x="480" y="0"/>
                  </a:moveTo>
                  <a:cubicBezTo>
                    <a:pt x="320" y="23"/>
                    <a:pt x="183" y="160"/>
                    <a:pt x="92" y="297"/>
                  </a:cubicBezTo>
                  <a:cubicBezTo>
                    <a:pt x="23" y="457"/>
                    <a:pt x="1" y="617"/>
                    <a:pt x="1" y="799"/>
                  </a:cubicBezTo>
                  <a:cubicBezTo>
                    <a:pt x="1" y="936"/>
                    <a:pt x="1" y="1096"/>
                    <a:pt x="69" y="1233"/>
                  </a:cubicBezTo>
                  <a:cubicBezTo>
                    <a:pt x="170" y="1418"/>
                    <a:pt x="370" y="1528"/>
                    <a:pt x="568" y="1528"/>
                  </a:cubicBezTo>
                  <a:cubicBezTo>
                    <a:pt x="639" y="1528"/>
                    <a:pt x="710" y="1514"/>
                    <a:pt x="777" y="1484"/>
                  </a:cubicBezTo>
                  <a:lnTo>
                    <a:pt x="731" y="183"/>
                  </a:lnTo>
                  <a:cubicBezTo>
                    <a:pt x="731" y="46"/>
                    <a:pt x="594" y="0"/>
                    <a:pt x="480"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870829" y="2641167"/>
              <a:ext cx="152460" cy="190544"/>
            </a:xfrm>
            <a:custGeom>
              <a:avLst/>
              <a:gdLst/>
              <a:ahLst/>
              <a:cxnLst/>
              <a:rect l="l" t="t" r="r" b="b"/>
              <a:pathLst>
                <a:path w="4840" h="6049" extrusionOk="0">
                  <a:moveTo>
                    <a:pt x="3949" y="0"/>
                  </a:moveTo>
                  <a:lnTo>
                    <a:pt x="343" y="2055"/>
                  </a:lnTo>
                  <a:lnTo>
                    <a:pt x="1" y="4839"/>
                  </a:lnTo>
                  <a:cubicBezTo>
                    <a:pt x="1" y="4839"/>
                    <a:pt x="1" y="6049"/>
                    <a:pt x="1804" y="6049"/>
                  </a:cubicBezTo>
                  <a:cubicBezTo>
                    <a:pt x="3630" y="6049"/>
                    <a:pt x="4840" y="4748"/>
                    <a:pt x="4840" y="4748"/>
                  </a:cubicBezTo>
                  <a:lnTo>
                    <a:pt x="394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827705" y="2543043"/>
              <a:ext cx="163957" cy="181188"/>
            </a:xfrm>
            <a:custGeom>
              <a:avLst/>
              <a:gdLst/>
              <a:ahLst/>
              <a:cxnLst/>
              <a:rect l="l" t="t" r="r" b="b"/>
              <a:pathLst>
                <a:path w="5205" h="5752" extrusionOk="0">
                  <a:moveTo>
                    <a:pt x="2045" y="1"/>
                  </a:moveTo>
                  <a:cubicBezTo>
                    <a:pt x="1582" y="1"/>
                    <a:pt x="1185" y="104"/>
                    <a:pt x="959" y="331"/>
                  </a:cubicBezTo>
                  <a:cubicBezTo>
                    <a:pt x="959" y="331"/>
                    <a:pt x="0" y="3983"/>
                    <a:pt x="525" y="4736"/>
                  </a:cubicBezTo>
                  <a:cubicBezTo>
                    <a:pt x="1009" y="5448"/>
                    <a:pt x="1929" y="5751"/>
                    <a:pt x="2746" y="5751"/>
                  </a:cubicBezTo>
                  <a:cubicBezTo>
                    <a:pt x="3238" y="5751"/>
                    <a:pt x="3694" y="5641"/>
                    <a:pt x="3994" y="5443"/>
                  </a:cubicBezTo>
                  <a:cubicBezTo>
                    <a:pt x="4656" y="5010"/>
                    <a:pt x="5204" y="2659"/>
                    <a:pt x="5204" y="2065"/>
                  </a:cubicBezTo>
                  <a:cubicBezTo>
                    <a:pt x="5204" y="834"/>
                    <a:pt x="3358" y="1"/>
                    <a:pt x="204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3834162" y="2493273"/>
              <a:ext cx="206388" cy="198954"/>
            </a:xfrm>
            <a:custGeom>
              <a:avLst/>
              <a:gdLst/>
              <a:ahLst/>
              <a:cxnLst/>
              <a:rect l="l" t="t" r="r" b="b"/>
              <a:pathLst>
                <a:path w="6552" h="6316" extrusionOk="0">
                  <a:moveTo>
                    <a:pt x="3258" y="0"/>
                  </a:moveTo>
                  <a:cubicBezTo>
                    <a:pt x="3145" y="0"/>
                    <a:pt x="3032" y="6"/>
                    <a:pt x="2922" y="16"/>
                  </a:cubicBezTo>
                  <a:cubicBezTo>
                    <a:pt x="1827" y="130"/>
                    <a:pt x="777" y="678"/>
                    <a:pt x="69" y="1500"/>
                  </a:cubicBezTo>
                  <a:cubicBezTo>
                    <a:pt x="46" y="1523"/>
                    <a:pt x="23" y="1545"/>
                    <a:pt x="23" y="1568"/>
                  </a:cubicBezTo>
                  <a:cubicBezTo>
                    <a:pt x="0" y="1614"/>
                    <a:pt x="0" y="1660"/>
                    <a:pt x="0" y="1728"/>
                  </a:cubicBezTo>
                  <a:cubicBezTo>
                    <a:pt x="46" y="1979"/>
                    <a:pt x="206" y="2230"/>
                    <a:pt x="434" y="2367"/>
                  </a:cubicBezTo>
                  <a:cubicBezTo>
                    <a:pt x="662" y="2527"/>
                    <a:pt x="982" y="2550"/>
                    <a:pt x="1279" y="2573"/>
                  </a:cubicBezTo>
                  <a:cubicBezTo>
                    <a:pt x="1512" y="2590"/>
                    <a:pt x="1745" y="2599"/>
                    <a:pt x="1978" y="2599"/>
                  </a:cubicBezTo>
                  <a:cubicBezTo>
                    <a:pt x="2658" y="2599"/>
                    <a:pt x="3338" y="2526"/>
                    <a:pt x="4018" y="2390"/>
                  </a:cubicBezTo>
                  <a:lnTo>
                    <a:pt x="4018" y="2390"/>
                  </a:lnTo>
                  <a:cubicBezTo>
                    <a:pt x="3972" y="2413"/>
                    <a:pt x="3949" y="2846"/>
                    <a:pt x="3949" y="2892"/>
                  </a:cubicBezTo>
                  <a:cubicBezTo>
                    <a:pt x="3949" y="3120"/>
                    <a:pt x="3926" y="3326"/>
                    <a:pt x="3926" y="3531"/>
                  </a:cubicBezTo>
                  <a:cubicBezTo>
                    <a:pt x="3926" y="3988"/>
                    <a:pt x="4018" y="4558"/>
                    <a:pt x="4292" y="4946"/>
                  </a:cubicBezTo>
                  <a:cubicBezTo>
                    <a:pt x="4406" y="5129"/>
                    <a:pt x="4702" y="6019"/>
                    <a:pt x="5410" y="6316"/>
                  </a:cubicBezTo>
                  <a:cubicBezTo>
                    <a:pt x="5981" y="6019"/>
                    <a:pt x="6186" y="4855"/>
                    <a:pt x="6323" y="4262"/>
                  </a:cubicBezTo>
                  <a:cubicBezTo>
                    <a:pt x="6506" y="3623"/>
                    <a:pt x="6551" y="2961"/>
                    <a:pt x="6255" y="2344"/>
                  </a:cubicBezTo>
                  <a:cubicBezTo>
                    <a:pt x="6140" y="2116"/>
                    <a:pt x="6004" y="1865"/>
                    <a:pt x="5798" y="1682"/>
                  </a:cubicBezTo>
                  <a:cubicBezTo>
                    <a:pt x="5779" y="1663"/>
                    <a:pt x="5390" y="1451"/>
                    <a:pt x="5265" y="1451"/>
                  </a:cubicBezTo>
                  <a:cubicBezTo>
                    <a:pt x="5242" y="1451"/>
                    <a:pt x="5227" y="1459"/>
                    <a:pt x="5227" y="1477"/>
                  </a:cubicBezTo>
                  <a:cubicBezTo>
                    <a:pt x="5227" y="952"/>
                    <a:pt x="4862" y="495"/>
                    <a:pt x="4406" y="267"/>
                  </a:cubicBezTo>
                  <a:cubicBezTo>
                    <a:pt x="4067" y="71"/>
                    <a:pt x="3660" y="0"/>
                    <a:pt x="32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3957108" y="2628157"/>
              <a:ext cx="47439" cy="53581"/>
            </a:xfrm>
            <a:custGeom>
              <a:avLst/>
              <a:gdLst/>
              <a:ahLst/>
              <a:cxnLst/>
              <a:rect l="l" t="t" r="r" b="b"/>
              <a:pathLst>
                <a:path w="1506" h="1701" extrusionOk="0">
                  <a:moveTo>
                    <a:pt x="638" y="0"/>
                  </a:moveTo>
                  <a:cubicBezTo>
                    <a:pt x="495" y="0"/>
                    <a:pt x="248" y="170"/>
                    <a:pt x="183" y="299"/>
                  </a:cubicBezTo>
                  <a:lnTo>
                    <a:pt x="69" y="1281"/>
                  </a:lnTo>
                  <a:cubicBezTo>
                    <a:pt x="69" y="1281"/>
                    <a:pt x="1" y="1646"/>
                    <a:pt x="275" y="1692"/>
                  </a:cubicBezTo>
                  <a:cubicBezTo>
                    <a:pt x="312" y="1697"/>
                    <a:pt x="348" y="1700"/>
                    <a:pt x="384" y="1700"/>
                  </a:cubicBezTo>
                  <a:cubicBezTo>
                    <a:pt x="1056" y="1700"/>
                    <a:pt x="1506" y="729"/>
                    <a:pt x="1051" y="231"/>
                  </a:cubicBezTo>
                  <a:cubicBezTo>
                    <a:pt x="959" y="117"/>
                    <a:pt x="822" y="25"/>
                    <a:pt x="663" y="2"/>
                  </a:cubicBezTo>
                  <a:cubicBezTo>
                    <a:pt x="655" y="1"/>
                    <a:pt x="646" y="0"/>
                    <a:pt x="63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3867238" y="2673518"/>
              <a:ext cx="38839" cy="29831"/>
            </a:xfrm>
            <a:custGeom>
              <a:avLst/>
              <a:gdLst/>
              <a:ahLst/>
              <a:cxnLst/>
              <a:rect l="l" t="t" r="r" b="b"/>
              <a:pathLst>
                <a:path w="1233" h="947" extrusionOk="0">
                  <a:moveTo>
                    <a:pt x="23" y="0"/>
                  </a:moveTo>
                  <a:cubicBezTo>
                    <a:pt x="23" y="0"/>
                    <a:pt x="0" y="868"/>
                    <a:pt x="548" y="936"/>
                  </a:cubicBezTo>
                  <a:cubicBezTo>
                    <a:pt x="589" y="943"/>
                    <a:pt x="626" y="946"/>
                    <a:pt x="662" y="946"/>
                  </a:cubicBezTo>
                  <a:cubicBezTo>
                    <a:pt x="1233" y="946"/>
                    <a:pt x="1233" y="137"/>
                    <a:pt x="1233" y="137"/>
                  </a:cubicBezTo>
                  <a:lnTo>
                    <a:pt x="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3868687" y="2784241"/>
              <a:ext cx="154602" cy="51786"/>
            </a:xfrm>
            <a:custGeom>
              <a:avLst/>
              <a:gdLst/>
              <a:ahLst/>
              <a:cxnLst/>
              <a:rect l="l" t="t" r="r" b="b"/>
              <a:pathLst>
                <a:path w="4908" h="1644" fill="none" extrusionOk="0">
                  <a:moveTo>
                    <a:pt x="69" y="297"/>
                  </a:moveTo>
                  <a:cubicBezTo>
                    <a:pt x="69" y="297"/>
                    <a:pt x="0" y="1416"/>
                    <a:pt x="1621" y="1507"/>
                  </a:cubicBezTo>
                  <a:cubicBezTo>
                    <a:pt x="3903" y="1644"/>
                    <a:pt x="4908" y="1"/>
                    <a:pt x="4908" y="1"/>
                  </a:cubicBezTo>
                </a:path>
              </a:pathLst>
            </a:custGeom>
            <a:solidFill>
              <a:schemeClr val="accent1"/>
            </a:solid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4" name="Google Shape;1104;p37"/>
            <p:cNvGrpSpPr/>
            <p:nvPr/>
          </p:nvGrpSpPr>
          <p:grpSpPr>
            <a:xfrm>
              <a:off x="2912955" y="3170173"/>
              <a:ext cx="1784473" cy="1433702"/>
              <a:chOff x="846925" y="3108175"/>
              <a:chExt cx="1948115" cy="1565177"/>
            </a:xfrm>
          </p:grpSpPr>
          <p:sp>
            <p:nvSpPr>
              <p:cNvPr id="1105" name="Google Shape;1105;p37"/>
              <p:cNvSpPr/>
              <p:nvPr/>
            </p:nvSpPr>
            <p:spPr>
              <a:xfrm>
                <a:off x="910378" y="3472587"/>
                <a:ext cx="256111" cy="1200764"/>
              </a:xfrm>
              <a:custGeom>
                <a:avLst/>
                <a:gdLst/>
                <a:ahLst/>
                <a:cxnLst/>
                <a:rect l="l" t="t" r="r" b="b"/>
                <a:pathLst>
                  <a:path w="7556" h="35426" fill="none" extrusionOk="0">
                    <a:moveTo>
                      <a:pt x="0" y="35425"/>
                    </a:moveTo>
                    <a:lnTo>
                      <a:pt x="0" y="2078"/>
                    </a:lnTo>
                    <a:cubicBezTo>
                      <a:pt x="0" y="936"/>
                      <a:pt x="936" y="1"/>
                      <a:pt x="2077" y="1"/>
                    </a:cubicBezTo>
                    <a:lnTo>
                      <a:pt x="7555" y="1"/>
                    </a:lnTo>
                  </a:path>
                </a:pathLst>
              </a:custGeom>
              <a:solidFill>
                <a:schemeClr val="accent1"/>
              </a:solidFill>
              <a:ln w="188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2475507" y="3472587"/>
                <a:ext cx="256111" cy="1200764"/>
              </a:xfrm>
              <a:custGeom>
                <a:avLst/>
                <a:gdLst/>
                <a:ahLst/>
                <a:cxnLst/>
                <a:rect l="l" t="t" r="r" b="b"/>
                <a:pathLst>
                  <a:path w="7556" h="35426" fill="none" extrusionOk="0">
                    <a:moveTo>
                      <a:pt x="7556" y="35425"/>
                    </a:moveTo>
                    <a:lnTo>
                      <a:pt x="7556" y="2078"/>
                    </a:lnTo>
                    <a:cubicBezTo>
                      <a:pt x="7556" y="936"/>
                      <a:pt x="6620" y="1"/>
                      <a:pt x="5479" y="1"/>
                    </a:cubicBezTo>
                    <a:lnTo>
                      <a:pt x="1" y="1"/>
                    </a:lnTo>
                  </a:path>
                </a:pathLst>
              </a:custGeom>
              <a:solidFill>
                <a:schemeClr val="accent1"/>
              </a:solidFill>
              <a:ln w="18825"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846925" y="3436217"/>
                <a:ext cx="1948115" cy="46470"/>
              </a:xfrm>
              <a:custGeom>
                <a:avLst/>
                <a:gdLst/>
                <a:ahLst/>
                <a:cxnLst/>
                <a:rect l="l" t="t" r="r" b="b"/>
                <a:pathLst>
                  <a:path w="57475" h="1371" extrusionOk="0">
                    <a:moveTo>
                      <a:pt x="1" y="1"/>
                    </a:moveTo>
                    <a:lnTo>
                      <a:pt x="1" y="1370"/>
                    </a:lnTo>
                    <a:lnTo>
                      <a:pt x="57475" y="1370"/>
                    </a:lnTo>
                    <a:lnTo>
                      <a:pt x="5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468198" y="3108175"/>
                <a:ext cx="559369" cy="328070"/>
              </a:xfrm>
              <a:custGeom>
                <a:avLst/>
                <a:gdLst/>
                <a:ahLst/>
                <a:cxnLst/>
                <a:rect l="l" t="t" r="r" b="b"/>
                <a:pathLst>
                  <a:path w="16503" h="9679" extrusionOk="0">
                    <a:moveTo>
                      <a:pt x="365" y="1"/>
                    </a:moveTo>
                    <a:cubicBezTo>
                      <a:pt x="160" y="1"/>
                      <a:pt x="0" y="161"/>
                      <a:pt x="23" y="366"/>
                    </a:cubicBezTo>
                    <a:lnTo>
                      <a:pt x="1324" y="9679"/>
                    </a:lnTo>
                    <a:lnTo>
                      <a:pt x="16503" y="9679"/>
                    </a:lnTo>
                    <a:lnTo>
                      <a:pt x="15225" y="480"/>
                    </a:lnTo>
                    <a:cubicBezTo>
                      <a:pt x="15202" y="206"/>
                      <a:pt x="14951" y="1"/>
                      <a:pt x="14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45727" y="3411473"/>
                <a:ext cx="399249" cy="24777"/>
              </a:xfrm>
              <a:custGeom>
                <a:avLst/>
                <a:gdLst/>
                <a:ahLst/>
                <a:cxnLst/>
                <a:rect l="l" t="t" r="r" b="b"/>
                <a:pathLst>
                  <a:path w="11779" h="731" extrusionOk="0">
                    <a:moveTo>
                      <a:pt x="1" y="0"/>
                    </a:moveTo>
                    <a:lnTo>
                      <a:pt x="1" y="731"/>
                    </a:lnTo>
                    <a:lnTo>
                      <a:pt x="11779" y="731"/>
                    </a:lnTo>
                    <a:cubicBezTo>
                      <a:pt x="11779" y="320"/>
                      <a:pt x="11459" y="0"/>
                      <a:pt x="11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692553" y="3239724"/>
                <a:ext cx="79721" cy="73518"/>
              </a:xfrm>
              <a:custGeom>
                <a:avLst/>
                <a:gdLst/>
                <a:ahLst/>
                <a:cxnLst/>
                <a:rect l="l" t="t" r="r" b="b"/>
                <a:pathLst>
                  <a:path w="2352" h="2169" extrusionOk="0">
                    <a:moveTo>
                      <a:pt x="1028" y="0"/>
                    </a:moveTo>
                    <a:cubicBezTo>
                      <a:pt x="434" y="0"/>
                      <a:pt x="1" y="479"/>
                      <a:pt x="92" y="1073"/>
                    </a:cubicBezTo>
                    <a:cubicBezTo>
                      <a:pt x="183" y="1689"/>
                      <a:pt x="731" y="2169"/>
                      <a:pt x="1324" y="2169"/>
                    </a:cubicBezTo>
                    <a:cubicBezTo>
                      <a:pt x="1941" y="2169"/>
                      <a:pt x="2352" y="1689"/>
                      <a:pt x="2260" y="1073"/>
                    </a:cubicBezTo>
                    <a:cubicBezTo>
                      <a:pt x="2192" y="479"/>
                      <a:pt x="1621" y="0"/>
                      <a:pt x="1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1" name="Google Shape;1111;p37"/>
          <p:cNvGrpSpPr/>
          <p:nvPr/>
        </p:nvGrpSpPr>
        <p:grpSpPr>
          <a:xfrm>
            <a:off x="5293688" y="0"/>
            <a:ext cx="422503" cy="1832059"/>
            <a:chOff x="7093138" y="727500"/>
            <a:chExt cx="422503" cy="1832059"/>
          </a:xfrm>
        </p:grpSpPr>
        <p:sp>
          <p:nvSpPr>
            <p:cNvPr id="1112" name="Google Shape;1112;p37"/>
            <p:cNvSpPr/>
            <p:nvPr/>
          </p:nvSpPr>
          <p:spPr>
            <a:xfrm>
              <a:off x="7246525" y="2440303"/>
              <a:ext cx="119221" cy="119256"/>
            </a:xfrm>
            <a:custGeom>
              <a:avLst/>
              <a:gdLst/>
              <a:ahLst/>
              <a:cxnLst/>
              <a:rect l="l" t="t" r="r" b="b"/>
              <a:pathLst>
                <a:path w="3409" h="3410" extrusionOk="0">
                  <a:moveTo>
                    <a:pt x="1705" y="1"/>
                  </a:moveTo>
                  <a:cubicBezTo>
                    <a:pt x="777" y="1"/>
                    <a:pt x="0" y="752"/>
                    <a:pt x="0" y="1705"/>
                  </a:cubicBezTo>
                  <a:cubicBezTo>
                    <a:pt x="0" y="2657"/>
                    <a:pt x="777" y="3409"/>
                    <a:pt x="1705" y="3409"/>
                  </a:cubicBezTo>
                  <a:cubicBezTo>
                    <a:pt x="2657" y="3409"/>
                    <a:pt x="3409" y="2657"/>
                    <a:pt x="3409" y="1705"/>
                  </a:cubicBezTo>
                  <a:cubicBezTo>
                    <a:pt x="3409" y="752"/>
                    <a:pt x="2657" y="1"/>
                    <a:pt x="1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7093138" y="2264989"/>
              <a:ext cx="422503" cy="213052"/>
            </a:xfrm>
            <a:custGeom>
              <a:avLst/>
              <a:gdLst/>
              <a:ahLst/>
              <a:cxnLst/>
              <a:rect l="l" t="t" r="r" b="b"/>
              <a:pathLst>
                <a:path w="12081" h="6092" extrusionOk="0">
                  <a:moveTo>
                    <a:pt x="6040" y="1"/>
                  </a:moveTo>
                  <a:cubicBezTo>
                    <a:pt x="2707" y="1"/>
                    <a:pt x="0" y="2708"/>
                    <a:pt x="0" y="6041"/>
                  </a:cubicBezTo>
                  <a:lnTo>
                    <a:pt x="0" y="6091"/>
                  </a:lnTo>
                  <a:lnTo>
                    <a:pt x="12081" y="6091"/>
                  </a:lnTo>
                  <a:lnTo>
                    <a:pt x="12081" y="6041"/>
                  </a:lnTo>
                  <a:cubicBezTo>
                    <a:pt x="12081" y="2708"/>
                    <a:pt x="9374" y="1"/>
                    <a:pt x="6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4" name="Google Shape;1114;p37"/>
            <p:cNvCxnSpPr/>
            <p:nvPr/>
          </p:nvCxnSpPr>
          <p:spPr>
            <a:xfrm rot="10800000">
              <a:off x="7304385" y="727500"/>
              <a:ext cx="0" cy="1537500"/>
            </a:xfrm>
            <a:prstGeom prst="straightConnector1">
              <a:avLst/>
            </a:prstGeom>
            <a:noFill/>
            <a:ln w="19050" cap="flat" cmpd="sng">
              <a:solidFill>
                <a:schemeClr val="dk1"/>
              </a:solidFill>
              <a:prstDash val="solid"/>
              <a:round/>
              <a:headEnd type="none" w="med" len="med"/>
              <a:tailEnd type="none" w="med" len="med"/>
            </a:ln>
          </p:spPr>
        </p:cxnSp>
      </p:grpSp>
      <p:grpSp>
        <p:nvGrpSpPr>
          <p:cNvPr id="1115" name="Google Shape;1115;p37"/>
          <p:cNvGrpSpPr/>
          <p:nvPr/>
        </p:nvGrpSpPr>
        <p:grpSpPr>
          <a:xfrm>
            <a:off x="6169998" y="0"/>
            <a:ext cx="422503" cy="1286059"/>
            <a:chOff x="7856998" y="456300"/>
            <a:chExt cx="422503" cy="1286059"/>
          </a:xfrm>
        </p:grpSpPr>
        <p:sp>
          <p:nvSpPr>
            <p:cNvPr id="1116" name="Google Shape;1116;p37"/>
            <p:cNvSpPr/>
            <p:nvPr/>
          </p:nvSpPr>
          <p:spPr>
            <a:xfrm>
              <a:off x="8011260" y="1623103"/>
              <a:ext cx="119256" cy="119256"/>
            </a:xfrm>
            <a:custGeom>
              <a:avLst/>
              <a:gdLst/>
              <a:ahLst/>
              <a:cxnLst/>
              <a:rect l="l" t="t" r="r" b="b"/>
              <a:pathLst>
                <a:path w="3410" h="3410" extrusionOk="0">
                  <a:moveTo>
                    <a:pt x="1705" y="1"/>
                  </a:moveTo>
                  <a:cubicBezTo>
                    <a:pt x="752" y="1"/>
                    <a:pt x="1" y="752"/>
                    <a:pt x="1" y="1705"/>
                  </a:cubicBezTo>
                  <a:cubicBezTo>
                    <a:pt x="1" y="2657"/>
                    <a:pt x="752" y="3409"/>
                    <a:pt x="1705" y="3409"/>
                  </a:cubicBezTo>
                  <a:cubicBezTo>
                    <a:pt x="2632" y="3409"/>
                    <a:pt x="3409" y="2657"/>
                    <a:pt x="3409" y="1705"/>
                  </a:cubicBezTo>
                  <a:cubicBezTo>
                    <a:pt x="3409" y="752"/>
                    <a:pt x="2632" y="1"/>
                    <a:pt x="1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7856998" y="1447789"/>
              <a:ext cx="422503" cy="213052"/>
            </a:xfrm>
            <a:custGeom>
              <a:avLst/>
              <a:gdLst/>
              <a:ahLst/>
              <a:cxnLst/>
              <a:rect l="l" t="t" r="r" b="b"/>
              <a:pathLst>
                <a:path w="12081" h="6092" extrusionOk="0">
                  <a:moveTo>
                    <a:pt x="6041" y="1"/>
                  </a:moveTo>
                  <a:cubicBezTo>
                    <a:pt x="2707" y="1"/>
                    <a:pt x="1" y="2708"/>
                    <a:pt x="1" y="6041"/>
                  </a:cubicBezTo>
                  <a:lnTo>
                    <a:pt x="1"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8" name="Google Shape;1118;p37"/>
            <p:cNvCxnSpPr/>
            <p:nvPr/>
          </p:nvCxnSpPr>
          <p:spPr>
            <a:xfrm rot="10800000">
              <a:off x="8068260" y="456300"/>
              <a:ext cx="0" cy="991500"/>
            </a:xfrm>
            <a:prstGeom prst="straightConnector1">
              <a:avLst/>
            </a:prstGeom>
            <a:noFill/>
            <a:ln w="19050" cap="flat" cmpd="sng">
              <a:solidFill>
                <a:schemeClr val="dk1"/>
              </a:solidFill>
              <a:prstDash val="solid"/>
              <a:round/>
              <a:headEnd type="none" w="med" len="med"/>
              <a:tailEnd type="none" w="med" len="med"/>
            </a:ln>
          </p:spPr>
        </p:cxnSp>
      </p:grpSp>
      <p:sp>
        <p:nvSpPr>
          <p:cNvPr id="70" name="Google Shape;1301;p46"/>
          <p:cNvSpPr txBox="1">
            <a:spLocks noGrp="1"/>
          </p:cNvSpPr>
          <p:nvPr>
            <p:ph type="title"/>
          </p:nvPr>
        </p:nvSpPr>
        <p:spPr>
          <a:xfrm>
            <a:off x="701187" y="2141461"/>
            <a:ext cx="4975939" cy="9530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800" dirty="0"/>
              <a:t>Obrigado</a:t>
            </a:r>
            <a:r>
              <a:rPr lang="en" sz="5800" dirty="0">
                <a:solidFill>
                  <a:schemeClr val="dk2"/>
                </a:solidFill>
              </a:rPr>
              <a:t>!</a:t>
            </a:r>
            <a:endParaRPr sz="5800" dirty="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0B049-8434-E8DF-B155-B5049FC7099F}"/>
              </a:ext>
            </a:extLst>
          </p:cNvPr>
          <p:cNvSpPr>
            <a:spLocks noGrp="1"/>
          </p:cNvSpPr>
          <p:nvPr>
            <p:ph type="title"/>
          </p:nvPr>
        </p:nvSpPr>
        <p:spPr/>
        <p:txBody>
          <a:bodyPr/>
          <a:lstStyle/>
          <a:p>
            <a:pPr algn="ctr"/>
            <a:r>
              <a:rPr lang="pt-PT" dirty="0"/>
              <a:t>Introdução</a:t>
            </a:r>
          </a:p>
        </p:txBody>
      </p:sp>
      <p:sp>
        <p:nvSpPr>
          <p:cNvPr id="3" name="Marcador de Posição do Texto 2">
            <a:extLst>
              <a:ext uri="{FF2B5EF4-FFF2-40B4-BE49-F238E27FC236}">
                <a16:creationId xmlns:a16="http://schemas.microsoft.com/office/drawing/2014/main" id="{28CBF44A-26AD-CAFD-69DE-8A7D292669C1}"/>
              </a:ext>
            </a:extLst>
          </p:cNvPr>
          <p:cNvSpPr>
            <a:spLocks noGrp="1"/>
          </p:cNvSpPr>
          <p:nvPr>
            <p:ph type="body" idx="1"/>
          </p:nvPr>
        </p:nvSpPr>
        <p:spPr>
          <a:xfrm>
            <a:off x="720000" y="1410425"/>
            <a:ext cx="7704000" cy="3006300"/>
          </a:xfrm>
        </p:spPr>
        <p:txBody>
          <a:bodyPr/>
          <a:lstStyle/>
          <a:p>
            <a:pPr marL="152400" indent="0" algn="just">
              <a:lnSpc>
                <a:spcPct val="150000"/>
              </a:lnSpc>
              <a:spcAft>
                <a:spcPts val="800"/>
              </a:spcAft>
              <a:buNone/>
            </a:pPr>
            <a:r>
              <a:rPr lang="pt-PT" sz="2200" dirty="0">
                <a:latin typeface="DM Sans" pitchFamily="2" charset="0"/>
              </a:rPr>
              <a:t>No contexto da infraestrutura de tecnológica das organizações, sendo os servidores físicos um dos componentes mais importantes na infraestrutura de um centro de processamento de dados, a sua seleção, escolha de componentes  e configuração adequada desempenham um papel crucial</a:t>
            </a:r>
            <a:r>
              <a:rPr lang="pt-PT" sz="2000" dirty="0">
                <a:latin typeface="DM Sans" pitchFamily="2" charset="0"/>
              </a:rPr>
              <a:t>.</a:t>
            </a:r>
          </a:p>
        </p:txBody>
      </p:sp>
    </p:spTree>
    <p:extLst>
      <p:ext uri="{BB962C8B-B14F-4D97-AF65-F5344CB8AC3E}">
        <p14:creationId xmlns:p14="http://schemas.microsoft.com/office/powerpoint/2010/main" val="175792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0B049-8434-E8DF-B155-B5049FC7099F}"/>
              </a:ext>
            </a:extLst>
          </p:cNvPr>
          <p:cNvSpPr>
            <a:spLocks noGrp="1"/>
          </p:cNvSpPr>
          <p:nvPr>
            <p:ph type="title"/>
          </p:nvPr>
        </p:nvSpPr>
        <p:spPr/>
        <p:txBody>
          <a:bodyPr/>
          <a:lstStyle/>
          <a:p>
            <a:pPr algn="ctr"/>
            <a:r>
              <a:rPr lang="pt-PT" dirty="0"/>
              <a:t>Introdução</a:t>
            </a:r>
          </a:p>
        </p:txBody>
      </p:sp>
      <p:sp>
        <p:nvSpPr>
          <p:cNvPr id="3" name="Marcador de Posição do Texto 2">
            <a:extLst>
              <a:ext uri="{FF2B5EF4-FFF2-40B4-BE49-F238E27FC236}">
                <a16:creationId xmlns:a16="http://schemas.microsoft.com/office/drawing/2014/main" id="{28CBF44A-26AD-CAFD-69DE-8A7D292669C1}"/>
              </a:ext>
            </a:extLst>
          </p:cNvPr>
          <p:cNvSpPr>
            <a:spLocks noGrp="1"/>
          </p:cNvSpPr>
          <p:nvPr>
            <p:ph type="body" idx="1"/>
          </p:nvPr>
        </p:nvSpPr>
        <p:spPr>
          <a:xfrm>
            <a:off x="720000" y="1410425"/>
            <a:ext cx="7704000" cy="3006300"/>
          </a:xfrm>
        </p:spPr>
        <p:txBody>
          <a:bodyPr/>
          <a:lstStyle/>
          <a:p>
            <a:pPr marL="152400" indent="0" algn="just">
              <a:lnSpc>
                <a:spcPct val="150000"/>
              </a:lnSpc>
              <a:spcAft>
                <a:spcPts val="800"/>
              </a:spcAft>
              <a:buNone/>
            </a:pPr>
            <a:r>
              <a:rPr lang="pt-PT" sz="2200" dirty="0">
                <a:latin typeface="DM Sans" pitchFamily="2" charset="0"/>
              </a:rPr>
              <a:t>Esses equipamentos formam a espinha dorsal das operações de TI, fornecendo capacidade de processamento, armazenamento e conectividade essenciais para suportar as demandas cada vez mais crescente das organizações.</a:t>
            </a:r>
          </a:p>
        </p:txBody>
      </p:sp>
    </p:spTree>
    <p:extLst>
      <p:ext uri="{BB962C8B-B14F-4D97-AF65-F5344CB8AC3E}">
        <p14:creationId xmlns:p14="http://schemas.microsoft.com/office/powerpoint/2010/main" val="272173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31"/>
          <p:cNvSpPr txBox="1">
            <a:spLocks noGrp="1"/>
          </p:cNvSpPr>
          <p:nvPr>
            <p:ph type="title"/>
          </p:nvPr>
        </p:nvSpPr>
        <p:spPr>
          <a:xfrm>
            <a:off x="818325" y="2380401"/>
            <a:ext cx="4383600" cy="15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Servidor  Físico</a:t>
            </a:r>
          </a:p>
        </p:txBody>
      </p:sp>
      <p:sp>
        <p:nvSpPr>
          <p:cNvPr id="831" name="Google Shape;831;p31"/>
          <p:cNvSpPr txBox="1">
            <a:spLocks noGrp="1"/>
          </p:cNvSpPr>
          <p:nvPr>
            <p:ph type="title" idx="2"/>
          </p:nvPr>
        </p:nvSpPr>
        <p:spPr>
          <a:xfrm>
            <a:off x="818325" y="657900"/>
            <a:ext cx="2396400" cy="158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832" name="Google Shape;832;p31"/>
          <p:cNvGrpSpPr/>
          <p:nvPr/>
        </p:nvGrpSpPr>
        <p:grpSpPr>
          <a:xfrm>
            <a:off x="4405009" y="3325337"/>
            <a:ext cx="877590" cy="1278503"/>
            <a:chOff x="4393218" y="3866890"/>
            <a:chExt cx="567799" cy="827189"/>
          </a:xfrm>
        </p:grpSpPr>
        <p:sp>
          <p:nvSpPr>
            <p:cNvPr id="833" name="Google Shape;833;p31"/>
            <p:cNvSpPr/>
            <p:nvPr/>
          </p:nvSpPr>
          <p:spPr>
            <a:xfrm>
              <a:off x="4659314" y="3866890"/>
              <a:ext cx="162218" cy="562801"/>
            </a:xfrm>
            <a:custGeom>
              <a:avLst/>
              <a:gdLst/>
              <a:ahLst/>
              <a:cxnLst/>
              <a:rect l="l" t="t" r="r" b="b"/>
              <a:pathLst>
                <a:path w="4838" h="16785" extrusionOk="0">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4393218" y="4221405"/>
              <a:ext cx="358570" cy="294326"/>
            </a:xfrm>
            <a:custGeom>
              <a:avLst/>
              <a:gdLst/>
              <a:ahLst/>
              <a:cxnLst/>
              <a:rect l="l" t="t" r="r" b="b"/>
              <a:pathLst>
                <a:path w="10694" h="8778" extrusionOk="0">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4721479" y="4233341"/>
              <a:ext cx="239538" cy="329231"/>
            </a:xfrm>
            <a:custGeom>
              <a:avLst/>
              <a:gdLst/>
              <a:ahLst/>
              <a:cxnLst/>
              <a:rect l="l" t="t" r="r" b="b"/>
              <a:pathLst>
                <a:path w="7144" h="9819" extrusionOk="0">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4587861" y="4473887"/>
              <a:ext cx="279037" cy="220192"/>
            </a:xfrm>
            <a:custGeom>
              <a:avLst/>
              <a:gdLst/>
              <a:ahLst/>
              <a:cxnLst/>
              <a:rect l="l" t="t" r="r" b="b"/>
              <a:pathLst>
                <a:path w="8322" h="6567" extrusionOk="0">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4603017" y="4511709"/>
              <a:ext cx="249597" cy="34"/>
            </a:xfrm>
            <a:custGeom>
              <a:avLst/>
              <a:gdLst/>
              <a:ahLst/>
              <a:cxnLst/>
              <a:rect l="l" t="t" r="r" b="b"/>
              <a:pathLst>
                <a:path w="7444" h="1" fill="none" extrusionOk="0">
                  <a:moveTo>
                    <a:pt x="0" y="0"/>
                  </a:moveTo>
                  <a:lnTo>
                    <a:pt x="7444" y="0"/>
                  </a:ln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31"/>
          <p:cNvGrpSpPr/>
          <p:nvPr/>
        </p:nvGrpSpPr>
        <p:grpSpPr>
          <a:xfrm>
            <a:off x="6334732" y="2388996"/>
            <a:ext cx="2802160" cy="2208198"/>
            <a:chOff x="6334732" y="2125378"/>
            <a:chExt cx="2802160" cy="2208198"/>
          </a:xfrm>
        </p:grpSpPr>
        <p:sp>
          <p:nvSpPr>
            <p:cNvPr id="839" name="Google Shape;839;p31"/>
            <p:cNvSpPr/>
            <p:nvPr/>
          </p:nvSpPr>
          <p:spPr>
            <a:xfrm>
              <a:off x="7573898" y="2700435"/>
              <a:ext cx="230367" cy="195281"/>
            </a:xfrm>
            <a:custGeom>
              <a:avLst/>
              <a:gdLst/>
              <a:ahLst/>
              <a:cxnLst/>
              <a:rect l="l" t="t" r="r" b="b"/>
              <a:pathLst>
                <a:path w="4445" h="3768" extrusionOk="0">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7125815" y="3523009"/>
              <a:ext cx="26017" cy="569000"/>
            </a:xfrm>
            <a:custGeom>
              <a:avLst/>
              <a:gdLst/>
              <a:ahLst/>
              <a:cxnLst/>
              <a:rect l="l" t="t" r="r" b="b"/>
              <a:pathLst>
                <a:path w="502" h="10979" extrusionOk="0">
                  <a:moveTo>
                    <a:pt x="0" y="1"/>
                  </a:moveTo>
                  <a:lnTo>
                    <a:pt x="0" y="10978"/>
                  </a:lnTo>
                  <a:lnTo>
                    <a:pt x="501" y="10978"/>
                  </a:lnTo>
                  <a:lnTo>
                    <a:pt x="50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912761" y="4091949"/>
              <a:ext cx="446897" cy="119563"/>
            </a:xfrm>
            <a:custGeom>
              <a:avLst/>
              <a:gdLst/>
              <a:ahLst/>
              <a:cxnLst/>
              <a:rect l="l" t="t" r="r" b="b"/>
              <a:pathLst>
                <a:path w="8623" h="2307" fill="none" extrusionOk="0">
                  <a:moveTo>
                    <a:pt x="1" y="2306"/>
                  </a:moveTo>
                  <a:cubicBezTo>
                    <a:pt x="1" y="702"/>
                    <a:pt x="2883" y="0"/>
                    <a:pt x="4312" y="0"/>
                  </a:cubicBezTo>
                  <a:cubicBezTo>
                    <a:pt x="6016" y="0"/>
                    <a:pt x="8622" y="627"/>
                    <a:pt x="8622" y="2306"/>
                  </a:cubicBez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7138772" y="4094540"/>
              <a:ext cx="52" cy="140345"/>
            </a:xfrm>
            <a:custGeom>
              <a:avLst/>
              <a:gdLst/>
              <a:ahLst/>
              <a:cxnLst/>
              <a:rect l="l" t="t" r="r" b="b"/>
              <a:pathLst>
                <a:path w="1" h="2708" fill="none" extrusionOk="0">
                  <a:moveTo>
                    <a:pt x="1" y="2707"/>
                  </a:moveTo>
                  <a:lnTo>
                    <a:pt x="1" y="0"/>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7323219" y="4195859"/>
              <a:ext cx="72816" cy="72764"/>
            </a:xfrm>
            <a:custGeom>
              <a:avLst/>
              <a:gdLst/>
              <a:ahLst/>
              <a:cxnLst/>
              <a:rect l="l" t="t" r="r" b="b"/>
              <a:pathLst>
                <a:path w="1405" h="1404" extrusionOk="0">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7101095" y="4195859"/>
              <a:ext cx="72816" cy="72764"/>
            </a:xfrm>
            <a:custGeom>
              <a:avLst/>
              <a:gdLst/>
              <a:ahLst/>
              <a:cxnLst/>
              <a:rect l="l" t="t" r="r" b="b"/>
              <a:pathLst>
                <a:path w="1405" h="1404" extrusionOk="0">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880318" y="4195859"/>
              <a:ext cx="72764" cy="72764"/>
            </a:xfrm>
            <a:custGeom>
              <a:avLst/>
              <a:gdLst/>
              <a:ahLst/>
              <a:cxnLst/>
              <a:rect l="l" t="t" r="r" b="b"/>
              <a:pathLst>
                <a:path w="1404" h="1404" extrusionOk="0">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706236" y="2782630"/>
              <a:ext cx="681981" cy="787240"/>
            </a:xfrm>
            <a:custGeom>
              <a:avLst/>
              <a:gdLst/>
              <a:ahLst/>
              <a:cxnLst/>
              <a:rect l="l" t="t" r="r" b="b"/>
              <a:pathLst>
                <a:path w="13159" h="15190" extrusionOk="0">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7926553" y="4034786"/>
              <a:ext cx="331273" cy="232907"/>
            </a:xfrm>
            <a:custGeom>
              <a:avLst/>
              <a:gdLst/>
              <a:ahLst/>
              <a:cxnLst/>
              <a:rect l="l" t="t" r="r" b="b"/>
              <a:pathLst>
                <a:path w="6392" h="4494" extrusionOk="0">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053104" y="3239731"/>
              <a:ext cx="724789" cy="330962"/>
            </a:xfrm>
            <a:custGeom>
              <a:avLst/>
              <a:gdLst/>
              <a:ahLst/>
              <a:cxnLst/>
              <a:rect l="l" t="t" r="r" b="b"/>
              <a:pathLst>
                <a:path w="13985" h="6386" extrusionOk="0">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810146" y="3116490"/>
              <a:ext cx="635233" cy="441663"/>
            </a:xfrm>
            <a:custGeom>
              <a:avLst/>
              <a:gdLst/>
              <a:ahLst/>
              <a:cxnLst/>
              <a:rect l="l" t="t" r="r" b="b"/>
              <a:pathLst>
                <a:path w="12257" h="8522" extrusionOk="0">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6797190" y="3263674"/>
              <a:ext cx="1018384" cy="442025"/>
            </a:xfrm>
            <a:custGeom>
              <a:avLst/>
              <a:gdLst/>
              <a:ahLst/>
              <a:cxnLst/>
              <a:rect l="l" t="t" r="r" b="b"/>
              <a:pathLst>
                <a:path w="19650" h="8529" extrusionOk="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7482996" y="4072463"/>
              <a:ext cx="267630" cy="233529"/>
            </a:xfrm>
            <a:custGeom>
              <a:avLst/>
              <a:gdLst/>
              <a:ahLst/>
              <a:cxnLst/>
              <a:rect l="l" t="t" r="r" b="b"/>
              <a:pathLst>
                <a:path w="5164" h="4506" extrusionOk="0">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7177744" y="2495621"/>
              <a:ext cx="513131" cy="645029"/>
            </a:xfrm>
            <a:custGeom>
              <a:avLst/>
              <a:gdLst/>
              <a:ahLst/>
              <a:cxnLst/>
              <a:rect l="l" t="t" r="r" b="b"/>
              <a:pathLst>
                <a:path w="9901" h="12446" extrusionOk="0">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7525217" y="3420965"/>
              <a:ext cx="537748" cy="725877"/>
            </a:xfrm>
            <a:custGeom>
              <a:avLst/>
              <a:gdLst/>
              <a:ahLst/>
              <a:cxnLst/>
              <a:rect l="l" t="t" r="r" b="b"/>
              <a:pathLst>
                <a:path w="10376" h="14006" extrusionOk="0">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743913" y="2496917"/>
              <a:ext cx="545626" cy="778066"/>
            </a:xfrm>
            <a:custGeom>
              <a:avLst/>
              <a:gdLst/>
              <a:ahLst/>
              <a:cxnLst/>
              <a:rect l="l" t="t" r="r" b="b"/>
              <a:pathLst>
                <a:path w="10528" h="15013" extrusionOk="0">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7476518" y="3260254"/>
              <a:ext cx="344229" cy="889596"/>
            </a:xfrm>
            <a:custGeom>
              <a:avLst/>
              <a:gdLst/>
              <a:ahLst/>
              <a:cxnLst/>
              <a:rect l="l" t="t" r="r" b="b"/>
              <a:pathLst>
                <a:path w="6642" h="17165" extrusionOk="0">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7151780" y="3067256"/>
              <a:ext cx="235135" cy="117127"/>
            </a:xfrm>
            <a:custGeom>
              <a:avLst/>
              <a:gdLst/>
              <a:ahLst/>
              <a:cxnLst/>
              <a:rect l="l" t="t" r="r" b="b"/>
              <a:pathLst>
                <a:path w="4537" h="2260" extrusionOk="0">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6740027" y="2691729"/>
              <a:ext cx="478045" cy="473691"/>
            </a:xfrm>
            <a:custGeom>
              <a:avLst/>
              <a:gdLst/>
              <a:ahLst/>
              <a:cxnLst/>
              <a:rect l="l" t="t" r="r" b="b"/>
              <a:pathLst>
                <a:path w="9224" h="9140" extrusionOk="0">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7316740" y="3132038"/>
              <a:ext cx="641712" cy="23477"/>
            </a:xfrm>
            <a:custGeom>
              <a:avLst/>
              <a:gdLst/>
              <a:ahLst/>
              <a:cxnLst/>
              <a:rect l="l" t="t" r="r" b="b"/>
              <a:pathLst>
                <a:path w="12382" h="453" extrusionOk="0">
                  <a:moveTo>
                    <a:pt x="426" y="1"/>
                  </a:moveTo>
                  <a:cubicBezTo>
                    <a:pt x="176" y="1"/>
                    <a:pt x="0" y="201"/>
                    <a:pt x="0" y="452"/>
                  </a:cubicBezTo>
                  <a:lnTo>
                    <a:pt x="12381" y="452"/>
                  </a:lnTo>
                  <a:lnTo>
                    <a:pt x="12381"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7427129" y="2773561"/>
              <a:ext cx="757336" cy="358534"/>
            </a:xfrm>
            <a:custGeom>
              <a:avLst/>
              <a:gdLst/>
              <a:ahLst/>
              <a:cxnLst/>
              <a:rect l="l" t="t" r="r" b="b"/>
              <a:pathLst>
                <a:path w="14613" h="6918" extrusionOk="0">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7424537" y="3103482"/>
              <a:ext cx="644303" cy="52033"/>
            </a:xfrm>
            <a:custGeom>
              <a:avLst/>
              <a:gdLst/>
              <a:ahLst/>
              <a:cxnLst/>
              <a:rect l="l" t="t" r="r" b="b"/>
              <a:pathLst>
                <a:path w="12432" h="1004" extrusionOk="0">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7786953" y="2925513"/>
              <a:ext cx="48976" cy="35190"/>
            </a:xfrm>
            <a:custGeom>
              <a:avLst/>
              <a:gdLst/>
              <a:ahLst/>
              <a:cxnLst/>
              <a:rect l="l" t="t" r="r" b="b"/>
              <a:pathLst>
                <a:path w="945" h="679" extrusionOk="0">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7389452" y="2938521"/>
              <a:ext cx="22130" cy="35138"/>
            </a:xfrm>
            <a:custGeom>
              <a:avLst/>
              <a:gdLst/>
              <a:ahLst/>
              <a:cxnLst/>
              <a:rect l="l" t="t" r="r" b="b"/>
              <a:pathLst>
                <a:path w="427" h="678" extrusionOk="0">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7507665" y="3536017"/>
              <a:ext cx="24721" cy="215649"/>
            </a:xfrm>
            <a:custGeom>
              <a:avLst/>
              <a:gdLst/>
              <a:ahLst/>
              <a:cxnLst/>
              <a:rect l="l" t="t" r="r" b="b"/>
              <a:pathLst>
                <a:path w="477" h="4161" fill="none" extrusionOk="0">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w="10650" cap="flat"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334732" y="3151551"/>
              <a:ext cx="2802160" cy="52036"/>
            </a:xfrm>
            <a:custGeom>
              <a:avLst/>
              <a:gdLst/>
              <a:ahLst/>
              <a:cxnLst/>
              <a:rect l="l" t="t" r="r" b="b"/>
              <a:pathLst>
                <a:path w="86719" h="979" extrusionOk="0">
                  <a:moveTo>
                    <a:pt x="1" y="1"/>
                  </a:moveTo>
                  <a:lnTo>
                    <a:pt x="1" y="978"/>
                  </a:lnTo>
                  <a:lnTo>
                    <a:pt x="86718" y="978"/>
                  </a:lnTo>
                  <a:lnTo>
                    <a:pt x="867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393211" y="3163237"/>
              <a:ext cx="314378" cy="1170339"/>
            </a:xfrm>
            <a:custGeom>
              <a:avLst/>
              <a:gdLst/>
              <a:ahLst/>
              <a:cxnLst/>
              <a:rect l="l" t="t" r="r" b="b"/>
              <a:pathLst>
                <a:path w="6066" h="22582" extrusionOk="0">
                  <a:moveTo>
                    <a:pt x="5414" y="0"/>
                  </a:moveTo>
                  <a:lnTo>
                    <a:pt x="1" y="22582"/>
                  </a:lnTo>
                  <a:lnTo>
                    <a:pt x="677" y="22582"/>
                  </a:lnTo>
                  <a:lnTo>
                    <a:pt x="606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6703645" y="3163237"/>
              <a:ext cx="313082" cy="1170339"/>
            </a:xfrm>
            <a:custGeom>
              <a:avLst/>
              <a:gdLst/>
              <a:ahLst/>
              <a:cxnLst/>
              <a:rect l="l" t="t" r="r" b="b"/>
              <a:pathLst>
                <a:path w="6041" h="22582" extrusionOk="0">
                  <a:moveTo>
                    <a:pt x="5389" y="0"/>
                  </a:moveTo>
                  <a:lnTo>
                    <a:pt x="1" y="22582"/>
                  </a:lnTo>
                  <a:lnTo>
                    <a:pt x="652" y="22582"/>
                  </a:lnTo>
                  <a:lnTo>
                    <a:pt x="604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7114650" y="2511959"/>
              <a:ext cx="169554" cy="202985"/>
            </a:xfrm>
            <a:custGeom>
              <a:avLst/>
              <a:gdLst/>
              <a:ahLst/>
              <a:cxnLst/>
              <a:rect l="l" t="t" r="r" b="b"/>
              <a:pathLst>
                <a:path w="4022" h="4815" extrusionOk="0">
                  <a:moveTo>
                    <a:pt x="1587" y="0"/>
                  </a:moveTo>
                  <a:lnTo>
                    <a:pt x="1058" y="1481"/>
                  </a:lnTo>
                  <a:lnTo>
                    <a:pt x="0" y="2169"/>
                  </a:lnTo>
                  <a:lnTo>
                    <a:pt x="106" y="2963"/>
                  </a:lnTo>
                  <a:lnTo>
                    <a:pt x="4022" y="4815"/>
                  </a:lnTo>
                  <a:lnTo>
                    <a:pt x="3440" y="952"/>
                  </a:lnTo>
                  <a:close/>
                </a:path>
              </a:pathLst>
            </a:custGeom>
            <a:solidFill>
              <a:schemeClr val="dk2"/>
            </a:solidFill>
            <a:ln w="9525" cap="flat" cmpd="sng">
              <a:solidFill>
                <a:schemeClr val="dk2"/>
              </a:solidFill>
              <a:prstDash val="solid"/>
              <a:round/>
              <a:headEnd type="none" w="med" len="med"/>
              <a:tailEnd type="none" w="med" len="med"/>
            </a:ln>
          </p:spPr>
        </p:sp>
        <p:grpSp>
          <p:nvGrpSpPr>
            <p:cNvPr id="868" name="Google Shape;868;p31"/>
            <p:cNvGrpSpPr/>
            <p:nvPr/>
          </p:nvGrpSpPr>
          <p:grpSpPr>
            <a:xfrm>
              <a:off x="6988000" y="2125378"/>
              <a:ext cx="244243" cy="467604"/>
              <a:chOff x="5990537" y="2792332"/>
              <a:chExt cx="144842" cy="277301"/>
            </a:xfrm>
          </p:grpSpPr>
          <p:sp>
            <p:nvSpPr>
              <p:cNvPr id="869" name="Google Shape;869;p31"/>
              <p:cNvSpPr/>
              <p:nvPr/>
            </p:nvSpPr>
            <p:spPr>
              <a:xfrm>
                <a:off x="6003630" y="2839324"/>
                <a:ext cx="126341" cy="230309"/>
              </a:xfrm>
              <a:custGeom>
                <a:avLst/>
                <a:gdLst/>
                <a:ahLst/>
                <a:cxnLst/>
                <a:rect l="l" t="t" r="r" b="b"/>
                <a:pathLst>
                  <a:path w="4111" h="7494" extrusionOk="0">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990537" y="2792332"/>
                <a:ext cx="144842" cy="168476"/>
              </a:xfrm>
              <a:custGeom>
                <a:avLst/>
                <a:gdLst/>
                <a:ahLst/>
                <a:cxnLst/>
                <a:rect l="l" t="t" r="r" b="b"/>
                <a:pathLst>
                  <a:path w="4713" h="5482" extrusionOk="0">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6064482" y="2971017"/>
                <a:ext cx="45484" cy="44716"/>
              </a:xfrm>
              <a:custGeom>
                <a:avLst/>
                <a:gdLst/>
                <a:ahLst/>
                <a:cxnLst/>
                <a:rect l="l" t="t" r="r" b="b"/>
                <a:pathLst>
                  <a:path w="1480" h="1455" extrusionOk="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6082983" y="2929434"/>
                <a:ext cx="28520" cy="18993"/>
              </a:xfrm>
              <a:custGeom>
                <a:avLst/>
                <a:gdLst/>
                <a:ahLst/>
                <a:cxnLst/>
                <a:rect l="l" t="t" r="r" b="b"/>
                <a:pathLst>
                  <a:path w="928" h="618" extrusionOk="0">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73" name="Google Shape;873;p31"/>
          <p:cNvCxnSpPr/>
          <p:nvPr/>
        </p:nvCxnSpPr>
        <p:spPr>
          <a:xfrm>
            <a:off x="3613800" y="4604000"/>
            <a:ext cx="5530200" cy="0"/>
          </a:xfrm>
          <a:prstGeom prst="straightConnector1">
            <a:avLst/>
          </a:prstGeom>
          <a:noFill/>
          <a:ln w="19050" cap="flat" cmpd="sng">
            <a:solidFill>
              <a:schemeClr val="dk1"/>
            </a:solidFill>
            <a:prstDash val="solid"/>
            <a:round/>
            <a:headEnd type="none" w="med" len="med"/>
            <a:tailEnd type="none" w="med" len="med"/>
          </a:ln>
        </p:spPr>
      </p:cxnSp>
      <p:grpSp>
        <p:nvGrpSpPr>
          <p:cNvPr id="874" name="Google Shape;874;p31"/>
          <p:cNvGrpSpPr/>
          <p:nvPr/>
        </p:nvGrpSpPr>
        <p:grpSpPr>
          <a:xfrm>
            <a:off x="6654800" y="3474"/>
            <a:ext cx="711420" cy="1050883"/>
            <a:chOff x="6034650" y="3474"/>
            <a:chExt cx="711420" cy="1050883"/>
          </a:xfrm>
        </p:grpSpPr>
        <p:sp>
          <p:nvSpPr>
            <p:cNvPr id="875" name="Google Shape;875;p31"/>
            <p:cNvSpPr/>
            <p:nvPr/>
          </p:nvSpPr>
          <p:spPr>
            <a:xfrm>
              <a:off x="6289987" y="853551"/>
              <a:ext cx="200747" cy="200806"/>
            </a:xfrm>
            <a:custGeom>
              <a:avLst/>
              <a:gdLst/>
              <a:ahLst/>
              <a:cxnLst/>
              <a:rect l="l" t="t" r="r" b="b"/>
              <a:pathLst>
                <a:path w="3409" h="3410" extrusionOk="0">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6034650" y="558356"/>
              <a:ext cx="711420" cy="358743"/>
            </a:xfrm>
            <a:custGeom>
              <a:avLst/>
              <a:gdLst/>
              <a:ahLst/>
              <a:cxnLst/>
              <a:rect l="l" t="t" r="r" b="b"/>
              <a:pathLst>
                <a:path w="12081" h="6092" extrusionOk="0">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6390331" y="3474"/>
              <a:ext cx="59" cy="554956"/>
            </a:xfrm>
            <a:custGeom>
              <a:avLst/>
              <a:gdLst/>
              <a:ahLst/>
              <a:cxnLst/>
              <a:rect l="l" t="t" r="r" b="b"/>
              <a:pathLst>
                <a:path w="1" h="9424" fill="none" extrusionOk="0">
                  <a:moveTo>
                    <a:pt x="0" y="0"/>
                  </a:moveTo>
                  <a:lnTo>
                    <a:pt x="0" y="9424"/>
                  </a:lnTo>
                </a:path>
              </a:pathLst>
            </a:custGeom>
            <a:solidFill>
              <a:schemeClr val="accent1"/>
            </a:solidFill>
            <a:ln w="2067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8" name="Google Shape;878;p31"/>
          <p:cNvCxnSpPr/>
          <p:nvPr/>
        </p:nvCxnSpPr>
        <p:spPr>
          <a:xfrm>
            <a:off x="946617" y="2239500"/>
            <a:ext cx="1732800" cy="0"/>
          </a:xfrm>
          <a:prstGeom prst="straightConnector1">
            <a:avLst/>
          </a:prstGeom>
          <a:noFill/>
          <a:ln w="19050" cap="flat" cmpd="sng">
            <a:solidFill>
              <a:schemeClr val="dk1"/>
            </a:solidFill>
            <a:prstDash val="solid"/>
            <a:round/>
            <a:headEnd type="none" w="med" len="med"/>
            <a:tailEnd type="none" w="med" len="med"/>
          </a:ln>
        </p:spPr>
      </p:cxnSp>
      <p:grpSp>
        <p:nvGrpSpPr>
          <p:cNvPr id="879" name="Google Shape;879;p31"/>
          <p:cNvGrpSpPr/>
          <p:nvPr/>
        </p:nvGrpSpPr>
        <p:grpSpPr>
          <a:xfrm>
            <a:off x="5620389" y="2174544"/>
            <a:ext cx="979405" cy="2692853"/>
            <a:chOff x="5620389" y="1910926"/>
            <a:chExt cx="979405" cy="2692853"/>
          </a:xfrm>
        </p:grpSpPr>
        <p:sp>
          <p:nvSpPr>
            <p:cNvPr id="880" name="Google Shape;880;p31"/>
            <p:cNvSpPr/>
            <p:nvPr/>
          </p:nvSpPr>
          <p:spPr>
            <a:xfrm>
              <a:off x="6162017" y="4173678"/>
              <a:ext cx="155945" cy="284578"/>
            </a:xfrm>
            <a:custGeom>
              <a:avLst/>
              <a:gdLst/>
              <a:ahLst/>
              <a:cxnLst/>
              <a:rect l="l" t="t" r="r" b="b"/>
              <a:pathLst>
                <a:path w="3009" h="5491" extrusionOk="0">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56794" y="2952722"/>
              <a:ext cx="619582" cy="1379561"/>
            </a:xfrm>
            <a:custGeom>
              <a:avLst/>
              <a:gdLst/>
              <a:ahLst/>
              <a:cxnLst/>
              <a:rect l="l" t="t" r="r" b="b"/>
              <a:pathLst>
                <a:path w="11955" h="26619" extrusionOk="0">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097080" y="2305370"/>
              <a:ext cx="502714" cy="862129"/>
            </a:xfrm>
            <a:custGeom>
              <a:avLst/>
              <a:gdLst/>
              <a:ahLst/>
              <a:cxnLst/>
              <a:rect l="l" t="t" r="r" b="b"/>
              <a:pathLst>
                <a:path w="9700" h="16635" extrusionOk="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5702222" y="4245197"/>
              <a:ext cx="165015" cy="272813"/>
            </a:xfrm>
            <a:custGeom>
              <a:avLst/>
              <a:gdLst/>
              <a:ahLst/>
              <a:cxnLst/>
              <a:rect l="l" t="t" r="r" b="b"/>
              <a:pathLst>
                <a:path w="3184" h="5264" extrusionOk="0">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5682735" y="4452913"/>
              <a:ext cx="335160" cy="150866"/>
            </a:xfrm>
            <a:custGeom>
              <a:avLst/>
              <a:gdLst/>
              <a:ahLst/>
              <a:cxnLst/>
              <a:rect l="l" t="t" r="r" b="b"/>
              <a:pathLst>
                <a:path w="6467" h="2911" extrusionOk="0">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173730" y="4409846"/>
              <a:ext cx="315673" cy="140242"/>
            </a:xfrm>
            <a:custGeom>
              <a:avLst/>
              <a:gdLst/>
              <a:ahLst/>
              <a:cxnLst/>
              <a:rect l="l" t="t" r="r" b="b"/>
              <a:pathLst>
                <a:path w="6091" h="2706" extrusionOk="0">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5620389" y="2885919"/>
              <a:ext cx="435184" cy="1491039"/>
            </a:xfrm>
            <a:custGeom>
              <a:avLst/>
              <a:gdLst/>
              <a:ahLst/>
              <a:cxnLst/>
              <a:rect l="l" t="t" r="r" b="b"/>
              <a:pathLst>
                <a:path w="8397" h="28770" extrusionOk="0">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5713882" y="2231415"/>
              <a:ext cx="478097" cy="829271"/>
            </a:xfrm>
            <a:custGeom>
              <a:avLst/>
              <a:gdLst/>
              <a:ahLst/>
              <a:cxnLst/>
              <a:rect l="l" t="t" r="r" b="b"/>
              <a:pathLst>
                <a:path w="9225" h="16001" extrusionOk="0">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38574" y="2420422"/>
              <a:ext cx="622277" cy="841605"/>
            </a:xfrm>
            <a:custGeom>
              <a:avLst/>
              <a:gdLst/>
              <a:ahLst/>
              <a:cxnLst/>
              <a:rect l="l" t="t" r="r" b="b"/>
              <a:pathLst>
                <a:path w="12007" h="16239" extrusionOk="0">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6026960" y="2233643"/>
              <a:ext cx="288413" cy="336041"/>
            </a:xfrm>
            <a:custGeom>
              <a:avLst/>
              <a:gdLst/>
              <a:ahLst/>
              <a:cxnLst/>
              <a:rect l="l" t="t" r="r" b="b"/>
              <a:pathLst>
                <a:path w="5565" h="6484" extrusionOk="0">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919111" y="1982031"/>
              <a:ext cx="250735" cy="359207"/>
            </a:xfrm>
            <a:custGeom>
              <a:avLst/>
              <a:gdLst/>
              <a:ahLst/>
              <a:cxnLst/>
              <a:rect l="l" t="t" r="r" b="b"/>
              <a:pathLst>
                <a:path w="4838" h="6931" extrusionOk="0">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955493" y="1910926"/>
              <a:ext cx="223474" cy="222127"/>
            </a:xfrm>
            <a:custGeom>
              <a:avLst/>
              <a:gdLst/>
              <a:ahLst/>
              <a:cxnLst/>
              <a:rect l="l" t="t" r="r" b="b"/>
              <a:pathLst>
                <a:path w="4312" h="4286" extrusionOk="0">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6013952" y="2883949"/>
              <a:ext cx="33842" cy="31614"/>
            </a:xfrm>
            <a:custGeom>
              <a:avLst/>
              <a:gdLst/>
              <a:ahLst/>
              <a:cxnLst/>
              <a:rect l="l" t="t" r="r" b="b"/>
              <a:pathLst>
                <a:path w="653" h="610" extrusionOk="0">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10018" y="2382434"/>
              <a:ext cx="275404" cy="310646"/>
            </a:xfrm>
            <a:custGeom>
              <a:avLst/>
              <a:gdLst/>
              <a:ahLst/>
              <a:cxnLst/>
              <a:rect l="l" t="t" r="r" b="b"/>
              <a:pathLst>
                <a:path w="5314" h="5994" extrusionOk="0">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6067228" y="2163109"/>
              <a:ext cx="69706" cy="97433"/>
            </a:xfrm>
            <a:custGeom>
              <a:avLst/>
              <a:gdLst/>
              <a:ahLst/>
              <a:cxnLst/>
              <a:rect l="l" t="t" r="r" b="b"/>
              <a:pathLst>
                <a:path w="1345" h="1880" extrusionOk="0">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6091897" y="2108536"/>
              <a:ext cx="39025" cy="20057"/>
            </a:xfrm>
            <a:custGeom>
              <a:avLst/>
              <a:gdLst/>
              <a:ahLst/>
              <a:cxnLst/>
              <a:rect l="l" t="t" r="r" b="b"/>
              <a:pathLst>
                <a:path w="753" h="387" extrusionOk="0">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6728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0B049-8434-E8DF-B155-B5049FC7099F}"/>
              </a:ext>
            </a:extLst>
          </p:cNvPr>
          <p:cNvSpPr>
            <a:spLocks noGrp="1"/>
          </p:cNvSpPr>
          <p:nvPr>
            <p:ph type="title"/>
          </p:nvPr>
        </p:nvSpPr>
        <p:spPr/>
        <p:txBody>
          <a:bodyPr/>
          <a:lstStyle/>
          <a:p>
            <a:pPr algn="ctr"/>
            <a:r>
              <a:rPr lang="pt-PT" dirty="0"/>
              <a:t>Servidor</a:t>
            </a:r>
          </a:p>
        </p:txBody>
      </p:sp>
      <p:pic>
        <p:nvPicPr>
          <p:cNvPr id="5" name="Imagem 4">
            <a:extLst>
              <a:ext uri="{FF2B5EF4-FFF2-40B4-BE49-F238E27FC236}">
                <a16:creationId xmlns:a16="http://schemas.microsoft.com/office/drawing/2014/main" id="{B2BAB259-A2CA-43EB-AA92-75DC488E11BC}"/>
              </a:ext>
            </a:extLst>
          </p:cNvPr>
          <p:cNvPicPr>
            <a:picLocks noChangeAspect="1"/>
          </p:cNvPicPr>
          <p:nvPr/>
        </p:nvPicPr>
        <p:blipFill>
          <a:blip r:embed="rId2"/>
          <a:stretch>
            <a:fillRect/>
          </a:stretch>
        </p:blipFill>
        <p:spPr>
          <a:xfrm>
            <a:off x="2688172" y="1581672"/>
            <a:ext cx="3767655" cy="2450804"/>
          </a:xfrm>
          <a:prstGeom prst="rect">
            <a:avLst/>
          </a:prstGeom>
        </p:spPr>
      </p:pic>
    </p:spTree>
    <p:extLst>
      <p:ext uri="{BB962C8B-B14F-4D97-AF65-F5344CB8AC3E}">
        <p14:creationId xmlns:p14="http://schemas.microsoft.com/office/powerpoint/2010/main" val="2424141690"/>
      </p:ext>
    </p:extLst>
  </p:cSld>
  <p:clrMapOvr>
    <a:masterClrMapping/>
  </p:clrMapOvr>
</p:sld>
</file>

<file path=ppt/theme/theme1.xml><?xml version="1.0" encoding="utf-8"?>
<a:theme xmlns:a="http://schemas.openxmlformats.org/drawingml/2006/main" name="Administrative Process Review Meeting by Slidesgo">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TotalTime>
  <Words>1640</Words>
  <Application>Microsoft Office PowerPoint</Application>
  <PresentationFormat>Apresentação no Ecrã (16:9)</PresentationFormat>
  <Paragraphs>142</Paragraphs>
  <Slides>52</Slides>
  <Notes>10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52</vt:i4>
      </vt:variant>
    </vt:vector>
  </HeadingPairs>
  <TitlesOfParts>
    <vt:vector size="58" baseType="lpstr">
      <vt:lpstr>Amazon Ember</vt:lpstr>
      <vt:lpstr>Arial</vt:lpstr>
      <vt:lpstr>DM Sans</vt:lpstr>
      <vt:lpstr>Symbol</vt:lpstr>
      <vt:lpstr>Times New Roman</vt:lpstr>
      <vt:lpstr>Administrative Process Review Meeting by Slidesgo</vt:lpstr>
      <vt:lpstr>   Universidade Eduardo Mondlane Faculdade de Engenharia  Administração e Segurança de Sistemas de Computadores  Servidores</vt:lpstr>
      <vt:lpstr>Objectivos</vt:lpstr>
      <vt:lpstr>Objectivos</vt:lpstr>
      <vt:lpstr>Metodologia</vt:lpstr>
      <vt:lpstr>Introdução</vt:lpstr>
      <vt:lpstr>Introdução</vt:lpstr>
      <vt:lpstr>Introdução</vt:lpstr>
      <vt:lpstr>Servidor  Físico</vt:lpstr>
      <vt:lpstr>Servidor</vt:lpstr>
      <vt:lpstr>Servidores e Desktops</vt:lpstr>
      <vt:lpstr>Servidores e Desktops: Características Essenciais</vt:lpstr>
      <vt:lpstr>Estacoes de Trabalho</vt:lpstr>
      <vt:lpstr>Funções de um Servidor</vt:lpstr>
      <vt:lpstr>Funções de um Servidor</vt:lpstr>
      <vt:lpstr>Fator de forma de um Servidor</vt:lpstr>
      <vt:lpstr>Servidor em Torre</vt:lpstr>
      <vt:lpstr>Servidores montados em Rack</vt:lpstr>
      <vt:lpstr>Blade Servers</vt:lpstr>
      <vt:lpstr>Rack System </vt:lpstr>
      <vt:lpstr>Tipos de Servidores Físicos</vt:lpstr>
      <vt:lpstr>Tipos de Servidores Físicos </vt:lpstr>
      <vt:lpstr>Tipos de Servidores Físicos </vt:lpstr>
      <vt:lpstr>Características e Componentes de um Servidor Físico </vt:lpstr>
      <vt:lpstr>Slots de Memória RAM</vt:lpstr>
      <vt:lpstr>Memória RAM</vt:lpstr>
      <vt:lpstr>Tipos de Memória de Servidor</vt:lpstr>
      <vt:lpstr>Tecnologias de Memórias de um Servidor</vt:lpstr>
      <vt:lpstr>Armazenamento</vt:lpstr>
      <vt:lpstr>Disk Array</vt:lpstr>
      <vt:lpstr>Disk Array</vt:lpstr>
      <vt:lpstr>Disk Array</vt:lpstr>
      <vt:lpstr>Disk Array</vt:lpstr>
      <vt:lpstr>RAID(Redundant Array of Independent Disks)</vt:lpstr>
      <vt:lpstr>RAID(Redundant Array of Independent Disks)</vt:lpstr>
      <vt:lpstr>Processador</vt:lpstr>
      <vt:lpstr>Placas de Expansão </vt:lpstr>
      <vt:lpstr>GPU e Porta de Vídeo</vt:lpstr>
      <vt:lpstr>NIC Teaming</vt:lpstr>
      <vt:lpstr>Fonte de Alimentação</vt:lpstr>
      <vt:lpstr>Conexão Remota do Servidor Físico </vt:lpstr>
      <vt:lpstr>Conexão Remota do Servidor Físico </vt:lpstr>
      <vt:lpstr>POST (Power-On-Self-Test)</vt:lpstr>
      <vt:lpstr>Servidores HP</vt:lpstr>
      <vt:lpstr>HP</vt:lpstr>
      <vt:lpstr>Servidores ProLiant</vt:lpstr>
      <vt:lpstr>HP Proliant DL380 Gen10</vt:lpstr>
      <vt:lpstr>HP Proliant DL380 Gen10</vt:lpstr>
      <vt:lpstr>HP Proliant DL380 Gen10</vt:lpstr>
      <vt:lpstr>HP Proliant DL380 Gen10</vt:lpstr>
      <vt:lpstr>HP Proliant DL380 Gen10</vt:lpstr>
      <vt:lpstr>HP Proliant DL380 Gen10</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Universidade Eduardo Mondlane Faculdade de Engenharia  Criptografia e Seguranca de Dados Firewalls</dc:title>
  <dc:creator>Agostinho</dc:creator>
  <cp:lastModifiedBy>Agostinho Massango</cp:lastModifiedBy>
  <cp:revision>64</cp:revision>
  <dcterms:modified xsi:type="dcterms:W3CDTF">2024-04-03T20:35:23Z</dcterms:modified>
</cp:coreProperties>
</file>