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Nunito"/>
      <p:regular r:id="rId50"/>
      <p:bold r:id="rId51"/>
      <p:italic r:id="rId52"/>
      <p:boldItalic r:id="rId53"/>
    </p:embeddedFont>
    <p:embeddedFont>
      <p:font typeface="Maven Pro"/>
      <p:regular r:id="rId54"/>
      <p:bold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97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9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Nunito-bold.fntdata"/><Relationship Id="rId50" Type="http://schemas.openxmlformats.org/officeDocument/2006/relationships/font" Target="fonts/Nunito-regular.fntdata"/><Relationship Id="rId53" Type="http://schemas.openxmlformats.org/officeDocument/2006/relationships/font" Target="fonts/Nunito-boldItalic.fntdata"/><Relationship Id="rId52" Type="http://schemas.openxmlformats.org/officeDocument/2006/relationships/font" Target="fonts/Nunito-italic.fntdata"/><Relationship Id="rId11" Type="http://schemas.openxmlformats.org/officeDocument/2006/relationships/slide" Target="slides/slide6.xml"/><Relationship Id="rId55" Type="http://schemas.openxmlformats.org/officeDocument/2006/relationships/font" Target="fonts/MavenPro-bold.fntdata"/><Relationship Id="rId10" Type="http://schemas.openxmlformats.org/officeDocument/2006/relationships/slide" Target="slides/slide5.xml"/><Relationship Id="rId54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c8417bcdc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2c8417bcdc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c8417bcdc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2c8417bcdc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c8417bcdc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2c8417bcdc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c8417bcdc3_0_6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2c8417bcdc3_0_6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c8417bcdc3_0_9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2c8417bcdc3_0_9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c8417bcdc3_0_11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2c8417bcdc3_0_11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c8417bcdc3_0_1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c8417bcdc3_0_1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c8417bcdc3_0_1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c8417bcdc3_0_1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c8417bcdc3_0_1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c8417bcdc3_0_1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c8417bcdc3_0_1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c8417bcdc3_0_1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c8417bcdc3_0_17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2c8417bcdc3_0_17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c8417bcdc3_0_20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2c8417bcdc3_0_20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c8417bcdc3_0_23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2c8417bcdc3_0_23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c8417bcdc3_0_26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2c8417bcdc3_0_26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c8417bcdc3_0_29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2c8417bcdc3_0_29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c8417bcdc3_0_3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c8417bcdc3_0_3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c8417bcdc3_0_32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g2c8417bcdc3_0_32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c8417bcdc3_0_43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g2c8417bcdc3_0_43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c8417bcdc3_0_46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g2c8417bcdc3_0_46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c8417bcdc3_0_49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g2c8417bcdc3_0_49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c8417bcdc3_0_52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g2c8417bcdc3_0_5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c8417bcdc3_0_54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g2c8417bcdc3_0_54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c8417bcdc3_0_57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2c8417bcdc3_0_57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c8417bcdc3_0_60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2c8417bcdc3_0_60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c8417bcdc3_0_63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g2c8417bcdc3_0_63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c8417bcdc3_0_6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c8417bcdc3_0_6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c8417bcdc3_0_6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c8417bcdc3_0_6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c8417bcdc3_0_6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c8417bcdc3_0_6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c8417bcdc3_0_6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2c8417bcdc3_0_6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5" name="Google Shape;58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1" name="Google Shape;59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c8417bcdc3_0_4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c8417bcdc3_0_4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11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267" name="Google Shape;267;p1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628650" y="273844"/>
            <a:ext cx="78873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628650" y="1369219"/>
            <a:ext cx="7887300" cy="3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76" name="Google Shape;276;p13"/>
          <p:cNvSpPr txBox="1"/>
          <p:nvPr>
            <p:ph idx="10" type="dt"/>
          </p:nvPr>
        </p:nvSpPr>
        <p:spPr>
          <a:xfrm>
            <a:off x="628650" y="4767263"/>
            <a:ext cx="2057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77" name="Google Shape;277;p13"/>
          <p:cNvSpPr txBox="1"/>
          <p:nvPr>
            <p:ph idx="11" type="ftr"/>
          </p:nvPr>
        </p:nvSpPr>
        <p:spPr>
          <a:xfrm>
            <a:off x="3028950" y="4767263"/>
            <a:ext cx="3086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78" name="Google Shape;278;p13"/>
          <p:cNvSpPr txBox="1"/>
          <p:nvPr>
            <p:ph idx="12" type="sldNum"/>
          </p:nvPr>
        </p:nvSpPr>
        <p:spPr>
          <a:xfrm>
            <a:off x="6457950" y="4767263"/>
            <a:ext cx="2057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4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58" name="Google Shape;58;p4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59" name="Google Shape;59;p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" name="Google Shape;63;p4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64" name="Google Shape;64;p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" name="Google Shape;69;p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70" name="Google Shape;70;p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4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75" name="Google Shape;75;p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4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79" name="Google Shape;79;p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" name="Google Shape;84;p4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85" name="Google Shape;85;p4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" name="Google Shape;89;p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90" name="Google Shape;90;p4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" name="Google Shape;93;p4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94" name="Google Shape;94;p4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9" name="Google Shape;99;p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00" name="Google Shape;100;p4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" name="Google Shape;104;p4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05" name="Google Shape;105;p4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9" name="Google Shape;109;p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10" name="Google Shape;110;p4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" name="Google Shape;113;p4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14" name="Google Shape;114;p4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4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19" name="Google Shape;119;p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" name="Google Shape;123;p4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24" name="Google Shape;124;p4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" name="Google Shape;129;p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30" name="Google Shape;130;p4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" name="Google Shape;134;p4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135" name="Google Shape;135;p4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" name="Google Shape;138;p4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139" name="Google Shape;139;p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144" name="Google Shape;144;p4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4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" name="Google Shape;149;p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150" name="Google Shape;150;p4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4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4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155" name="Google Shape;155;p4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4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" name="Google Shape;158;p4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159" name="Google Shape;159;p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4" name="Google Shape;164;p4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165" name="Google Shape;165;p4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170" name="Google Shape;170;p4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4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175" name="Google Shape;175;p4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4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4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179" name="Google Shape;179;p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3" name="Google Shape;183;p4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4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5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188" name="Google Shape;188;p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89" name="Google Shape;189;p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1" name="Google Shape;191;p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92" name="Google Shape;192;p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5" name="Google Shape;195;p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96" name="Google Shape;196;p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0" name="Google Shape;200;p5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201" name="Google Shape;201;p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202" name="Google Shape;202;p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4" name="Google Shape;204;p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205" name="Google Shape;205;p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209" name="Google Shape;209;p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3" name="Google Shape;213;p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214" name="Google Shape;214;p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9" name="Google Shape;219;p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0" name="Google Shape;220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23" name="Google Shape;223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6" name="Google Shape;226;p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7" name="Google Shape;227;p6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8" name="Google Shape;228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31" name="Google Shape;231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4" name="Google Shape;234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37" name="Google Shape;237;p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8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0" name="Google Shape;240;p8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1" name="Google Shape;241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9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244" name="Google Shape;244;p9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245" name="Google Shape;245;p9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9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8" name="Google Shape;248;p9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249" name="Google Shape;249;p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9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2" name="Google Shape;252;p9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253" name="Google Shape;253;p9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9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5" name="Google Shape;255;p9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1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59" name="Google Shape;259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10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2" name="Google Shape;262;p10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3" name="Google Shape;263;p10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4" name="Google Shape;264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1.bp.blogspot.com/-mgfOF1W2cGo/U0UhDSeEJ0I/AAAAAAAADGs/F9it2MYPdv0/s1600/raid_1.png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1.bp.blogspot.com/-SEy9OmGJIpc/U0UhOUCPaNI/AAAAAAAADG0/kfPG_Pv2AQU/s1600/raid_3.png" TargetMode="External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2.bp.blogspot.com/-z6QsYQqZQwg/U0UiqbZsNPI/AAAAAAAADHE/f_Pc2hHkmiU/s1600/raid_5.png" TargetMode="External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2.bp.blogspot.com/-avgW4shFNSs/U0UjUOUi2KI/AAAAAAAADHM/-G2VZ2Cfr18/s1600/raid_6.png" TargetMode="External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Relationship Id="rId4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gif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Storage, Backup and Restore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82"/>
              <a:buNone/>
            </a:pPr>
            <a:r>
              <a:rPr lang="pt-PT"/>
              <a:t>Cossa, Lina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82"/>
              <a:buNone/>
            </a:pPr>
            <a:r>
              <a:rPr lang="pt-PT"/>
              <a:t>Muendane, Chelton</a:t>
            </a:r>
            <a:endParaRPr/>
          </a:p>
        </p:txBody>
      </p:sp>
      <p:sp>
        <p:nvSpPr>
          <p:cNvPr id="285" name="Google Shape;285;p14"/>
          <p:cNvSpPr txBox="1"/>
          <p:nvPr/>
        </p:nvSpPr>
        <p:spPr>
          <a:xfrm>
            <a:off x="5443500" y="3680850"/>
            <a:ext cx="24915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Eng. Ivone Cipriano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Eng. Délcio Chadreca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2829775" y="4649800"/>
            <a:ext cx="23205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Maputo, Abril de 2024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720875" y="1023125"/>
            <a:ext cx="4788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Faculdade de Engenharia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Universidade Eduardo Mondlane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PT">
                <a:latin typeface="Nunito"/>
                <a:ea typeface="Nunito"/>
                <a:cs typeface="Nunito"/>
                <a:sym typeface="Nunito"/>
              </a:rPr>
              <a:t>4.3. </a:t>
            </a:r>
            <a:r>
              <a:rPr lang="pt-PT">
                <a:latin typeface="Nunito"/>
                <a:ea typeface="Nunito"/>
                <a:cs typeface="Nunito"/>
                <a:sym typeface="Nunito"/>
              </a:rPr>
              <a:t>SAN</a:t>
            </a:r>
            <a:r>
              <a:rPr b="0" lang="pt-PT">
                <a:latin typeface="Nunito"/>
                <a:ea typeface="Nunito"/>
                <a:cs typeface="Nunito"/>
                <a:sym typeface="Nunito"/>
              </a:rPr>
              <a:t> (</a:t>
            </a:r>
            <a:r>
              <a:rPr lang="pt-PT">
                <a:latin typeface="Nunito"/>
                <a:ea typeface="Nunito"/>
                <a:cs typeface="Nunito"/>
                <a:sym typeface="Nunito"/>
              </a:rPr>
              <a:t>Storage Area Network)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5" name="Google Shape;345;p23"/>
          <p:cNvSpPr txBox="1"/>
          <p:nvPr>
            <p:ph idx="1" type="body"/>
          </p:nvPr>
        </p:nvSpPr>
        <p:spPr>
          <a:xfrm>
            <a:off x="1303800" y="1612675"/>
            <a:ext cx="3430500" cy="3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/>
              <a:t>Uma </a:t>
            </a:r>
            <a:r>
              <a:rPr b="1" lang="pt-PT" sz="1400"/>
              <a:t>Storage Area Network (SAN)</a:t>
            </a:r>
            <a:r>
              <a:rPr lang="pt-PT" sz="1400"/>
              <a:t> é uma rede de dispositivos de armazenamento conectados entre si e acessados por vários servidores. Cada servidor pode acessar o armazenamento na SAN como se fossem discos locais, utilizando tecnologia Fibre Channel para comunicação de alta velocidade. Enquanto uma SAN é uma rede local composta por vários dispositivos, o NAS é um único dispositivo de armazenamento que se conecta a uma rede local (LAN).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descr="/Users/macbookpro/Library/Group Containers/L48J367XN4.com.infraware.PolarisOffice/EngineTemp/21926/image3.jpeg" id="346" name="Google Shape;34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5576" y="1684024"/>
            <a:ext cx="2442150" cy="299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pt-PT"/>
              <a:t>4.3. Vantagens e Desvantagens</a:t>
            </a:r>
            <a:endParaRPr/>
          </a:p>
        </p:txBody>
      </p:sp>
      <p:sp>
        <p:nvSpPr>
          <p:cNvPr id="352" name="Google Shape;352;p24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PT" sz="1600"/>
              <a:t>Vantagens </a:t>
            </a:r>
            <a:endParaRPr sz="1600"/>
          </a:p>
          <a:p>
            <a:pPr indent="-2159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Alta performance;</a:t>
            </a:r>
            <a:endParaRPr sz="1600"/>
          </a:p>
          <a:p>
            <a:pPr indent="-1778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Alta escalabilidade;</a:t>
            </a:r>
            <a:endParaRPr sz="1600"/>
          </a:p>
          <a:p>
            <a:pPr indent="-1778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Alta disponibilidade; </a:t>
            </a:r>
            <a:endParaRPr sz="1600"/>
          </a:p>
          <a:p>
            <a:pPr indent="-1778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Recursos avançados de gerenciamento.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600"/>
          </a:p>
        </p:txBody>
      </p:sp>
      <p:sp>
        <p:nvSpPr>
          <p:cNvPr id="353" name="Google Shape;353;p24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400"/>
              <a:t>Desvantagens</a:t>
            </a:r>
            <a:endParaRPr b="1" sz="1400"/>
          </a:p>
          <a:p>
            <a:pPr indent="-1651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pt-PT" sz="1400">
                <a:solidFill>
                  <a:srgbClr val="0D0D0D"/>
                </a:solidFill>
                <a:highlight>
                  <a:srgbClr val="FFFFFF"/>
                </a:highlight>
              </a:rPr>
              <a:t>Complexidade de implementação e gerenciamento.</a:t>
            </a:r>
            <a:endParaRPr sz="1400"/>
          </a:p>
          <a:p>
            <a:pPr indent="-1651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pt-PT" sz="1400">
                <a:solidFill>
                  <a:srgbClr val="0D0D0D"/>
                </a:solidFill>
                <a:highlight>
                  <a:srgbClr val="FFFFFF"/>
                </a:highlight>
              </a:rPr>
              <a:t>Custos iniciais elevados, incluindo hardware especializado e software.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PT"/>
              <a:t>5. RAID</a:t>
            </a:r>
            <a:endParaRPr/>
          </a:p>
        </p:txBody>
      </p:sp>
      <p:sp>
        <p:nvSpPr>
          <p:cNvPr id="359" name="Google Shape;359;p2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/>
              <a:t>RAID: Redundant Array of Independent Disks</a:t>
            </a:r>
            <a:endParaRPr sz="1600"/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PT" sz="1600"/>
              <a:t>Tecnologia que combina vários discos em unidades lógicas para redundância e melhor desempenho.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1600"/>
              <a:t>Usado em organizações de TI para proteção contra falhas de unidade.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1600"/>
              <a:t>Oferece a capacidade de sobreviver a uma ou mais falhas de disco, dependendo do nível de RAID.</a:t>
            </a:r>
            <a:endParaRPr sz="1600"/>
          </a:p>
        </p:txBody>
      </p:sp>
      <p:sp>
        <p:nvSpPr>
          <p:cNvPr id="360" name="Google Shape;360;p2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Benefícios do RAID: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Segurança dos dados contra falhas de disco e acidentes.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Recuperação rápida e eficiente em caso de falha de unidade.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PT"/>
              <a:t>Níveis de RAID: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pt-PT"/>
              <a:t>As organizações podem escolher entre vários modelos de RAID de acordo com suas necessidades.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 txBox="1"/>
          <p:nvPr>
            <p:ph type="title"/>
          </p:nvPr>
        </p:nvSpPr>
        <p:spPr>
          <a:xfrm>
            <a:off x="1303800" y="57000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PT"/>
              <a:t>5. RAID 0</a:t>
            </a:r>
            <a:endParaRPr/>
          </a:p>
        </p:txBody>
      </p:sp>
      <p:sp>
        <p:nvSpPr>
          <p:cNvPr id="366" name="Google Shape;366;p26"/>
          <p:cNvSpPr txBox="1"/>
          <p:nvPr>
            <p:ph idx="1" type="body"/>
          </p:nvPr>
        </p:nvSpPr>
        <p:spPr>
          <a:xfrm>
            <a:off x="1303800" y="1990050"/>
            <a:ext cx="3430500" cy="15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pt-PT" sz="2400">
                <a:solidFill>
                  <a:srgbClr val="000000"/>
                </a:solidFill>
              </a:rPr>
              <a:t>Utiliza um disco extra em paralelo dividindo a informação através dos dois discos </a:t>
            </a:r>
            <a:r>
              <a:rPr lang="pt-PT" sz="2400">
                <a:solidFill>
                  <a:srgbClr val="000000"/>
                </a:solidFill>
              </a:rPr>
              <a:t>disponíveis</a:t>
            </a:r>
            <a:r>
              <a:rPr lang="pt-PT" sz="2400">
                <a:solidFill>
                  <a:srgbClr val="000000"/>
                </a:solidFill>
              </a:rPr>
              <a:t>.</a:t>
            </a:r>
            <a:endParaRPr sz="1700"/>
          </a:p>
          <a:p>
            <a:pPr indent="1524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290512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37500"/>
              <a:buFont typeface="Noto Sans Symbols"/>
              <a:buChar char="∙"/>
            </a:pPr>
            <a:r>
              <a:t/>
            </a:r>
            <a:endParaRPr sz="1600"/>
          </a:p>
        </p:txBody>
      </p:sp>
      <p:sp>
        <p:nvSpPr>
          <p:cNvPr id="367" name="Google Shape;367;p26"/>
          <p:cNvSpPr txBox="1"/>
          <p:nvPr>
            <p:ph idx="2" type="body"/>
          </p:nvPr>
        </p:nvSpPr>
        <p:spPr>
          <a:xfrm>
            <a:off x="4903800" y="1772100"/>
            <a:ext cx="34305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000000"/>
                </a:solidFill>
              </a:rPr>
              <a:t>Vantagens</a:t>
            </a:r>
            <a:endParaRPr/>
          </a:p>
          <a:p>
            <a:pPr indent="-19685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∙"/>
            </a:pPr>
            <a:r>
              <a:rPr lang="pt-PT">
                <a:solidFill>
                  <a:srgbClr val="000000"/>
                </a:solidFill>
              </a:rPr>
              <a:t>Os dados são divididos em várias unidades;</a:t>
            </a:r>
            <a:endParaRPr/>
          </a:p>
          <a:p>
            <a:pPr indent="-19685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∙"/>
            </a:pPr>
            <a:r>
              <a:rPr lang="pt-PT">
                <a:solidFill>
                  <a:srgbClr val="000000"/>
                </a:solidFill>
              </a:rPr>
              <a:t>O espaço em disco é totalmente utilizado;</a:t>
            </a:r>
            <a:endParaRPr/>
          </a:p>
          <a:p>
            <a:pPr indent="-19685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∙"/>
            </a:pPr>
            <a:r>
              <a:rPr lang="pt-PT">
                <a:solidFill>
                  <a:srgbClr val="000000"/>
                </a:solidFill>
              </a:rPr>
              <a:t>Mínimo de 2 unidades necessárias;</a:t>
            </a:r>
            <a:endParaRPr/>
          </a:p>
          <a:p>
            <a:pPr indent="-19685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∙"/>
            </a:pPr>
            <a:r>
              <a:rPr lang="pt-PT">
                <a:solidFill>
                  <a:srgbClr val="000000"/>
                </a:solidFill>
              </a:rPr>
              <a:t>Alta performance;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000000"/>
                </a:solidFill>
              </a:rPr>
              <a:t>Desvantagens </a:t>
            </a:r>
            <a:endParaRPr/>
          </a:p>
          <a:p>
            <a:pPr indent="-19685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∙"/>
            </a:pPr>
            <a:r>
              <a:rPr lang="pt-PT">
                <a:solidFill>
                  <a:srgbClr val="000000"/>
                </a:solidFill>
              </a:rPr>
              <a:t>Sem suporte para redundância de dados;</a:t>
            </a:r>
            <a:endParaRPr/>
          </a:p>
          <a:p>
            <a:pPr indent="-19685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∙"/>
            </a:pPr>
            <a:r>
              <a:rPr lang="pt-PT">
                <a:solidFill>
                  <a:srgbClr val="000000"/>
                </a:solidFill>
              </a:rPr>
              <a:t>Sem suporte para tolerância a falhas;</a:t>
            </a:r>
            <a:endParaRPr/>
          </a:p>
          <a:p>
            <a:pPr indent="-19685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∙"/>
            </a:pPr>
            <a:r>
              <a:rPr lang="pt-PT">
                <a:solidFill>
                  <a:srgbClr val="000000"/>
                </a:solidFill>
              </a:rPr>
              <a:t>A falha de qualquer disco resulta em perda completa de dados no respectivo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368" name="Google Shape;36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9938" y="2889250"/>
            <a:ext cx="2378225" cy="21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 txBox="1"/>
          <p:nvPr>
            <p:ph type="title"/>
          </p:nvPr>
        </p:nvSpPr>
        <p:spPr>
          <a:xfrm>
            <a:off x="1303800" y="57000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PT"/>
              <a:t>5. RAID 1</a:t>
            </a:r>
            <a:endParaRPr/>
          </a:p>
        </p:txBody>
      </p:sp>
      <p:sp>
        <p:nvSpPr>
          <p:cNvPr id="374" name="Google Shape;374;p27"/>
          <p:cNvSpPr txBox="1"/>
          <p:nvPr>
            <p:ph idx="1" type="body"/>
          </p:nvPr>
        </p:nvSpPr>
        <p:spPr>
          <a:xfrm>
            <a:off x="1303800" y="1772100"/>
            <a:ext cx="3430500" cy="15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90500" lvl="0" marL="2286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00"/>
              <a:buChar char="∙"/>
            </a:pPr>
            <a:r>
              <a:rPr lang="pt-PT" sz="1200">
                <a:solidFill>
                  <a:srgbClr val="0D0D0D"/>
                </a:solidFill>
                <a:highlight>
                  <a:srgbClr val="FFFFFF"/>
                </a:highlight>
              </a:rPr>
              <a:t>Dois discos </a:t>
            </a:r>
            <a:r>
              <a:rPr lang="pt-PT" sz="1200">
                <a:solidFill>
                  <a:srgbClr val="0D0D0D"/>
                </a:solidFill>
                <a:highlight>
                  <a:srgbClr val="FFFFFF"/>
                </a:highlight>
              </a:rPr>
              <a:t>contêm</a:t>
            </a:r>
            <a:r>
              <a:rPr lang="pt-PT" sz="1200">
                <a:solidFill>
                  <a:srgbClr val="0D0D0D"/>
                </a:solidFill>
                <a:highlight>
                  <a:srgbClr val="FFFFFF"/>
                </a:highlight>
              </a:rPr>
              <a:t> exactamente o mesmo conteúdo, tornando-os cópias idênticas um do outro.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190500" lvl="0" marL="2286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∙"/>
            </a:pPr>
            <a:r>
              <a:rPr lang="pt-PT" sz="1200">
                <a:solidFill>
                  <a:srgbClr val="0D0D0D"/>
                </a:solidFill>
                <a:highlight>
                  <a:srgbClr val="FFFFFF"/>
                </a:highlight>
              </a:rPr>
              <a:t>Utilizado para garantir a confiabilidade dos dados gravados.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375" name="Google Shape;375;p27"/>
          <p:cNvSpPr txBox="1"/>
          <p:nvPr>
            <p:ph idx="2" type="body"/>
          </p:nvPr>
        </p:nvSpPr>
        <p:spPr>
          <a:xfrm>
            <a:off x="4903800" y="1569300"/>
            <a:ext cx="34305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0D0D0D"/>
                </a:solidFill>
                <a:highlight>
                  <a:srgbClr val="FFFFFF"/>
                </a:highlight>
              </a:rPr>
              <a:t>Vantagens:</a:t>
            </a:r>
            <a:endParaRPr b="1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Nunito"/>
              <a:buChar char="●"/>
            </a:pPr>
            <a:r>
              <a:rPr lang="pt-PT">
                <a:solidFill>
                  <a:srgbClr val="0D0D0D"/>
                </a:solidFill>
                <a:highlight>
                  <a:srgbClr val="FFFFFF"/>
                </a:highlight>
              </a:rPr>
              <a:t>Redundância assegurada.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Nunito"/>
              <a:buChar char="●"/>
            </a:pPr>
            <a:r>
              <a:rPr lang="pt-PT">
                <a:solidFill>
                  <a:srgbClr val="0D0D0D"/>
                </a:solidFill>
                <a:highlight>
                  <a:srgbClr val="FFFFFF"/>
                </a:highlight>
              </a:rPr>
              <a:t>Alta velocidade de leitura.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Nunito"/>
              <a:buChar char="●"/>
            </a:pPr>
            <a:r>
              <a:rPr lang="pt-PT">
                <a:solidFill>
                  <a:srgbClr val="0D0D0D"/>
                </a:solidFill>
                <a:highlight>
                  <a:srgbClr val="FFFFFF"/>
                </a:highlight>
              </a:rPr>
              <a:t>A matriz continuará funcionando mesmo se uma unidade falhar.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0D0D0D"/>
                </a:solidFill>
                <a:highlight>
                  <a:srgbClr val="FFFFFF"/>
                </a:highlight>
              </a:rPr>
              <a:t>Desvantagens:</a:t>
            </a:r>
            <a:endParaRPr b="1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Nunito"/>
              <a:buChar char="●"/>
            </a:pPr>
            <a:r>
              <a:rPr lang="pt-PT">
                <a:solidFill>
                  <a:srgbClr val="0D0D0D"/>
                </a:solidFill>
                <a:highlight>
                  <a:srgbClr val="FFFFFF"/>
                </a:highlight>
              </a:rPr>
              <a:t>Maior custo (1 unidade extra necessária para cada unidade espelhada).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Nunito"/>
              <a:buChar char="●"/>
            </a:pPr>
            <a:r>
              <a:rPr lang="pt-PT">
                <a:solidFill>
                  <a:srgbClr val="0D0D0D"/>
                </a:solidFill>
                <a:highlight>
                  <a:srgbClr val="FFFFFF"/>
                </a:highlight>
              </a:rPr>
              <a:t>Desempenho de gravação mais lento, já que todas as unidades precisam ser actualizadas.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376" name="Google Shape;376;p2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3050" y="2937500"/>
            <a:ext cx="2144375" cy="19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"/>
          <p:cNvSpPr txBox="1"/>
          <p:nvPr>
            <p:ph type="title"/>
          </p:nvPr>
        </p:nvSpPr>
        <p:spPr>
          <a:xfrm>
            <a:off x="1303800" y="57000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PT"/>
              <a:t>5. RAID 2</a:t>
            </a:r>
            <a:endParaRPr/>
          </a:p>
        </p:txBody>
      </p:sp>
      <p:sp>
        <p:nvSpPr>
          <p:cNvPr id="382" name="Google Shape;382;p28"/>
          <p:cNvSpPr txBox="1"/>
          <p:nvPr>
            <p:ph idx="1" type="body"/>
          </p:nvPr>
        </p:nvSpPr>
        <p:spPr>
          <a:xfrm>
            <a:off x="1303800" y="1772100"/>
            <a:ext cx="34305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Nunito"/>
              <a:buChar char="●"/>
            </a:pPr>
            <a:r>
              <a:rPr lang="pt-PT" sz="1400">
                <a:solidFill>
                  <a:srgbClr val="0D0D0D"/>
                </a:solidFill>
                <a:highlight>
                  <a:srgbClr val="FFFFFF"/>
                </a:highlight>
              </a:rPr>
              <a:t>Similar ao RAID 0, mas utiliza algoritmo ECC (Error Correcting Code) em vez de paridade.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Nunito"/>
              <a:buChar char="●"/>
            </a:pPr>
            <a:r>
              <a:rPr lang="pt-PT" sz="1400">
                <a:solidFill>
                  <a:srgbClr val="0D0D0D"/>
                </a:solidFill>
                <a:highlight>
                  <a:srgbClr val="FFFFFF"/>
                </a:highlight>
              </a:rPr>
              <a:t>Requer discos sem mecanismo automático de detecção de erros.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Nunito"/>
              <a:buChar char="●"/>
            </a:pPr>
            <a:r>
              <a:rPr lang="pt-PT" sz="1400">
                <a:solidFill>
                  <a:srgbClr val="0D0D0D"/>
                </a:solidFill>
                <a:highlight>
                  <a:srgbClr val="FFFFFF"/>
                </a:highlight>
              </a:rPr>
              <a:t>Não é comum na prática de TI devido à prevalência de discos com detecção automática de erros.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203200" lvl="0" marL="2286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∙"/>
            </a:pPr>
            <a:r>
              <a:t/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383" name="Google Shape;383;p28"/>
          <p:cNvSpPr txBox="1"/>
          <p:nvPr>
            <p:ph idx="2" type="body"/>
          </p:nvPr>
        </p:nvSpPr>
        <p:spPr>
          <a:xfrm>
            <a:off x="4903800" y="1569300"/>
            <a:ext cx="34305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PT" sz="1200">
                <a:solidFill>
                  <a:srgbClr val="0D0D0D"/>
                </a:solidFill>
                <a:highlight>
                  <a:srgbClr val="FFFFFF"/>
                </a:highlight>
              </a:rPr>
              <a:t>Vantagens:</a:t>
            </a:r>
            <a:endParaRPr b="1"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Nunito"/>
              <a:buChar char="●"/>
            </a:pPr>
            <a:r>
              <a:rPr lang="pt-PT" sz="1200">
                <a:solidFill>
                  <a:srgbClr val="0D0D0D"/>
                </a:solidFill>
                <a:highlight>
                  <a:srgbClr val="FFFFFF"/>
                </a:highlight>
              </a:rPr>
              <a:t>Utiliza uma unidade designada para armazenar paridade.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Nunito"/>
              <a:buChar char="●"/>
            </a:pPr>
            <a:r>
              <a:rPr lang="pt-PT" sz="1200">
                <a:solidFill>
                  <a:srgbClr val="0D0D0D"/>
                </a:solidFill>
                <a:highlight>
                  <a:srgbClr val="FFFFFF"/>
                </a:highlight>
              </a:rPr>
              <a:t>Usa o código ECC para detecção de erros.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PT" sz="1200">
                <a:solidFill>
                  <a:srgbClr val="0D0D0D"/>
                </a:solidFill>
                <a:highlight>
                  <a:srgbClr val="FFFFFF"/>
                </a:highlight>
              </a:rPr>
              <a:t>Desvantagens:</a:t>
            </a:r>
            <a:endParaRPr b="1"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Nunito"/>
              <a:buChar char="●"/>
            </a:pPr>
            <a:r>
              <a:rPr lang="pt-PT" sz="1200">
                <a:solidFill>
                  <a:srgbClr val="0D0D0D"/>
                </a:solidFill>
                <a:highlight>
                  <a:srgbClr val="FFFFFF"/>
                </a:highlight>
              </a:rPr>
              <a:t>Requer unidades sem detecção automática de erros.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Nunito"/>
              <a:buChar char="●"/>
            </a:pPr>
            <a:r>
              <a:rPr lang="pt-PT" sz="1200">
                <a:solidFill>
                  <a:srgbClr val="0D0D0D"/>
                </a:solidFill>
                <a:highlight>
                  <a:srgbClr val="FFFFFF"/>
                </a:highlight>
              </a:rPr>
              <a:t>A maioria das unidades SCSI atualmente possui detecção automática de erros.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Nunito"/>
              <a:buChar char="●"/>
            </a:pPr>
            <a:r>
              <a:rPr lang="pt-PT" sz="1200">
                <a:solidFill>
                  <a:srgbClr val="0D0D0D"/>
                </a:solidFill>
                <a:highlight>
                  <a:srgbClr val="FFFFFF"/>
                </a:highlight>
              </a:rPr>
              <a:t>Necessidade de unidades adicionais para detecção de erros.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5</a:t>
            </a:r>
            <a:r>
              <a:rPr lang="pt-PT"/>
              <a:t>. RAID 3</a:t>
            </a:r>
            <a:endParaRPr/>
          </a:p>
        </p:txBody>
      </p:sp>
      <p:sp>
        <p:nvSpPr>
          <p:cNvPr id="389" name="Google Shape;389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390" name="Google Shape;390;p29"/>
          <p:cNvSpPr txBox="1"/>
          <p:nvPr>
            <p:ph idx="1" type="body"/>
          </p:nvPr>
        </p:nvSpPr>
        <p:spPr>
          <a:xfrm>
            <a:off x="1236075" y="1597875"/>
            <a:ext cx="34305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PT">
                <a:solidFill>
                  <a:srgbClr val="0D0D0D"/>
                </a:solidFill>
                <a:highlight>
                  <a:srgbClr val="FFFFFF"/>
                </a:highlight>
              </a:rPr>
              <a:t>É um método de armazenamento que utiliza a técnica de striping, onde os dados são distribuídos entre várias unidades de disco, com uma unidade dedicada para armazenar a paridade dos dados.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91" name="Google Shape;391;p2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6368" y="2756535"/>
            <a:ext cx="3069908" cy="2087881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9"/>
          <p:cNvSpPr txBox="1"/>
          <p:nvPr>
            <p:ph idx="2" type="body"/>
          </p:nvPr>
        </p:nvSpPr>
        <p:spPr>
          <a:xfrm>
            <a:off x="4903650" y="1457775"/>
            <a:ext cx="34305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pt-PT" sz="1200">
                <a:solidFill>
                  <a:srgbClr val="000000"/>
                </a:solidFill>
              </a:rPr>
              <a:t>Vantagens</a:t>
            </a:r>
            <a:endParaRPr sz="1200"/>
          </a:p>
          <a:p>
            <a:pPr indent="-228600" lvl="0" marL="25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lang="pt-PT" sz="1200">
                <a:solidFill>
                  <a:srgbClr val="000000"/>
                </a:solidFill>
              </a:rPr>
              <a:t>Remoção de nível BYTE com paridade </a:t>
            </a:r>
            <a:endParaRPr sz="1200"/>
          </a:p>
          <a:p>
            <a:pPr indent="-228600" lvl="0" marL="25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lang="pt-PT" sz="1200">
                <a:solidFill>
                  <a:srgbClr val="000000"/>
                </a:solidFill>
              </a:rPr>
              <a:t>Uma unidade designada é usada para armazenar paridade </a:t>
            </a:r>
            <a:endParaRPr sz="1200"/>
          </a:p>
          <a:p>
            <a:pPr indent="-228600" lvl="0" marL="25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lang="pt-PT" sz="1200">
                <a:solidFill>
                  <a:srgbClr val="000000"/>
                </a:solidFill>
              </a:rPr>
              <a:t>Os dados são acessados ​​paralelamente</a:t>
            </a:r>
            <a:endParaRPr sz="1200"/>
          </a:p>
          <a:p>
            <a:pPr indent="-228600" lvl="0" marL="25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lang="pt-PT" sz="1200">
                <a:solidFill>
                  <a:srgbClr val="000000"/>
                </a:solidFill>
              </a:rPr>
              <a:t>Mínimo de 3 unidades necessárias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pt-PT" sz="1200">
                <a:solidFill>
                  <a:srgbClr val="000000"/>
                </a:solidFill>
              </a:rPr>
              <a:t>Desvantagens </a:t>
            </a:r>
            <a:endParaRPr sz="1200"/>
          </a:p>
          <a:p>
            <a:pPr indent="-228600" lvl="0" marL="25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lang="pt-PT" sz="1200">
                <a:solidFill>
                  <a:srgbClr val="000000"/>
                </a:solidFill>
              </a:rPr>
              <a:t>Unidades adicionais necessárias para paridade </a:t>
            </a:r>
            <a:endParaRPr sz="1200"/>
          </a:p>
          <a:p>
            <a:pPr indent="-228600" lvl="0" marL="25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lang="pt-PT" sz="1200">
                <a:solidFill>
                  <a:srgbClr val="000000"/>
                </a:solidFill>
              </a:rPr>
              <a:t>Sem redundância em caso de falha da unidade de paridade </a:t>
            </a:r>
            <a:endParaRPr sz="1200"/>
          </a:p>
          <a:p>
            <a:pPr indent="-228600" lvl="0" marL="25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lang="pt-PT" sz="1200">
                <a:solidFill>
                  <a:srgbClr val="000000"/>
                </a:solidFill>
              </a:rPr>
              <a:t>Desempenho lento para operar em arquivos de tamanho pequeno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"/>
          <p:cNvSpPr txBox="1"/>
          <p:nvPr>
            <p:ph type="title"/>
          </p:nvPr>
        </p:nvSpPr>
        <p:spPr>
          <a:xfrm>
            <a:off x="1303800" y="5604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5</a:t>
            </a:r>
            <a:r>
              <a:rPr lang="pt-PT"/>
              <a:t>. RAID 5</a:t>
            </a:r>
            <a:endParaRPr/>
          </a:p>
        </p:txBody>
      </p:sp>
      <p:sp>
        <p:nvSpPr>
          <p:cNvPr id="398" name="Google Shape;398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399" name="Google Shape;399;p30"/>
          <p:cNvSpPr txBox="1"/>
          <p:nvPr>
            <p:ph idx="1" type="body"/>
          </p:nvPr>
        </p:nvSpPr>
        <p:spPr>
          <a:xfrm>
            <a:off x="1303800" y="1738750"/>
            <a:ext cx="34305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r>
              <a:rPr lang="pt-PT" sz="1400">
                <a:highlight>
                  <a:schemeClr val="lt1"/>
                </a:highlight>
              </a:rPr>
              <a:t>As informações de paridade para os dados são distribuídas ao longo de todos os discos. Apresenta boa tolerância a falha porque tem paridade e tem um bom desempenho.</a:t>
            </a:r>
            <a:endParaRPr sz="1400">
              <a:highlight>
                <a:schemeClr val="lt1"/>
              </a:highlight>
            </a:endParaRPr>
          </a:p>
          <a:p>
            <a:pPr indent="1143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highlight>
                <a:schemeClr val="lt1"/>
              </a:highlight>
            </a:endParaRPr>
          </a:p>
        </p:txBody>
      </p:sp>
      <p:pic>
        <p:nvPicPr>
          <p:cNvPr id="400" name="Google Shape;400;p3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9696" y="3079909"/>
            <a:ext cx="3420903" cy="1744028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0"/>
          <p:cNvSpPr txBox="1"/>
          <p:nvPr>
            <p:ph idx="2" type="body"/>
          </p:nvPr>
        </p:nvSpPr>
        <p:spPr>
          <a:xfrm>
            <a:off x="5141925" y="1167250"/>
            <a:ext cx="3430500" cy="3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400">
                <a:highlight>
                  <a:schemeClr val="lt1"/>
                </a:highlight>
              </a:rPr>
              <a:t>Vantagens do RAID 5:</a:t>
            </a:r>
            <a:endParaRPr b="1" sz="1400"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pt-PT" sz="1400">
                <a:highlight>
                  <a:schemeClr val="lt1"/>
                </a:highlight>
              </a:rPr>
              <a:t>Tolerância a falhas</a:t>
            </a:r>
            <a:endParaRPr sz="1400"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pt-PT" sz="1400">
                <a:highlight>
                  <a:schemeClr val="lt1"/>
                </a:highlight>
              </a:rPr>
              <a:t>Redundância de dados</a:t>
            </a:r>
            <a:endParaRPr sz="1400"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pt-PT" sz="1400">
                <a:highlight>
                  <a:schemeClr val="lt1"/>
                </a:highlight>
              </a:rPr>
              <a:t>Boa relação custo-benefício</a:t>
            </a:r>
            <a:endParaRPr sz="14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PT" sz="1400">
                <a:highlight>
                  <a:schemeClr val="lt1"/>
                </a:highlight>
              </a:rPr>
              <a:t>Desvantagens do RAID 5:</a:t>
            </a:r>
            <a:endParaRPr b="1" sz="1400"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pt-PT" sz="1400">
                <a:highlight>
                  <a:schemeClr val="lt1"/>
                </a:highlight>
              </a:rPr>
              <a:t>Complexidade de implementação</a:t>
            </a:r>
            <a:endParaRPr sz="1400"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pt-PT" sz="1400">
                <a:highlight>
                  <a:schemeClr val="lt1"/>
                </a:highlight>
              </a:rPr>
              <a:t>Possível degradação do desempenho durante a reconstrução</a:t>
            </a:r>
            <a:endParaRPr sz="1400"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pt-PT" sz="1400">
                <a:highlight>
                  <a:schemeClr val="lt1"/>
                </a:highlight>
              </a:rPr>
              <a:t>Risco de falha durante a reconstrução</a:t>
            </a:r>
            <a:endParaRPr sz="14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"/>
          <p:cNvSpPr txBox="1"/>
          <p:nvPr>
            <p:ph type="title"/>
          </p:nvPr>
        </p:nvSpPr>
        <p:spPr>
          <a:xfrm>
            <a:off x="1303800" y="60810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highlight>
                  <a:schemeClr val="lt1"/>
                </a:highlight>
              </a:rPr>
              <a:t>5</a:t>
            </a:r>
            <a:r>
              <a:rPr lang="pt-PT">
                <a:highlight>
                  <a:schemeClr val="lt1"/>
                </a:highlight>
              </a:rPr>
              <a:t>. RAID 6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407" name="Google Shape;407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408" name="Google Shape;408;p31"/>
          <p:cNvSpPr txBox="1"/>
          <p:nvPr>
            <p:ph idx="1" type="body"/>
          </p:nvPr>
        </p:nvSpPr>
        <p:spPr>
          <a:xfrm>
            <a:off x="1303800" y="1757800"/>
            <a:ext cx="3430500" cy="13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-159861" lvl="0" marL="1778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pt-PT" sz="1700">
                <a:solidFill>
                  <a:srgbClr val="000000"/>
                </a:solidFill>
              </a:rPr>
              <a:t>É similar ao RAID 5, porém usa o dobro de bits de paridade, garantindo a integridade dos dados caso até 2 dos discos apresentarem falhas ao mesmo tempo </a:t>
            </a:r>
            <a:r>
              <a:rPr b="1" lang="pt-PT" sz="1700">
                <a:solidFill>
                  <a:srgbClr val="000000"/>
                </a:solidFill>
              </a:rPr>
              <a:t>.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409" name="Google Shape;409;p3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7325" y="2874850"/>
            <a:ext cx="3176582" cy="160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1"/>
          <p:cNvSpPr txBox="1"/>
          <p:nvPr>
            <p:ph idx="2" type="body"/>
          </p:nvPr>
        </p:nvSpPr>
        <p:spPr>
          <a:xfrm>
            <a:off x="5198925" y="1171000"/>
            <a:ext cx="3430500" cy="3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500">
                <a:highlight>
                  <a:srgbClr val="FFFFFF"/>
                </a:highlight>
              </a:rPr>
              <a:t>Vantagens do RAID 6:</a:t>
            </a:r>
            <a:endParaRPr b="1" sz="1500"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</a:pPr>
            <a:r>
              <a:rPr lang="pt-PT" sz="1500">
                <a:highlight>
                  <a:srgbClr val="FFFFFF"/>
                </a:highlight>
              </a:rPr>
              <a:t>Maior tolerância a falhas</a:t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</a:pPr>
            <a:r>
              <a:rPr lang="pt-PT" sz="1500">
                <a:highlight>
                  <a:srgbClr val="FFFFFF"/>
                </a:highlight>
              </a:rPr>
              <a:t>Redundância aprimorada</a:t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</a:pPr>
            <a:r>
              <a:rPr lang="pt-PT" sz="1500">
                <a:highlight>
                  <a:srgbClr val="FFFFFF"/>
                </a:highlight>
              </a:rPr>
              <a:t>Segurança de dados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PT" sz="1500">
                <a:highlight>
                  <a:srgbClr val="FFFFFF"/>
                </a:highlight>
              </a:rPr>
              <a:t>Desvantagens do RAID 6:</a:t>
            </a:r>
            <a:endParaRPr b="1" sz="1500"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</a:pPr>
            <a:r>
              <a:rPr lang="pt-PT" sz="1500">
                <a:highlight>
                  <a:srgbClr val="FFFFFF"/>
                </a:highlight>
              </a:rPr>
              <a:t>Complexidade de implementação</a:t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</a:pPr>
            <a:r>
              <a:rPr lang="pt-PT" sz="1500">
                <a:highlight>
                  <a:srgbClr val="FFFFFF"/>
                </a:highlight>
              </a:rPr>
              <a:t>Custos adicionais</a:t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</a:pPr>
            <a:r>
              <a:rPr lang="pt-PT" sz="1500">
                <a:highlight>
                  <a:srgbClr val="FFFFFF"/>
                </a:highlight>
              </a:rPr>
              <a:t>Desempenho ligeiramente inferior</a:t>
            </a:r>
            <a:endParaRPr b="1"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6. Dispositivos de Armazenamento</a:t>
            </a:r>
            <a:endParaRPr/>
          </a:p>
        </p:txBody>
      </p:sp>
      <p:sp>
        <p:nvSpPr>
          <p:cNvPr id="416" name="Google Shape;416;p32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Memórias são capazes de armazenar dados temporária ou permanentemente.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Existem dois tipos principais de armazenamento: primário e secundário.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Três tipos de mídia comuns são usados para armazenamento de dados: magnético, óptico e estado sólido.</a:t>
            </a:r>
            <a:endParaRPr/>
          </a:p>
        </p:txBody>
      </p:sp>
      <p:sp>
        <p:nvSpPr>
          <p:cNvPr id="417" name="Google Shape;417;p32"/>
          <p:cNvSpPr txBox="1"/>
          <p:nvPr>
            <p:ph idx="2" type="body"/>
          </p:nvPr>
        </p:nvSpPr>
        <p:spPr>
          <a:xfrm>
            <a:off x="4903650" y="1453000"/>
            <a:ext cx="3430500" cy="30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200"/>
              <a:t>Dispositivos de Armazenamento Primário: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Também conhecido como memória interna ou memória principal.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Exemplos incluem RAM (Random Access Memory) e ROM (Read Only Memory).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200"/>
              <a:t>Dispositivos de Armazenamento Secundário: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Memória armazenada externamente ao computador.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Usado principalmente para armazenamento permanente e de longo prazo de programas e dados.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Exemplos incluem disco rígido, CD, DVD, Pen/Flash drive, SSD, etc.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pt-PT"/>
              <a:t>Objectivos</a:t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1136100" y="1848750"/>
            <a:ext cx="7198200" cy="26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000000"/>
                </a:solidFill>
              </a:rPr>
              <a:t>2.1. Geral</a:t>
            </a:r>
            <a:endParaRPr b="1">
              <a:solidFill>
                <a:srgbClr val="000000"/>
              </a:solidFill>
            </a:endParaRPr>
          </a:p>
          <a:p>
            <a:pPr indent="-15875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•"/>
            </a:pPr>
            <a:r>
              <a:rPr lang="pt-PT">
                <a:solidFill>
                  <a:srgbClr val="000000"/>
                </a:solidFill>
              </a:rPr>
              <a:t>Estudar conceitos relacionados com Storage, Backup e Restore.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000000"/>
                </a:solidFill>
              </a:rPr>
              <a:t>2.2. Específicos</a:t>
            </a:r>
            <a:endParaRPr b="1">
              <a:solidFill>
                <a:srgbClr val="000000"/>
              </a:solidFill>
            </a:endParaRPr>
          </a:p>
          <a:p>
            <a:pPr indent="-15875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•"/>
            </a:pPr>
            <a:r>
              <a:rPr lang="pt-PT">
                <a:solidFill>
                  <a:srgbClr val="000000"/>
                </a:solidFill>
              </a:rPr>
              <a:t>Definir e caracterizar Storage, Backup e Restore;</a:t>
            </a:r>
            <a:endParaRPr>
              <a:solidFill>
                <a:srgbClr val="000000"/>
              </a:solidFill>
            </a:endParaRPr>
          </a:p>
          <a:p>
            <a:pPr indent="-15875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•"/>
            </a:pPr>
            <a:r>
              <a:rPr lang="pt-PT">
                <a:solidFill>
                  <a:srgbClr val="000000"/>
                </a:solidFill>
              </a:rPr>
              <a:t>Explicar os tipos de Storage;</a:t>
            </a:r>
            <a:endParaRPr>
              <a:solidFill>
                <a:srgbClr val="000000"/>
              </a:solidFill>
            </a:endParaRPr>
          </a:p>
          <a:p>
            <a:pPr indent="-15875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•"/>
            </a:pPr>
            <a:r>
              <a:rPr lang="pt-PT">
                <a:solidFill>
                  <a:srgbClr val="000000"/>
                </a:solidFill>
              </a:rPr>
              <a:t>Descrever os níveis de RAID;</a:t>
            </a:r>
            <a:endParaRPr>
              <a:solidFill>
                <a:srgbClr val="000000"/>
              </a:solidFill>
            </a:endParaRPr>
          </a:p>
          <a:p>
            <a:pPr indent="-15875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•"/>
            </a:pPr>
            <a:r>
              <a:rPr lang="pt-PT">
                <a:solidFill>
                  <a:srgbClr val="000000"/>
                </a:solidFill>
              </a:rPr>
              <a:t>Apresentar os dispositivos de armazenamento;</a:t>
            </a:r>
            <a:endParaRPr>
              <a:solidFill>
                <a:srgbClr val="000000"/>
              </a:solidFill>
            </a:endParaRPr>
          </a:p>
          <a:p>
            <a:pPr indent="-15875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•"/>
            </a:pPr>
            <a:r>
              <a:rPr lang="pt-PT">
                <a:solidFill>
                  <a:srgbClr val="000000"/>
                </a:solidFill>
              </a:rPr>
              <a:t>Caracterizar as interfaces, firmware e fibras ópticas multimodo e monomodo.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6.1. Tipos de Dispositivos - Primário</a:t>
            </a:r>
            <a:endParaRPr/>
          </a:p>
        </p:txBody>
      </p:sp>
      <p:sp>
        <p:nvSpPr>
          <p:cNvPr id="423" name="Google Shape;423;p33"/>
          <p:cNvSpPr txBox="1"/>
          <p:nvPr>
            <p:ph idx="1" type="body"/>
          </p:nvPr>
        </p:nvSpPr>
        <p:spPr>
          <a:xfrm>
            <a:off x="1303800" y="1990050"/>
            <a:ext cx="7030500" cy="27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pt-PT" sz="1500"/>
              <a:t>RAM</a:t>
            </a:r>
            <a:r>
              <a:rPr lang="pt-PT" sz="1500"/>
              <a:t>: significa </a:t>
            </a:r>
            <a:r>
              <a:rPr b="1" lang="pt-PT" sz="1500"/>
              <a:t>memória de acesso aleatório</a:t>
            </a:r>
            <a:r>
              <a:rPr lang="pt-PT" sz="1500"/>
              <a:t>. Ele é usado para armazenar informações que são usadas imediatamente. São as é memórias temporárias.  Existem diferentes tipos de RAM, embora todos tenham a mesma finalidade, os mais comuns são: </a:t>
            </a:r>
            <a:r>
              <a:rPr b="1" lang="pt-PT" sz="1500"/>
              <a:t>SRAM, DRAM,</a:t>
            </a:r>
            <a:r>
              <a:rPr lang="pt-PT" sz="1500"/>
              <a:t> </a:t>
            </a:r>
            <a:r>
              <a:rPr b="1" lang="pt-PT" sz="1500"/>
              <a:t>SDRAM.</a:t>
            </a:r>
            <a:endParaRPr b="1" sz="1500"/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pt-PT" sz="1500"/>
              <a:t>ROM: </a:t>
            </a:r>
            <a:r>
              <a:rPr lang="pt-PT" sz="1500"/>
              <a:t>Significa</a:t>
            </a:r>
            <a:r>
              <a:rPr b="1" lang="pt-PT" sz="1500"/>
              <a:t> Read-Only Memory. </a:t>
            </a:r>
            <a:r>
              <a:rPr lang="pt-PT" sz="1500"/>
              <a:t>Os dados gravados ou armazenados nesses dispositivos são não voláteis, ou seja, uma vez que os dados armazenados na memória não podem ser modificados ou apagados. A memória da qual apenas lerá, mas não poderá escrevê-la.  Existem dois tipos de ROM:  </a:t>
            </a:r>
            <a:r>
              <a:rPr b="1" lang="pt-PT" sz="1500"/>
              <a:t>PROM, EPROM.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6.1. Tipos de Dispositivos - Secundário</a:t>
            </a:r>
            <a:endParaRPr/>
          </a:p>
        </p:txBody>
      </p:sp>
      <p:sp>
        <p:nvSpPr>
          <p:cNvPr id="429" name="Google Shape;429;p34"/>
          <p:cNvSpPr txBox="1"/>
          <p:nvPr>
            <p:ph idx="1" type="body"/>
          </p:nvPr>
        </p:nvSpPr>
        <p:spPr>
          <a:xfrm>
            <a:off x="1303800" y="1638750"/>
            <a:ext cx="3430500" cy="31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pt-PT" sz="1400">
                <a:highlight>
                  <a:schemeClr val="lt1"/>
                </a:highlight>
              </a:rPr>
              <a:t>Dispositivos de Armazenamento Magnético</a:t>
            </a:r>
            <a:endParaRPr b="1" sz="1400"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>
                <a:highlight>
                  <a:schemeClr val="lt1"/>
                </a:highlight>
              </a:rPr>
              <a:t>Disquete</a:t>
            </a:r>
            <a:endParaRPr sz="1400"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>
                <a:highlight>
                  <a:schemeClr val="lt1"/>
                </a:highlight>
              </a:rPr>
              <a:t>Disco Rígido</a:t>
            </a:r>
            <a:endParaRPr sz="1400"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>
                <a:highlight>
                  <a:schemeClr val="lt1"/>
                </a:highlight>
              </a:rPr>
              <a:t>Cartão Magnético</a:t>
            </a:r>
            <a:endParaRPr sz="1400"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>
                <a:highlight>
                  <a:schemeClr val="lt1"/>
                </a:highlight>
              </a:rPr>
              <a:t>Cassete de fita</a:t>
            </a:r>
            <a:endParaRPr sz="1400"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>
                <a:highlight>
                  <a:schemeClr val="lt1"/>
                </a:highlight>
              </a:rPr>
              <a:t>SuperDisk</a:t>
            </a:r>
            <a:endParaRPr sz="1400"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pt-PT" sz="1400">
                <a:highlight>
                  <a:schemeClr val="lt1"/>
                </a:highlight>
              </a:rPr>
              <a:t>Dispositivos de Memória Flash</a:t>
            </a:r>
            <a:endParaRPr b="1" sz="1400"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>
                <a:highlight>
                  <a:schemeClr val="lt1"/>
                </a:highlight>
              </a:rPr>
              <a:t>Pen Drive</a:t>
            </a:r>
            <a:endParaRPr sz="1400"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>
                <a:highlight>
                  <a:schemeClr val="lt1"/>
                </a:highlight>
              </a:rPr>
              <a:t>SSD</a:t>
            </a:r>
            <a:endParaRPr sz="1400"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>
                <a:highlight>
                  <a:schemeClr val="lt1"/>
                </a:highlight>
              </a:rPr>
              <a:t>Cartão SD</a:t>
            </a:r>
            <a:endParaRPr sz="1400"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>
                <a:highlight>
                  <a:schemeClr val="lt1"/>
                </a:highlight>
              </a:rPr>
              <a:t>Cartão de Memória</a:t>
            </a:r>
            <a:endParaRPr sz="1400">
              <a:highlight>
                <a:schemeClr val="lt1"/>
              </a:highlight>
            </a:endParaRPr>
          </a:p>
        </p:txBody>
      </p:sp>
      <p:sp>
        <p:nvSpPr>
          <p:cNvPr id="430" name="Google Shape;430;p34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400"/>
              <a:t>3. </a:t>
            </a:r>
            <a:r>
              <a:rPr b="1" lang="pt-PT" sz="1400"/>
              <a:t>Dispositivos de Armazenamento Óptico</a:t>
            </a:r>
            <a:endParaRPr b="1"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1400"/>
              <a:t>CD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1400"/>
              <a:t>DVD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1400"/>
              <a:t>Disco Blu-ray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400"/>
              <a:t>4. Armazenamento em Nuvem</a:t>
            </a:r>
            <a:endParaRPr b="1"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1400"/>
              <a:t>Armazenamento de dados online acessível via internet.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1400"/>
              <a:t>Oferece flexibilidade e escalabilidade.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1400"/>
              <a:t>Exemplos incluem Google Drive, Dropbox, iCloud.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6.1. Tipos de Armazenamento - HDD e SDD</a:t>
            </a:r>
            <a:endParaRPr/>
          </a:p>
        </p:txBody>
      </p:sp>
      <p:sp>
        <p:nvSpPr>
          <p:cNvPr id="436" name="Google Shape;436;p3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Hard Disk Drive (HDD)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Armazenamento magnético em disco revestido.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Cabeça magnética detecta ou altera a magnetização nos setores do disco.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Velocidade de rotação geralmente entre 5.400 e 7.200 RPM.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PT"/>
              <a:t>Vantagens:</a:t>
            </a:r>
            <a:r>
              <a:rPr lang="pt-PT"/>
              <a:t> Preço acessível, Grande capacidade de armazenamento.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PT"/>
              <a:t>Desvantagens:</a:t>
            </a:r>
            <a:r>
              <a:rPr lang="pt-PT"/>
              <a:t> Fragilidade, Capacidade limitada.</a:t>
            </a:r>
            <a:endParaRPr/>
          </a:p>
        </p:txBody>
      </p:sp>
      <p:sp>
        <p:nvSpPr>
          <p:cNvPr id="437" name="Google Shape;437;p3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Solid State Drive (SSD)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Armazenamento em unidades de estado sólido sem partes móveis.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Dados são armazenados em células de memória Flash.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Cada célula contém um controlador e um transistor de porta flutuante.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PT"/>
              <a:t>Vantagens: </a:t>
            </a:r>
            <a:r>
              <a:rPr lang="pt-PT"/>
              <a:t>VAlta velocidade, Resistência.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PT"/>
              <a:t>Desvantagens:</a:t>
            </a:r>
            <a:r>
              <a:rPr lang="pt-PT"/>
              <a:t> Preço mais elevado, Vida útil limitada.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highlight>
                  <a:schemeClr val="lt1"/>
                </a:highlight>
              </a:rPr>
              <a:t>7</a:t>
            </a:r>
            <a:r>
              <a:rPr lang="pt-PT">
                <a:highlight>
                  <a:schemeClr val="lt1"/>
                </a:highlight>
              </a:rPr>
              <a:t>. Interfaces - PATA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443" name="Google Shape;443;p3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444" name="Google Shape;444;p36"/>
          <p:cNvSpPr txBox="1"/>
          <p:nvPr>
            <p:ph idx="1" type="body"/>
          </p:nvPr>
        </p:nvSpPr>
        <p:spPr>
          <a:xfrm>
            <a:off x="1303800" y="1597875"/>
            <a:ext cx="3430500" cy="18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PT"/>
              <a:t>As unidades Parallel ATA (PATA) são um dos tipos de disco rígido. São também conhecidos como unidades eletrônicas de unidade integradas (IDE) ou mesmo unidades eletrônicas de unidade integradas aprimoradas (EIDE). É o primeiro disco rígido conectado a um computador usando o padrão de interface PATA.</a:t>
            </a:r>
            <a:endParaRPr/>
          </a:p>
        </p:txBody>
      </p:sp>
      <p:pic>
        <p:nvPicPr>
          <p:cNvPr descr="Lote De 5/5PCS de 60 Gb Ide Ata Paralela interface 2.5&quot; Disco Rígido Para  Notebook | eBay" id="445" name="Google Shape;44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6625" y="3405675"/>
            <a:ext cx="1624997" cy="171287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6"/>
          <p:cNvSpPr txBox="1"/>
          <p:nvPr>
            <p:ph idx="2" type="body"/>
          </p:nvPr>
        </p:nvSpPr>
        <p:spPr>
          <a:xfrm>
            <a:off x="4865550" y="17614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PT" sz="1800"/>
              <a:t>As unidades PATA podem fornecer taxas de transferência de dados de até 133 MB/s. Na configuração mestre/escravo, duas unidades PATA podem ser conectadas com um cabo.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pt-PT" sz="1800"/>
              <a:t>Uma extremidade do cabo PATA é conectada a uma porta na placa-mãe, geralmente denominada IDE , e a outra à parte traseira de um dispositivo de armazenamento como um disco rígido.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1" lang="pt-P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Interfaces - SATA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3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453" name="Google Shape;453;p37"/>
          <p:cNvSpPr txBox="1"/>
          <p:nvPr>
            <p:ph idx="1" type="body"/>
          </p:nvPr>
        </p:nvSpPr>
        <p:spPr>
          <a:xfrm>
            <a:off x="1303800" y="197100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PT" sz="1800"/>
              <a:t>SATA, ou Serial ATA é evoluiu de PATA. Ele usa tecnologia de sinalização serial. É a interface de transferência de dados utilizada nos dias de hoje. Essa transferência de dados é feita utilizando uma conexão ponto a ponto entre o dispositivo de armazenamento e a placa mãe de desktops, notebooks ou servidores. O objetivo dessa tecnologia é proporcionar uma conexão fácil e segura, por exemplo, garantindo o perfeito encaixe do conector. Além disso, proporcionar uma transferência de dados com boa velocidade.</a:t>
            </a:r>
            <a:endParaRPr sz="1800"/>
          </a:p>
        </p:txBody>
      </p:sp>
      <p:pic>
        <p:nvPicPr>
          <p:cNvPr descr="SATA (Serial ATA) Interface Overview for SSD (Solid State Drives) and  Modules" id="454" name="Google Shape;45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3493" y="928196"/>
            <a:ext cx="2143125" cy="1500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1" lang="pt-P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Interfaces - </a:t>
            </a:r>
            <a:r>
              <a:rPr lang="pt-P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SCSI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461" name="Google Shape;461;p38"/>
          <p:cNvSpPr txBox="1"/>
          <p:nvPr>
            <p:ph idx="1" type="body"/>
          </p:nvPr>
        </p:nvSpPr>
        <p:spPr>
          <a:xfrm>
            <a:off x="1303800" y="1597875"/>
            <a:ext cx="7030500" cy="28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A SCSI foi criada por Howard Shugart, o inventor do disco flexível, em 1979 e em 1986 a ANSI padronizou com o nome de SCSI (scuzzi).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A tecnologia SCSI tem como base um dispositivo de nome Host Adapter, também conhecido como controladora. Esse é o componente responsável por permitir a comunicação entre um dispositivo e o computador por meio da interface SCSI. A controladora pode estar presente na placa-mãe ou ser instalada nesta a partir de um slot livre, por exemplo.Além da velocidade, a tecnologia SCSI também oferece a vantagem de permitir a conexão de vários dispositivos a partir de um único barramento. No entanto, apenas dois dispositivos podem se comunicar ao mesmo tempo.</a:t>
            </a:r>
            <a:endParaRPr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6. Interfaces - SAS</a:t>
            </a:r>
            <a:endParaRPr/>
          </a:p>
        </p:txBody>
      </p:sp>
      <p:sp>
        <p:nvSpPr>
          <p:cNvPr id="467" name="Google Shape;467;p3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468" name="Google Shape;468;p39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5294"/>
              <a:buNone/>
            </a:pPr>
            <a:r>
              <a:rPr lang="pt-PT" sz="1700"/>
              <a:t>A tecnologia SAS (Serial Attached SCSI) como nome já diz é uma tecnologia que faz uso dos comandos SCSI, porém de forma serializada. Ela tem compatibilidade com a SATA.  O objetivo da sua existência é de obter maior agilidade na transmissão dos dados, junto com a confiabilidade, escalabilidade, gerenciamento e o alto desempenho em aplicações que exige um certo paralelismo que apenas a tecnologia SCSI proporciona. Ela resolve problemas de entrada/saída e conexão direta que a SCSI tradicional não atende. 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469" name="Google Shape;469;p39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PT" sz="1700"/>
              <a:t>A SAS tem conexão dedicada ou exclusiva para evitar concorrência, porém pode ser compartilhada com o uso de um expansor e ela elimina a perda de sincronismo (clock skew). Sua grande vantagem em relação ao padrão Serial SCSI existente atualmente (Fibre Channel, FC) é que ele permite o uso de discos de várias taxas de transmissão, usando a taxa máxima do dispositivo.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PT"/>
              <a:t>8</a:t>
            </a:r>
            <a:r>
              <a:rPr lang="pt-PT"/>
              <a:t>. Firmware</a:t>
            </a:r>
            <a:endParaRPr/>
          </a:p>
        </p:txBody>
      </p:sp>
      <p:sp>
        <p:nvSpPr>
          <p:cNvPr id="475" name="Google Shape;475;p4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15875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PT" sz="2000">
                <a:solidFill>
                  <a:srgbClr val="000000"/>
                </a:solidFill>
              </a:rPr>
              <a:t>Camada de software entre o hardware e o sistema operacional (SO).</a:t>
            </a:r>
            <a:endParaRPr sz="2000">
              <a:solidFill>
                <a:srgbClr val="000000"/>
              </a:solidFill>
            </a:endParaRPr>
          </a:p>
          <a:p>
            <a:pPr indent="-1587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PT" sz="2000">
                <a:solidFill>
                  <a:srgbClr val="000000"/>
                </a:solidFill>
              </a:rPr>
              <a:t>ObjeCtivo principal: inicializar e abstrair hardware suficiente para que os sistemas operacionais e seus drivers possam configurar ainda mais o hardware à sua plena funcionalidade.</a:t>
            </a:r>
            <a:endParaRPr sz="2000">
              <a:solidFill>
                <a:srgbClr val="000000"/>
              </a:solidFill>
            </a:endParaRPr>
          </a:p>
          <a:p>
            <a:pPr indent="-1587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PT" sz="2000">
                <a:solidFill>
                  <a:srgbClr val="000000"/>
                </a:solidFill>
              </a:rPr>
              <a:t>Armazenado em: </a:t>
            </a:r>
            <a:r>
              <a:rPr lang="pt-PT" sz="1700">
                <a:solidFill>
                  <a:srgbClr val="000000"/>
                </a:solidFill>
              </a:rPr>
              <a:t> </a:t>
            </a:r>
            <a:r>
              <a:rPr lang="pt-PT" sz="2000">
                <a:solidFill>
                  <a:srgbClr val="000000"/>
                </a:solidFill>
              </a:rPr>
              <a:t>ROM, EPROM, EEPROM ou FLASH</a:t>
            </a:r>
            <a:endParaRPr sz="2000">
              <a:solidFill>
                <a:srgbClr val="000000"/>
              </a:solidFill>
            </a:endParaRPr>
          </a:p>
          <a:p>
            <a:pPr indent="-50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i="0" sz="1700">
              <a:solidFill>
                <a:srgbClr val="000000"/>
              </a:solidFill>
            </a:endParaRPr>
          </a:p>
        </p:txBody>
      </p:sp>
      <p:sp>
        <p:nvSpPr>
          <p:cNvPr id="476" name="Google Shape;476;p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477" name="Google Shape;47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6000" y="3400875"/>
            <a:ext cx="4444824" cy="17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8.1. Componentes do Firmware</a:t>
            </a:r>
            <a:endParaRPr/>
          </a:p>
        </p:txBody>
      </p:sp>
      <p:sp>
        <p:nvSpPr>
          <p:cNvPr id="483" name="Google Shape;483;p41"/>
          <p:cNvSpPr txBox="1"/>
          <p:nvPr>
            <p:ph idx="1" type="body"/>
          </p:nvPr>
        </p:nvSpPr>
        <p:spPr>
          <a:xfrm>
            <a:off x="1303800" y="1438725"/>
            <a:ext cx="7030500" cy="30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0D0D0D"/>
                </a:solidFill>
                <a:highlight>
                  <a:srgbClr val="FFFFFF"/>
                </a:highlight>
              </a:rPr>
              <a:t>BIOS - Basic Input/Output System (Sistema Básico de Entrada e Saída)</a:t>
            </a:r>
            <a:endParaRPr b="1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Nunito"/>
              <a:buChar char="●"/>
            </a:pPr>
            <a:r>
              <a:rPr lang="pt-PT">
                <a:solidFill>
                  <a:srgbClr val="0D0D0D"/>
                </a:solidFill>
                <a:highlight>
                  <a:srgbClr val="FFFFFF"/>
                </a:highlight>
              </a:rPr>
              <a:t>Ensina o processador a operar com dispositivos básicos como unidade de DVD e HD.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0D0D0D"/>
                </a:solidFill>
                <a:highlight>
                  <a:srgbClr val="FFFFFF"/>
                </a:highlight>
              </a:rPr>
              <a:t>SETUP</a:t>
            </a:r>
            <a:endParaRPr b="1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Nunito"/>
              <a:buChar char="●"/>
            </a:pPr>
            <a:r>
              <a:rPr lang="pt-PT">
                <a:solidFill>
                  <a:srgbClr val="0D0D0D"/>
                </a:solidFill>
                <a:highlight>
                  <a:srgbClr val="FFFFFF"/>
                </a:highlight>
              </a:rPr>
              <a:t>Modifica os parâmetros armazenados na memória de configuração (CMOS).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0D0D0D"/>
                </a:solidFill>
                <a:highlight>
                  <a:srgbClr val="FFFFFF"/>
                </a:highlight>
              </a:rPr>
              <a:t>CMOS</a:t>
            </a:r>
            <a:endParaRPr b="1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Nunito"/>
              <a:buChar char="●"/>
            </a:pPr>
            <a:r>
              <a:rPr lang="pt-PT">
                <a:solidFill>
                  <a:srgbClr val="0D0D0D"/>
                </a:solidFill>
                <a:highlight>
                  <a:srgbClr val="FFFFFF"/>
                </a:highlight>
              </a:rPr>
              <a:t>Parte da memória de configuração do firmware.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0D0D0D"/>
                </a:solidFill>
                <a:highlight>
                  <a:srgbClr val="FFFFFF"/>
                </a:highlight>
              </a:rPr>
              <a:t>POST - Power-On Self Test (Auto-Teste ao Ligado)</a:t>
            </a:r>
            <a:endParaRPr b="1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Nunito"/>
              <a:buChar char="●"/>
            </a:pPr>
            <a:r>
              <a:rPr lang="pt-PT">
                <a:solidFill>
                  <a:srgbClr val="0D0D0D"/>
                </a:solidFill>
                <a:highlight>
                  <a:srgbClr val="FFFFFF"/>
                </a:highlight>
              </a:rPr>
              <a:t>Programa responsável por realizar o auto-teste toda vez que o dispositivo é ligado.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pt-PT"/>
              <a:t>9</a:t>
            </a:r>
            <a:r>
              <a:rPr lang="pt-PT"/>
              <a:t>.  Fibras Ópticas</a:t>
            </a:r>
            <a:endParaRPr/>
          </a:p>
        </p:txBody>
      </p:sp>
      <p:sp>
        <p:nvSpPr>
          <p:cNvPr id="489" name="Google Shape;489;p42"/>
          <p:cNvSpPr txBox="1"/>
          <p:nvPr>
            <p:ph idx="10" type="dt"/>
          </p:nvPr>
        </p:nvSpPr>
        <p:spPr>
          <a:xfrm>
            <a:off x="1357313" y="3769097"/>
            <a:ext cx="1543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03/06/2022</a:t>
            </a:r>
            <a:endParaRPr/>
          </a:p>
        </p:txBody>
      </p:sp>
      <p:sp>
        <p:nvSpPr>
          <p:cNvPr id="490" name="Google Shape;490;p4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491" name="Google Shape;491;p42"/>
          <p:cNvSpPr txBox="1"/>
          <p:nvPr>
            <p:ph idx="1" type="body"/>
          </p:nvPr>
        </p:nvSpPr>
        <p:spPr>
          <a:xfrm>
            <a:off x="1303800" y="1475700"/>
            <a:ext cx="70305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>
                <a:solidFill>
                  <a:srgbClr val="000000"/>
                </a:solidFill>
              </a:rPr>
              <a:t>S</a:t>
            </a:r>
            <a:r>
              <a:rPr lang="pt-PT" sz="1800">
                <a:solidFill>
                  <a:srgbClr val="000000"/>
                </a:solidFill>
              </a:rPr>
              <a:t>ão guias de onda cilíndricos feitos de vidro ou plástico, utilizados como meio para a transmissão de luz.</a:t>
            </a:r>
            <a:endParaRPr b="1" sz="1800"/>
          </a:p>
        </p:txBody>
      </p:sp>
      <p:pic>
        <p:nvPicPr>
          <p:cNvPr descr="/Users/macbookpro/Library/Group Containers/L48J367XN4.com.infraware.PolarisOffice/EngineTemp/21926/image10.png" id="492" name="Google Shape;49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63" y="2250773"/>
            <a:ext cx="2761774" cy="25165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Users/macbookpro/Library/Group Containers/L48J367XN4.com.infraware.PolarisOffice/EngineTemp/21926/fImage547432895226.jpeg" id="493" name="Google Shape;49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3769" y="2172299"/>
            <a:ext cx="4646295" cy="2329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2. INTRODUÇÃO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6470"/>
              <a:buNone/>
            </a:pPr>
            <a:r>
              <a:rPr lang="pt-PT" sz="1700"/>
              <a:t>Os sistemas de armazenamento de dados desempenham um papel vital em qualquer ambiente tecnológico, independentemente do tamanho da empresa. Desde grandes corporações até startups pequenas, a selecção de uma base de dados é uma necessidade premente, mesmo para empresas com quantidades limitadas de dados a serem gerenciados. 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76470"/>
              <a:buNone/>
            </a:pPr>
            <a:r>
              <a:rPr lang="pt-PT" sz="1700"/>
              <a:t>Este trabalho discute os diferentes tipos de armazenamento usados para guardar e acessar informações empresariais, destacando a importância de mantê-las seguras. Aborda-se o RAID, que além de melhorar o desempenho dos discos rígidos em computadores, envolve o uso de HDs extras. Além disso, são abordados temas como Firmware, Fibras Ópticas, Backup e Restore, destacando suas utilidades, importância e variedades.</a:t>
            </a:r>
            <a:endParaRPr sz="17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pt-PT"/>
              <a:t>9</a:t>
            </a:r>
            <a:r>
              <a:rPr lang="pt-PT"/>
              <a:t>.1. Fibras Monomodo e Multimodo</a:t>
            </a:r>
            <a:endParaRPr/>
          </a:p>
        </p:txBody>
      </p:sp>
      <p:sp>
        <p:nvSpPr>
          <p:cNvPr id="499" name="Google Shape;499;p4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500" name="Google Shape;500;p43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600">
                <a:solidFill>
                  <a:srgbClr val="0D0D0D"/>
                </a:solidFill>
                <a:highlight>
                  <a:srgbClr val="FFFFFF"/>
                </a:highlight>
              </a:rPr>
              <a:t>Fibras Ópticas Multimodo</a:t>
            </a:r>
            <a:endParaRPr b="1"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Nunito"/>
              <a:buChar char="●"/>
            </a:pPr>
            <a:r>
              <a:rPr lang="pt-PT" sz="1600">
                <a:solidFill>
                  <a:srgbClr val="0D0D0D"/>
                </a:solidFill>
                <a:highlight>
                  <a:srgbClr val="FFFFFF"/>
                </a:highlight>
              </a:rPr>
              <a:t>Aplicações de curta distância com baixo custo.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Nunito"/>
              <a:buChar char="●"/>
            </a:pPr>
            <a:r>
              <a:rPr lang="pt-PT" sz="1600">
                <a:solidFill>
                  <a:srgbClr val="0D0D0D"/>
                </a:solidFill>
                <a:highlight>
                  <a:srgbClr val="FFFFFF"/>
                </a:highlight>
              </a:rPr>
              <a:t>Distribuição de TV de alta definição para assinantes.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Nunito"/>
              <a:buChar char="●"/>
            </a:pPr>
            <a:r>
              <a:rPr lang="pt-PT" sz="1600">
                <a:solidFill>
                  <a:srgbClr val="0D0D0D"/>
                </a:solidFill>
                <a:highlight>
                  <a:srgbClr val="FFFFFF"/>
                </a:highlight>
              </a:rPr>
              <a:t>Distribuição de Internet com taxas de 200 Mb/s.</a:t>
            </a:r>
            <a:endParaRPr b="1" sz="1600">
              <a:solidFill>
                <a:srgbClr val="000000"/>
              </a:solidFill>
            </a:endParaRPr>
          </a:p>
        </p:txBody>
      </p:sp>
      <p:sp>
        <p:nvSpPr>
          <p:cNvPr id="501" name="Google Shape;501;p43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PT" sz="1400">
                <a:solidFill>
                  <a:srgbClr val="0D0D0D"/>
                </a:solidFill>
                <a:highlight>
                  <a:srgbClr val="FFFFFF"/>
                </a:highlight>
              </a:rPr>
              <a:t>Fibras Ópticas Monomodo</a:t>
            </a:r>
            <a:endParaRPr b="1"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Nunito"/>
              <a:buChar char="●"/>
            </a:pPr>
            <a:r>
              <a:rPr lang="pt-PT" sz="1400">
                <a:solidFill>
                  <a:srgbClr val="0D0D0D"/>
                </a:solidFill>
                <a:highlight>
                  <a:srgbClr val="FFFFFF"/>
                </a:highlight>
              </a:rPr>
              <a:t>Transmissão de dados, voz e imagem a longa distância.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Nunito"/>
              <a:buChar char="●"/>
            </a:pPr>
            <a:r>
              <a:rPr lang="pt-PT" sz="1400">
                <a:solidFill>
                  <a:srgbClr val="0D0D0D"/>
                </a:solidFill>
                <a:highlight>
                  <a:srgbClr val="FFFFFF"/>
                </a:highlight>
              </a:rPr>
              <a:t>Transmissão de altas taxas de bits.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Nunito"/>
              <a:buChar char="●"/>
            </a:pPr>
            <a:r>
              <a:rPr lang="pt-PT" sz="1400">
                <a:solidFill>
                  <a:srgbClr val="0D0D0D"/>
                </a:solidFill>
                <a:highlight>
                  <a:srgbClr val="FFFFFF"/>
                </a:highlight>
              </a:rPr>
              <a:t>Sistemas DWDM (Dense Wavelength Division Multiplexing), usando vários comprimentos de onda, com taxas de Tb/s.</a:t>
            </a:r>
            <a:endParaRPr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pt-PT"/>
              <a:t>9</a:t>
            </a:r>
            <a:r>
              <a:rPr lang="pt-PT"/>
              <a:t>.1. Fibras Monomodo e Multimodo</a:t>
            </a:r>
            <a:endParaRPr/>
          </a:p>
        </p:txBody>
      </p:sp>
      <p:sp>
        <p:nvSpPr>
          <p:cNvPr id="507" name="Google Shape;507;p4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descr="/Users/macbookpro/Library/Group Containers/L48J367XN4.com.infraware.PolarisOffice/EngineTemp/21926/fImage202693595394.png" id="508" name="Google Shape;508;p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pt-PT"/>
              <a:t>9</a:t>
            </a:r>
            <a:r>
              <a:rPr lang="pt-PT"/>
              <a:t>.1. Fibras Monomodo e Multimodo</a:t>
            </a:r>
            <a:endParaRPr/>
          </a:p>
        </p:txBody>
      </p:sp>
      <p:sp>
        <p:nvSpPr>
          <p:cNvPr id="514" name="Google Shape;514;p4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descr="/Users/macbookpro/Library/Group Containers/L48J367XN4.com.infraware.PolarisOffice/EngineTemp/21926/fImage147343651363.gif" id="515" name="Google Shape;515;p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pt-PT"/>
              <a:t>9</a:t>
            </a:r>
            <a:r>
              <a:rPr lang="pt-PT"/>
              <a:t>.2.  Fibras Multimodo índice degrau</a:t>
            </a:r>
            <a:endParaRPr/>
          </a:p>
        </p:txBody>
      </p:sp>
      <p:sp>
        <p:nvSpPr>
          <p:cNvPr id="521" name="Google Shape;521;p4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522" name="Google Shape;52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7267" y="1682836"/>
            <a:ext cx="1333024" cy="1777842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46"/>
          <p:cNvSpPr txBox="1"/>
          <p:nvPr/>
        </p:nvSpPr>
        <p:spPr>
          <a:xfrm>
            <a:off x="2388000" y="1702803"/>
            <a:ext cx="67560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381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•"/>
            </a:pPr>
            <a:r>
              <a:rPr b="0" i="0" lang="pt-P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d1 → diâmetro do núcleo de 50 μm a 200 μm (tipicamente 50 μm e 62,5 μm)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81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•"/>
            </a:pPr>
            <a:r>
              <a:rPr b="0" i="0" lang="pt-P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d2 → diâmetro da fibra óptica (núcleo + casca) de 125 μm a 280 μm (tipicamente 125 μm)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46"/>
          <p:cNvSpPr txBox="1"/>
          <p:nvPr/>
        </p:nvSpPr>
        <p:spPr>
          <a:xfrm>
            <a:off x="2524650" y="3000900"/>
            <a:ext cx="56868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latin typeface="Nunito"/>
                <a:ea typeface="Nunito"/>
                <a:cs typeface="Nunito"/>
                <a:sym typeface="Nunito"/>
              </a:rPr>
              <a:t>Características</a:t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pt-PT" sz="1300">
                <a:latin typeface="Nunito"/>
                <a:ea typeface="Nunito"/>
                <a:cs typeface="Nunito"/>
                <a:sym typeface="Nunito"/>
              </a:rPr>
              <a:t>Variação abrupta do índice de refração do núcleo em relação à casca.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pt-PT" sz="1300">
                <a:latin typeface="Nunito"/>
                <a:ea typeface="Nunito"/>
                <a:cs typeface="Nunito"/>
                <a:sym typeface="Nunito"/>
              </a:rPr>
              <a:t>Índice de refração constante no núcleo.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pt-PT" sz="1300">
                <a:latin typeface="Nunito"/>
                <a:ea typeface="Nunito"/>
                <a:cs typeface="Nunito"/>
                <a:sym typeface="Nunito"/>
              </a:rPr>
              <a:t>Dimensões e diferença relativa de índices de refração implicando na existência de múltiplos feixes se propagando na fibra óptica.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pt-PT" sz="1300">
                <a:latin typeface="Nunito"/>
                <a:ea typeface="Nunito"/>
                <a:cs typeface="Nunito"/>
                <a:sym typeface="Nunito"/>
              </a:rPr>
              <a:t>Utilizadas em sistemas com comprimento de onda típico de 850 e 1330 nm.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pt-PT" sz="1300">
                <a:latin typeface="Nunito"/>
                <a:ea typeface="Nunito"/>
                <a:cs typeface="Nunito"/>
                <a:sym typeface="Nunito"/>
              </a:rPr>
              <a:t>Distâncias típicas de aplicação de até 1 km.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pt-PT"/>
              <a:t>9</a:t>
            </a:r>
            <a:r>
              <a:rPr lang="pt-PT"/>
              <a:t>.3. Fibras Multimodo índice gradual</a:t>
            </a:r>
            <a:endParaRPr/>
          </a:p>
        </p:txBody>
      </p:sp>
      <p:sp>
        <p:nvSpPr>
          <p:cNvPr id="530" name="Google Shape;530;p4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531" name="Google Shape;531;p47"/>
          <p:cNvSpPr txBox="1"/>
          <p:nvPr/>
        </p:nvSpPr>
        <p:spPr>
          <a:xfrm>
            <a:off x="2407444" y="1702594"/>
            <a:ext cx="6279900" cy="20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381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•"/>
            </a:pPr>
            <a:r>
              <a:rPr b="0" i="0" lang="pt-P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d1 → diâmetro do núcleo de 50 μm a 85 μm (tipicamente 50 μm e 62,5 μm)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81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•"/>
            </a:pPr>
            <a:r>
              <a:rPr b="0" i="0" lang="pt-P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d2 → diâmetro da fibra óptica (núcleo + casca) de 125 μm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81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•"/>
            </a:pPr>
            <a:r>
              <a:rPr b="0" i="0" lang="pt-P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n6 → índice de refração da casca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81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•"/>
            </a:pPr>
            <a:r>
              <a:rPr b="0" i="0" lang="pt-P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n1 à n5 → índices de refração das superfícies concêntricas do núcleo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47"/>
          <p:cNvSpPr txBox="1"/>
          <p:nvPr/>
        </p:nvSpPr>
        <p:spPr>
          <a:xfrm>
            <a:off x="2407450" y="3554975"/>
            <a:ext cx="67389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Características:</a:t>
            </a:r>
            <a:endParaRPr b="1">
              <a:solidFill>
                <a:srgbClr val="0D0D0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Nunito"/>
              <a:buChar char="●"/>
            </a:pPr>
            <a:r>
              <a:rPr lang="pt-PT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Variação gradual do índice de refração do núcleo em relação à casca.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Nunito"/>
              <a:buChar char="●"/>
            </a:pPr>
            <a:r>
              <a:rPr lang="pt-PT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Núcleo composto por vidros especiais com diferentes valores de índice de refração.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33" name="Google Shape;533;p47"/>
          <p:cNvPicPr preferRelativeResize="0"/>
          <p:nvPr/>
        </p:nvPicPr>
        <p:blipFill rotWithShape="1">
          <a:blip r:embed="rId3">
            <a:alphaModFix/>
          </a:blip>
          <a:srcRect b="4019" l="0" r="0" t="-4020"/>
          <a:stretch/>
        </p:blipFill>
        <p:spPr>
          <a:xfrm>
            <a:off x="952025" y="1440176"/>
            <a:ext cx="1329375" cy="1730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8"/>
          <p:cNvSpPr txBox="1"/>
          <p:nvPr>
            <p:ph type="title"/>
          </p:nvPr>
        </p:nvSpPr>
        <p:spPr>
          <a:xfrm>
            <a:off x="971025" y="4842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pt-PT"/>
              <a:t>9</a:t>
            </a:r>
            <a:r>
              <a:rPr lang="pt-PT"/>
              <a:t>.3. Fibras Multimodo </a:t>
            </a:r>
            <a:r>
              <a:rPr lang="pt-PT"/>
              <a:t>Í</a:t>
            </a:r>
            <a:r>
              <a:rPr lang="pt-PT"/>
              <a:t>ndice </a:t>
            </a:r>
            <a:r>
              <a:rPr lang="pt-PT"/>
              <a:t>G</a:t>
            </a:r>
            <a:r>
              <a:rPr lang="pt-PT"/>
              <a:t>radual</a:t>
            </a:r>
            <a:endParaRPr/>
          </a:p>
        </p:txBody>
      </p:sp>
      <p:sp>
        <p:nvSpPr>
          <p:cNvPr id="539" name="Google Shape;539;p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540" name="Google Shape;540;p48"/>
          <p:cNvSpPr txBox="1"/>
          <p:nvPr/>
        </p:nvSpPr>
        <p:spPr>
          <a:xfrm>
            <a:off x="681175" y="1775175"/>
            <a:ext cx="8368500" cy="30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381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•"/>
            </a:pPr>
            <a:r>
              <a:rPr i="0" lang="pt-PT" sz="1800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Maior capacidade de transmissão com relação as fibras ópticas MM - ID; </a:t>
            </a:r>
            <a:endParaRPr i="0" sz="1800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90500" lvl="0" marL="381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•"/>
            </a:pPr>
            <a:r>
              <a:rPr i="0" lang="pt-PT" sz="1800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Menor aceitação de energia luminosa; </a:t>
            </a:r>
            <a:endParaRPr i="0" sz="1800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90500" lvl="0" marL="381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•"/>
            </a:pPr>
            <a:r>
              <a:rPr i="0" lang="pt-PT" sz="1800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Utilizada em sistemas de comunicação com distâncias de poucos Km; </a:t>
            </a:r>
            <a:endParaRPr i="0" sz="1800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90500" lvl="0" marL="381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•"/>
            </a:pPr>
            <a:r>
              <a:rPr i="0" lang="pt-PT" sz="1800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Comprimento de onda típico: 850 nm e 1330 nm; </a:t>
            </a:r>
            <a:endParaRPr i="0" sz="1800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90500" lvl="0" marL="381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•"/>
            </a:pPr>
            <a:r>
              <a:rPr i="0" lang="pt-PT" sz="1800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Distâncias típicas de aplicação: até 4 Km; </a:t>
            </a:r>
            <a:endParaRPr i="0" sz="1800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90500" lvl="0" marL="381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•"/>
            </a:pPr>
            <a:r>
              <a:rPr i="0" lang="pt-PT" sz="1800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Diâmetro do núcleo típico: 50 e 62,5 μm; </a:t>
            </a:r>
            <a:endParaRPr i="0" sz="1800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90500" lvl="0" marL="3810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9"/>
          <p:cNvSpPr txBox="1"/>
          <p:nvPr>
            <p:ph type="title"/>
          </p:nvPr>
        </p:nvSpPr>
        <p:spPr>
          <a:xfrm>
            <a:off x="1246650" y="6366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pt-PT"/>
              <a:t>9</a:t>
            </a:r>
            <a:r>
              <a:rPr lang="pt-PT"/>
              <a:t>.4. Fibras Monomodo(índice gradual)</a:t>
            </a:r>
            <a:endParaRPr/>
          </a:p>
        </p:txBody>
      </p:sp>
      <p:sp>
        <p:nvSpPr>
          <p:cNvPr id="546" name="Google Shape;546;p4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547" name="Google Shape;54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8225" y="2139925"/>
            <a:ext cx="4066700" cy="187055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49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PT" sz="1800"/>
              <a:t> Características: </a:t>
            </a:r>
            <a:endParaRPr sz="1800"/>
          </a:p>
          <a:p>
            <a:pPr indent="-190500" lvl="0" marL="381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•"/>
            </a:pPr>
            <a:r>
              <a:rPr lang="pt-PT" sz="1800"/>
              <a:t>Possuem capacidade de transmissão superior as fibras multimodo; </a:t>
            </a:r>
            <a:endParaRPr sz="1800"/>
          </a:p>
          <a:p>
            <a:pPr indent="-190500" lvl="0" marL="381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•"/>
            </a:pPr>
            <a:r>
              <a:rPr lang="pt-PT" sz="1800"/>
              <a:t>Apenas é guiado o modo fundamental da (raio axial) da onda eletromagnética; </a:t>
            </a:r>
            <a:endParaRPr sz="1800"/>
          </a:p>
          <a:p>
            <a:pPr indent="-76200" lvl="0" marL="381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pt-PT"/>
              <a:t>9</a:t>
            </a:r>
            <a:r>
              <a:rPr lang="pt-PT"/>
              <a:t>.4. Fibras Monomodo (</a:t>
            </a:r>
            <a:r>
              <a:rPr lang="pt-PT"/>
              <a:t>índice</a:t>
            </a:r>
            <a:r>
              <a:rPr lang="pt-PT"/>
              <a:t> gradual)</a:t>
            </a:r>
            <a:endParaRPr/>
          </a:p>
        </p:txBody>
      </p:sp>
      <p:sp>
        <p:nvSpPr>
          <p:cNvPr id="554" name="Google Shape;554;p50"/>
          <p:cNvSpPr txBox="1"/>
          <p:nvPr>
            <p:ph idx="10" type="dt"/>
          </p:nvPr>
        </p:nvSpPr>
        <p:spPr>
          <a:xfrm>
            <a:off x="471488" y="3575447"/>
            <a:ext cx="1543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r>
              <a:rPr lang="pt-PT" sz="900">
                <a:latin typeface="Calibri"/>
                <a:ea typeface="Calibri"/>
                <a:cs typeface="Calibri"/>
                <a:sym typeface="Calibri"/>
              </a:rPr>
              <a:t>03/06/2022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5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556" name="Google Shape;556;p5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173355" lvl="0" marL="381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Char char="•"/>
            </a:pPr>
            <a:r>
              <a:rPr lang="pt-PT" sz="1800"/>
              <a:t>O núcleo possui dimensões inferiores às fibras MM; </a:t>
            </a:r>
            <a:endParaRPr sz="1800"/>
          </a:p>
          <a:p>
            <a:pPr indent="-173355" lvl="0" marL="381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Char char="•"/>
            </a:pPr>
            <a:r>
              <a:rPr lang="pt-PT" sz="1800"/>
              <a:t>Utilizadas em sistemas com comprimento de onda típico: 1310 nm e 1550 nm; </a:t>
            </a:r>
            <a:endParaRPr sz="1800"/>
          </a:p>
          <a:p>
            <a:pPr indent="-173355" lvl="0" marL="381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Char char="•"/>
            </a:pPr>
            <a:r>
              <a:rPr lang="pt-PT" sz="1800"/>
              <a:t>Distâncias típicas de aplicação: até dezenas ou centenas de Km sem repetidores; </a:t>
            </a:r>
            <a:endParaRPr sz="1800"/>
          </a:p>
          <a:p>
            <a:pPr indent="-173355" lvl="0" marL="381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Char char="•"/>
            </a:pPr>
            <a:r>
              <a:rPr lang="pt-PT" sz="1800"/>
              <a:t>Diâmetro do núcleo típico: 2000 a 10.000 nm (poucas vezes superior ao comprimento de onda de transmissão);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5"/>
              <a:t>10. </a:t>
            </a:r>
            <a:r>
              <a:rPr lang="pt-PT" sz="3205">
                <a:solidFill>
                  <a:srgbClr val="000000"/>
                </a:solidFill>
              </a:rPr>
              <a:t>Backup e Restore</a:t>
            </a:r>
            <a:endParaRPr sz="3205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O backup é a cópia dos arquivos físicos, virtuais ou base de dados para um local secundário, visando preservá-los em caso de falha do equipamento ou outra catástrofe. Essencial para um plano de Recuperação de Desastre (DRP) bem sucedido, visa garantir uma recuperação rápida e confiável dos dados em caso de necessidade. O processo de restauração de arquivos, conhecido como restore, é fundamental para essa finalidade. Ainda hoje, tanto discos quanto fitas são utilizados para backup, muitas vezes de forma complementar.</a:t>
            </a:r>
            <a:endParaRPr sz="15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2"/>
          <p:cNvSpPr txBox="1"/>
          <p:nvPr>
            <p:ph type="title"/>
          </p:nvPr>
        </p:nvSpPr>
        <p:spPr>
          <a:xfrm>
            <a:off x="1303800" y="598575"/>
            <a:ext cx="7645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</a:rPr>
              <a:t>10.1. Backup e Armazenamento em Nuvem</a:t>
            </a:r>
            <a:endParaRPr/>
          </a:p>
        </p:txBody>
      </p:sp>
      <p:sp>
        <p:nvSpPr>
          <p:cNvPr id="568" name="Google Shape;568;p52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0D0D0D"/>
                </a:solidFill>
                <a:highlight>
                  <a:srgbClr val="FFFFFF"/>
                </a:highlight>
              </a:rPr>
              <a:t>Backup de Dados Fora da Empresa: Armazenamento em Nuvem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Nunito"/>
              <a:buChar char="●"/>
            </a:pPr>
            <a:r>
              <a:rPr lang="pt-PT" sz="1400">
                <a:solidFill>
                  <a:srgbClr val="0D0D0D"/>
                </a:solidFill>
                <a:highlight>
                  <a:srgbClr val="FFFFFF"/>
                </a:highlight>
              </a:rPr>
              <a:t>Baixo custo e capacidade escalonável.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Nunito"/>
              <a:buChar char="●"/>
            </a:pPr>
            <a:r>
              <a:rPr lang="pt-PT" sz="1400">
                <a:solidFill>
                  <a:srgbClr val="0D0D0D"/>
                </a:solidFill>
                <a:highlight>
                  <a:srgbClr val="FFFFFF"/>
                </a:highlight>
              </a:rPr>
              <a:t>Elimina a necessidade de hardware de backup.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Nunito"/>
              <a:buChar char="●"/>
            </a:pPr>
            <a:r>
              <a:rPr lang="pt-PT" sz="1400">
                <a:solidFill>
                  <a:srgbClr val="0D0D0D"/>
                </a:solidFill>
                <a:highlight>
                  <a:srgbClr val="FFFFFF"/>
                </a:highlight>
              </a:rPr>
              <a:t>Necessário criptografar os dados para garantir a integridade das informações.</a:t>
            </a:r>
            <a:endParaRPr sz="1400"/>
          </a:p>
        </p:txBody>
      </p:sp>
      <p:sp>
        <p:nvSpPr>
          <p:cNvPr id="569" name="Google Shape;569;p52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PT" sz="1400">
                <a:solidFill>
                  <a:srgbClr val="0D0D0D"/>
                </a:solidFill>
                <a:highlight>
                  <a:srgbClr val="FFFFFF"/>
                </a:highlight>
              </a:rPr>
              <a:t>Tipos de Armazenamento em Nuvem:</a:t>
            </a:r>
            <a:endParaRPr b="1"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Nunito"/>
              <a:buChar char="●"/>
            </a:pPr>
            <a:r>
              <a:rPr b="1" lang="pt-PT" sz="1400">
                <a:solidFill>
                  <a:srgbClr val="0D0D0D"/>
                </a:solidFill>
                <a:highlight>
                  <a:srgbClr val="FFFFFF"/>
                </a:highlight>
              </a:rPr>
              <a:t>Nuvem Pública: </a:t>
            </a:r>
            <a:r>
              <a:rPr lang="pt-PT" sz="1400">
                <a:solidFill>
                  <a:srgbClr val="0D0D0D"/>
                </a:solidFill>
                <a:highlight>
                  <a:srgbClr val="FFFFFF"/>
                </a:highlight>
              </a:rPr>
              <a:t>Amazon Web Services (AWS), Google Compute Engine, Microsoft Azure.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Nunito"/>
              <a:buChar char="●"/>
            </a:pPr>
            <a:r>
              <a:rPr b="1" lang="pt-PT" sz="1400">
                <a:solidFill>
                  <a:srgbClr val="0D0D0D"/>
                </a:solidFill>
                <a:highlight>
                  <a:srgbClr val="FFFFFF"/>
                </a:highlight>
              </a:rPr>
              <a:t>Nuvem Privada: </a:t>
            </a:r>
            <a:r>
              <a:rPr lang="pt-PT" sz="1400">
                <a:solidFill>
                  <a:srgbClr val="0D0D0D"/>
                </a:solidFill>
                <a:highlight>
                  <a:srgbClr val="FFFFFF"/>
                </a:highlight>
              </a:rPr>
              <a:t>Oferece maior controle sobre os dados.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Nunito"/>
              <a:buChar char="●"/>
            </a:pPr>
            <a:r>
              <a:rPr b="1" lang="pt-PT" sz="1400">
                <a:solidFill>
                  <a:srgbClr val="0D0D0D"/>
                </a:solidFill>
                <a:highlight>
                  <a:srgbClr val="FFFFFF"/>
                </a:highlight>
              </a:rPr>
              <a:t>Nuvem Híbrida: </a:t>
            </a:r>
            <a:r>
              <a:rPr lang="pt-PT" sz="1400">
                <a:solidFill>
                  <a:srgbClr val="0D0D0D"/>
                </a:solidFill>
                <a:highlight>
                  <a:srgbClr val="FFFFFF"/>
                </a:highlight>
              </a:rPr>
              <a:t>Combinação de nuvem pública e privada para flexibilidade.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PT"/>
              <a:t>3. Storage(Armazenamento)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1250"/>
              <a:buNone/>
            </a:pPr>
            <a:r>
              <a:rPr lang="pt-PT" sz="1600"/>
              <a:t>O </a:t>
            </a:r>
            <a:r>
              <a:rPr b="1" lang="pt-PT" sz="1600"/>
              <a:t>storage</a:t>
            </a:r>
            <a:r>
              <a:rPr lang="pt-PT" sz="1600"/>
              <a:t> é um centro de armazenamento para os dados da rede empresarial, podendo desempenhar diversas funções, como servidor de arquivos e backup. Basicamente, trata-se das ferramentas e métodos para guardar, organizar e acessar informações corporativas. Isso envolve tecnologias variadas, como leitores ópticos e softwares de gestão de dados, garantindo a preservação dessas informações para uso posterior.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600"/>
              <a:t>O Storage:</a:t>
            </a:r>
            <a:endParaRPr sz="1600"/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PT" sz="1600"/>
              <a:t>  Garante a integridade da informação.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1600"/>
              <a:t>  Proporciona maior acessibilidade aos dados da empresa.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1600"/>
              <a:t>  Oferece flexibilidade nos pontos de acesso.</a:t>
            </a:r>
            <a:endParaRPr sz="1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3"/>
          <p:cNvSpPr txBox="1"/>
          <p:nvPr>
            <p:ph type="title"/>
          </p:nvPr>
        </p:nvSpPr>
        <p:spPr>
          <a:xfrm>
            <a:off x="1303800" y="598575"/>
            <a:ext cx="7645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</a:rPr>
              <a:t>10.1. Tipos de Backup</a:t>
            </a:r>
            <a:endParaRPr/>
          </a:p>
        </p:txBody>
      </p:sp>
      <p:pic>
        <p:nvPicPr>
          <p:cNvPr id="575" name="Google Shape;57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175" y="1393825"/>
            <a:ext cx="7852575" cy="344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4"/>
          <p:cNvSpPr txBox="1"/>
          <p:nvPr>
            <p:ph type="title"/>
          </p:nvPr>
        </p:nvSpPr>
        <p:spPr>
          <a:xfrm>
            <a:off x="1303800" y="598575"/>
            <a:ext cx="7645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</a:rPr>
              <a:t>10.2. Técnicas para complementar o Backup</a:t>
            </a:r>
            <a:endParaRPr/>
          </a:p>
        </p:txBody>
      </p:sp>
      <p:sp>
        <p:nvSpPr>
          <p:cNvPr id="581" name="Google Shape;581;p54"/>
          <p:cNvSpPr txBox="1"/>
          <p:nvPr>
            <p:ph idx="1" type="body"/>
          </p:nvPr>
        </p:nvSpPr>
        <p:spPr>
          <a:xfrm>
            <a:off x="1303800" y="1457775"/>
            <a:ext cx="3430500" cy="30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pt-PT">
                <a:solidFill>
                  <a:srgbClr val="0D0D0D"/>
                </a:solidFill>
                <a:highlight>
                  <a:srgbClr val="FFFFFF"/>
                </a:highlight>
              </a:rPr>
              <a:t>Proteção Contínua de Dados (CDP):</a:t>
            </a:r>
            <a:r>
              <a:rPr lang="pt-PT">
                <a:solidFill>
                  <a:srgbClr val="0D0D0D"/>
                </a:solidFill>
                <a:highlight>
                  <a:srgbClr val="FFFFFF"/>
                </a:highlight>
              </a:rPr>
              <a:t> Oferece backups quase contínuos para garantir a proteção dos dados em tempo real.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pt-PT">
                <a:solidFill>
                  <a:srgbClr val="0D0D0D"/>
                </a:solidFill>
                <a:highlight>
                  <a:srgbClr val="FFFFFF"/>
                </a:highlight>
              </a:rPr>
              <a:t>Sistema CDP Quase Contínuo: </a:t>
            </a:r>
            <a:r>
              <a:rPr lang="pt-PT">
                <a:solidFill>
                  <a:srgbClr val="0D0D0D"/>
                </a:solidFill>
                <a:highlight>
                  <a:srgbClr val="FFFFFF"/>
                </a:highlight>
              </a:rPr>
              <a:t>Fornece uma solução de backup quase contínuo para minimizar a perda de dados.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pt-PT">
                <a:solidFill>
                  <a:srgbClr val="0D0D0D"/>
                </a:solidFill>
                <a:highlight>
                  <a:srgbClr val="FFFFFF"/>
                </a:highlight>
              </a:rPr>
              <a:t>Redução de Dados: </a:t>
            </a:r>
            <a:r>
              <a:rPr lang="pt-PT">
                <a:solidFill>
                  <a:srgbClr val="0D0D0D"/>
                </a:solidFill>
                <a:highlight>
                  <a:srgbClr val="FFFFFF"/>
                </a:highlight>
              </a:rPr>
              <a:t>Técnicas para reduzir o volume de dados a serem armazenados, economizando espaço e otimizando o processo de backup.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582" name="Google Shape;582;p54"/>
          <p:cNvSpPr txBox="1"/>
          <p:nvPr>
            <p:ph idx="2" type="body"/>
          </p:nvPr>
        </p:nvSpPr>
        <p:spPr>
          <a:xfrm>
            <a:off x="4827450" y="14185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pt-PT">
                <a:solidFill>
                  <a:srgbClr val="0D0D0D"/>
                </a:solidFill>
                <a:highlight>
                  <a:srgbClr val="FFFFFF"/>
                </a:highlight>
              </a:rPr>
              <a:t>Clonagem de Discos.</a:t>
            </a:r>
            <a:endParaRPr b="1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pt-PT">
                <a:solidFill>
                  <a:srgbClr val="0D0D0D"/>
                </a:solidFill>
                <a:highlight>
                  <a:srgbClr val="FFFFFF"/>
                </a:highlight>
              </a:rPr>
              <a:t>Código de Exclusão: </a:t>
            </a:r>
            <a:r>
              <a:rPr lang="pt-PT">
                <a:solidFill>
                  <a:srgbClr val="0D0D0D"/>
                </a:solidFill>
                <a:highlight>
                  <a:srgbClr val="FFFFFF"/>
                </a:highlight>
              </a:rPr>
              <a:t>Define critérios para excluir automaticamente dados desnecessários ou obsoletos do backup, mantendo o armazenamento eficiente.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pt-PT">
                <a:solidFill>
                  <a:srgbClr val="0D0D0D"/>
                </a:solidFill>
                <a:highlight>
                  <a:srgbClr val="FFFFFF"/>
                </a:highlight>
              </a:rPr>
              <a:t>Backup Simples;</a:t>
            </a:r>
            <a:endParaRPr b="1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PT">
                <a:solidFill>
                  <a:srgbClr val="0D0D0D"/>
                </a:solidFill>
                <a:highlight>
                  <a:srgbClr val="FFFFFF"/>
                </a:highlight>
              </a:rPr>
              <a:t>Replicação: Cria cópias de dados em diferentes locais, garantindo a disponibilidade e a resiliência do sistema em caso de falha.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PT"/>
              <a:t>Conclusão</a:t>
            </a:r>
            <a:endParaRPr/>
          </a:p>
        </p:txBody>
      </p:sp>
      <p:sp>
        <p:nvSpPr>
          <p:cNvPr id="588" name="Google Shape;588;p55"/>
          <p:cNvSpPr txBox="1"/>
          <p:nvPr>
            <p:ph idx="1" type="body"/>
          </p:nvPr>
        </p:nvSpPr>
        <p:spPr>
          <a:xfrm>
            <a:off x="1303800" y="1714950"/>
            <a:ext cx="7030500" cy="3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Nunito"/>
              <a:buChar char="●"/>
            </a:pPr>
            <a:r>
              <a:rPr lang="pt-PT" sz="1400">
                <a:solidFill>
                  <a:srgbClr val="0D0D0D"/>
                </a:solidFill>
                <a:highlight>
                  <a:srgbClr val="FFFFFF"/>
                </a:highlight>
              </a:rPr>
              <a:t>O armazenamento de dados é fundamental para o funcionamento de qualquer organização, garantindo a segurança e disponibilidade das informações.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Nunito"/>
              <a:buChar char="●"/>
            </a:pPr>
            <a:r>
              <a:rPr lang="pt-PT" sz="1400">
                <a:solidFill>
                  <a:srgbClr val="0D0D0D"/>
                </a:solidFill>
                <a:highlight>
                  <a:srgbClr val="FFFFFF"/>
                </a:highlight>
              </a:rPr>
              <a:t>Estratégias de backup e restore são essenciais para proteger os dados contra perdas e garantir a continuidade dos negócios em caso de falhas ou desastres.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Nunito"/>
              <a:buChar char="●"/>
            </a:pPr>
            <a:r>
              <a:rPr lang="pt-PT" sz="1400">
                <a:solidFill>
                  <a:srgbClr val="0D0D0D"/>
                </a:solidFill>
                <a:highlight>
                  <a:srgbClr val="FFFFFF"/>
                </a:highlight>
              </a:rPr>
              <a:t>Tecnologias como RAID, NAS e SAN oferecem diferentes abordagens para o armazenamento de dados, cada uma com suas vantagens e desvantagens.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Nunito"/>
              <a:buChar char="●"/>
            </a:pPr>
            <a:r>
              <a:rPr lang="pt-PT" sz="1400">
                <a:solidFill>
                  <a:srgbClr val="0D0D0D"/>
                </a:solidFill>
                <a:highlight>
                  <a:srgbClr val="FFFFFF"/>
                </a:highlight>
              </a:rPr>
              <a:t>A utilização de serviços de backup em nuvem oferece uma solução eficaz e escalável para proteger os dados fora da empresa.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Nunito"/>
              <a:buChar char="●"/>
            </a:pPr>
            <a:r>
              <a:rPr lang="pt-PT" sz="1400">
                <a:solidFill>
                  <a:srgbClr val="0D0D0D"/>
                </a:solidFill>
                <a:highlight>
                  <a:srgbClr val="FFFFFF"/>
                </a:highlight>
              </a:rPr>
              <a:t>É fundamental elaborar e testar regularmente um plano de backup e recuperação de desastres para garantir a integridade e disponibilidade dos dados em todos os momentos.</a:t>
            </a:r>
            <a:endParaRPr sz="1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6"/>
          <p:cNvSpPr txBox="1"/>
          <p:nvPr>
            <p:ph type="title"/>
          </p:nvPr>
        </p:nvSpPr>
        <p:spPr>
          <a:xfrm>
            <a:off x="1388550" y="1640100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pt-PT" sz="7100"/>
              <a:t>Obrigado!</a:t>
            </a:r>
            <a:endParaRPr sz="71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5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pt-PT"/>
              <a:t>4. Tipos de Storage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795" y="1782677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r>
              <a:rPr lang="pt-PT" sz="1400">
                <a:solidFill>
                  <a:srgbClr val="0D0D0D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Existem diferentes tipos de soluções de armazenamento para atender às diversas necessidades organizacionais. A escolha do tipo de storage depende das necessidades específicas da empresa em termos de capacidade, desempenho e acessibilidade. Cada tipo de storage oferece vantagens distintas para atender às demandas de armazenamento de dados.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06666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r>
              <a:rPr lang="pt-PT" sz="1400">
                <a:solidFill>
                  <a:srgbClr val="0D0D0D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Vamos estudar os seguintes tipos de storage: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Maven Pro"/>
              <a:buChar char="●"/>
            </a:pPr>
            <a:r>
              <a:rPr lang="pt-PT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DAS (Direct Attached Storage)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Maven Pro"/>
              <a:buChar char="●"/>
            </a:pPr>
            <a:r>
              <a:rPr lang="pt-PT" sz="1400">
                <a:solidFill>
                  <a:srgbClr val="0D0D0D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NAS (Network Attached Storage)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PT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SAN</a:t>
            </a:r>
            <a:r>
              <a:rPr lang="pt-PT" sz="1400">
                <a:latin typeface="Maven Pro"/>
                <a:ea typeface="Maven Pro"/>
                <a:cs typeface="Maven Pro"/>
                <a:sym typeface="Maven Pro"/>
              </a:rPr>
              <a:t> (</a:t>
            </a:r>
            <a:r>
              <a:rPr lang="pt-PT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Storage Area Network)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pt-PT"/>
              <a:t>4.1. DAS (Direct Attached Storage)</a:t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6666"/>
              </a:lnSpc>
              <a:spcBef>
                <a:spcPts val="800"/>
              </a:spcBef>
              <a:spcAft>
                <a:spcPts val="800"/>
              </a:spcAft>
              <a:buSzPts val="1300"/>
              <a:buNone/>
            </a:pPr>
            <a:r>
              <a:rPr lang="pt-PT" sz="1400">
                <a:solidFill>
                  <a:srgbClr val="000000"/>
                </a:solidFill>
              </a:rPr>
              <a:t>O Direct Attached Storage (DAS) é um tipo de armazenamento onde os dispositivos de armazenamento estão conectados diretamente ao equipamento, sem a necessidade de passar por uma rede. Essa conexão pode ser feita interna ou externamente ao dispositivo principal. No DAS, somente o host tem acesso aos dados armazenados, e qualquer acesso aos dados por outros dispositivos precisa passar pelo host.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318" name="Google Shape;31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8525" y="2068200"/>
            <a:ext cx="3803050" cy="21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PT"/>
              <a:t>4.1. DAS - Vantagens e Desvantagens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600"/>
              <a:t>Vantagens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Simplicidade;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Bom desempenho;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Baixo custo;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Velocidade de acesso.</a:t>
            </a:r>
            <a:endParaRPr sz="1600"/>
          </a:p>
        </p:txBody>
      </p:sp>
      <p:sp>
        <p:nvSpPr>
          <p:cNvPr id="325" name="Google Shape;325;p20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600"/>
              <a:t>Desvantagens: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Escalabilidade limitada;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Falta de compartilhamento fácil;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Dependência do host;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Falha de ponto único.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PT"/>
              <a:t>4.2. NAS (</a:t>
            </a:r>
            <a:r>
              <a:rPr lang="pt-PT"/>
              <a:t>Network Attached Storage)</a:t>
            </a:r>
            <a:endParaRPr/>
          </a:p>
        </p:txBody>
      </p:sp>
      <p:sp>
        <p:nvSpPr>
          <p:cNvPr id="331" name="Google Shape;331;p21"/>
          <p:cNvSpPr txBox="1"/>
          <p:nvPr>
            <p:ph idx="1" type="body"/>
          </p:nvPr>
        </p:nvSpPr>
        <p:spPr>
          <a:xfrm>
            <a:off x="1303800" y="1990050"/>
            <a:ext cx="34923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pt-PT" sz="1400"/>
              <a:t>O Network Attached Storage (NAS) é um sistema em que os dados são armazenados em um dispositivo remoto dentro da rede. Isso permite o armazenamento centralizado e a recuperação de dados de um único local para usuários autorizados na rede, além de clientes com diferentes sistemas.</a:t>
            </a:r>
            <a:endParaRPr sz="1400"/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300" y="1781625"/>
            <a:ext cx="431537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PT"/>
              <a:t>4.2. NAS - Vantagens e Desvantagens</a:t>
            </a:r>
            <a:endParaRPr/>
          </a:p>
        </p:txBody>
      </p:sp>
      <p:sp>
        <p:nvSpPr>
          <p:cNvPr id="338" name="Google Shape;338;p22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600"/>
              <a:t>Vantagens: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Acesso centralizado;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Facilidade de compartilhamento;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Flexibilidade;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Escalabilidade;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Redundância de dados.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39" name="Google Shape;339;p22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600"/>
              <a:t>Desvantagens: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Dependência da rede;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Custos iniciais;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Complexidade de configuração;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Desempenho limitado.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