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64"/>
  </p:normalViewPr>
  <p:slideViewPr>
    <p:cSldViewPr snapToGrid="0" snapToObjects="1">
      <p:cViewPr varScale="1">
        <p:scale>
          <a:sx n="118" d="100"/>
          <a:sy n="118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10A93-E5DC-4631-9F1E-0DA1304C0ED5}" type="datetimeFigureOut">
              <a:rPr lang="pt-PT" smtClean="0"/>
              <a:t>29/02/24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4F4C5-2202-4D74-88DA-1A39A1C5021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85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852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1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63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80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95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152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623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836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12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65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721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65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98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0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47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18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571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75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F4C5-2202-4D74-88DA-1A39A1C5021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6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4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56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6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6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34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2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4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0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2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28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89C813-B4AA-724A-89CF-8E1A7361A94F}" type="datetimeFigureOut">
              <a:rPr lang="en-US" smtClean="0"/>
              <a:t>2/29/24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EF0819-3366-3B4F-8CCD-9B8331C34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08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Necessidades de Segurança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2230570" y="4010616"/>
            <a:ext cx="43204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Docente</a:t>
            </a:r>
            <a:r>
              <a:rPr lang="pt-BR" dirty="0"/>
              <a:t>: AA. </a:t>
            </a:r>
            <a:r>
              <a:rPr lang="pt-BR" dirty="0" err="1"/>
              <a:t>Covele</a:t>
            </a:r>
            <a:r>
              <a:rPr lang="pt-BR" dirty="0"/>
              <a:t> &amp; S. </a:t>
            </a:r>
            <a:r>
              <a:rPr lang="pt-BR" dirty="0" err="1"/>
              <a:t>Mavie</a:t>
            </a:r>
            <a:r>
              <a:rPr lang="pt-BR" dirty="0"/>
              <a:t>.</a:t>
            </a:r>
          </a:p>
          <a:p>
            <a:pPr algn="ctr"/>
            <a:r>
              <a:rPr lang="pt-BR" dirty="0"/>
              <a:t>Maputo,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Finalidade da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353655"/>
            <a:ext cx="7806520" cy="3444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b="1" dirty="0"/>
              <a:t>3.	Proteção de dados que a organização coleciona e usa.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000" dirty="0"/>
              <a:t>O </a:t>
            </a:r>
            <a:r>
              <a:rPr lang="pt-PT" sz="3000" u="sng" dirty="0"/>
              <a:t>valor dos dados </a:t>
            </a:r>
            <a:r>
              <a:rPr lang="pt-PT" sz="3000" dirty="0"/>
              <a:t>motiva os atacantes para roubar, sabotarem, ou corrompê-los.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000" dirty="0"/>
              <a:t>Um </a:t>
            </a:r>
            <a:r>
              <a:rPr lang="pt-PT" sz="3000" u="sng" dirty="0"/>
              <a:t>plano de segurança da informação </a:t>
            </a:r>
            <a:r>
              <a:rPr lang="pt-PT" sz="3000" dirty="0"/>
              <a:t>eficaz implementado pela administração </a:t>
            </a:r>
            <a:r>
              <a:rPr lang="pt-PT" sz="3000" u="sng" dirty="0"/>
              <a:t>protege a integridade e valor dos dados</a:t>
            </a:r>
            <a:r>
              <a:rPr lang="pt-PT" sz="3000" dirty="0"/>
              <a:t>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9921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Finalidade da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2258119"/>
            <a:ext cx="8024884" cy="3444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800" b="1" dirty="0"/>
              <a:t>4.	Salvaguardar os </a:t>
            </a:r>
            <a:r>
              <a:rPr lang="pt-PT" sz="2800" b="1" dirty="0" err="1"/>
              <a:t>activos</a:t>
            </a:r>
            <a:r>
              <a:rPr lang="pt-PT" sz="2800" b="1" dirty="0"/>
              <a:t> tecnológicos da organização.</a:t>
            </a:r>
          </a:p>
          <a:p>
            <a:pPr marL="0" indent="0" algn="just">
              <a:buNone/>
            </a:pPr>
            <a:r>
              <a:rPr lang="pt-PT" sz="2800" dirty="0"/>
              <a:t>Para ter desempenho </a:t>
            </a:r>
            <a:r>
              <a:rPr lang="pt-PT" sz="2800" dirty="0" err="1"/>
              <a:t>efectivo</a:t>
            </a:r>
            <a:r>
              <a:rPr lang="pt-PT" sz="2800" dirty="0"/>
              <a:t>, as organizações devem contratar serviços de </a:t>
            </a:r>
            <a:r>
              <a:rPr lang="pt-PT" sz="2800" dirty="0" err="1"/>
              <a:t>infra-estrutura</a:t>
            </a:r>
            <a:r>
              <a:rPr lang="pt-PT" sz="2800" dirty="0"/>
              <a:t> segura apropriadas para o tamanho e o escopo da empresa. </a:t>
            </a:r>
          </a:p>
          <a:p>
            <a:pPr marL="0" indent="0" algn="just">
              <a:buNone/>
            </a:pPr>
            <a:r>
              <a:rPr lang="pt-PT" sz="2800" dirty="0"/>
              <a:t>Em geral, como a rede de uma organização cresce para acomodar necessidades de mudança, soluções de tecnologia mais robustas devem substituir os programas vigentes de segurança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60587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2490135"/>
            <a:ext cx="7765575" cy="344499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PT" sz="3900" b="1" dirty="0"/>
              <a:t>1.Introdução.</a:t>
            </a:r>
          </a:p>
          <a:p>
            <a:pPr marL="0" indent="0" algn="just">
              <a:buNone/>
            </a:pPr>
            <a:r>
              <a:rPr lang="pt-PT" sz="3500" dirty="0"/>
              <a:t>Para tomar decisões significativas sobre a segurança da informação, os gestores devem estar esclarecidos sobre as várias ameaças ao </a:t>
            </a:r>
            <a:r>
              <a:rPr lang="pt-PT" sz="3500" b="1" u="sng" dirty="0"/>
              <a:t>pessoal</a:t>
            </a:r>
            <a:r>
              <a:rPr lang="pt-PT" sz="3500" dirty="0"/>
              <a:t> da organização,  às </a:t>
            </a:r>
            <a:r>
              <a:rPr lang="pt-PT" sz="3500" b="1" u="sng" dirty="0"/>
              <a:t>aplicações</a:t>
            </a:r>
            <a:r>
              <a:rPr lang="pt-PT" sz="3500" dirty="0"/>
              <a:t>, aos </a:t>
            </a:r>
            <a:r>
              <a:rPr lang="pt-PT" sz="3500" b="1" u="sng" dirty="0"/>
              <a:t>dados</a:t>
            </a:r>
            <a:r>
              <a:rPr lang="pt-PT" sz="3500" dirty="0"/>
              <a:t> e aos </a:t>
            </a:r>
            <a:r>
              <a:rPr lang="pt-PT" sz="3500" b="1" u="sng" dirty="0"/>
              <a:t>sistemas de informação</a:t>
            </a:r>
            <a:r>
              <a:rPr lang="pt-PT" sz="3500" dirty="0"/>
              <a:t>. </a:t>
            </a:r>
          </a:p>
          <a:p>
            <a:pPr marL="0" indent="0" algn="just">
              <a:buNone/>
            </a:pPr>
            <a:r>
              <a:rPr lang="pt-PT" sz="3500" dirty="0"/>
              <a:t>No contexto da segurança da informação, uma </a:t>
            </a:r>
            <a:r>
              <a:rPr lang="pt-PT" sz="3500" b="1" dirty="0"/>
              <a:t>ameaça é um objeto, pessoa ou outra entidade que representa um perigo permanente para um ativo. 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646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408247"/>
            <a:ext cx="7779223" cy="3444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b="1" dirty="0"/>
              <a:t>1.	Introdução.</a:t>
            </a:r>
          </a:p>
          <a:p>
            <a:pPr marL="0" indent="0" algn="just">
              <a:buNone/>
            </a:pPr>
            <a:r>
              <a:rPr lang="pt-PT" sz="3000" dirty="0"/>
              <a:t>Existe um amplo consenso de que a ameaça de fontes externas aumenta quando uma organização se conecta à Internet. O número de utilizadores da Internet continua a crescer; cerca de 26% dos 6,8 bilhões de pessoas, correspondendo a 1,7 bilhões de pessoas do mundo, têm algum tipo de acesso à Internet. </a:t>
            </a:r>
          </a:p>
          <a:p>
            <a:pPr marL="0" indent="0" algn="just">
              <a:buNone/>
            </a:pPr>
            <a:endParaRPr lang="pt-PT" sz="3000" dirty="0"/>
          </a:p>
          <a:p>
            <a:pPr marL="0" indent="0" algn="just">
              <a:buNone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60153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408247"/>
            <a:ext cx="7779223" cy="3444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b="1" dirty="0"/>
              <a:t>1.	Introdução.</a:t>
            </a:r>
          </a:p>
          <a:p>
            <a:pPr algn="just"/>
            <a:r>
              <a:rPr lang="pt-PT" sz="3200" dirty="0"/>
              <a:t>O CSI realizou um estudo em 2009 e descobriu que 64 por cento das organizações que responderam à pesquisa sofreram </a:t>
            </a:r>
            <a:r>
              <a:rPr lang="pt-PT" sz="3200" dirty="0" err="1"/>
              <a:t>infecções</a:t>
            </a:r>
            <a:r>
              <a:rPr lang="pt-PT" sz="3200" dirty="0"/>
              <a:t> de </a:t>
            </a:r>
            <a:r>
              <a:rPr lang="pt-PT" sz="3200" dirty="0" err="1"/>
              <a:t>malware</a:t>
            </a:r>
            <a:r>
              <a:rPr lang="pt-PT" sz="3200" dirty="0"/>
              <a:t>, com apenas 14 por cento indicando a penetração do sistema por um estranho. </a:t>
            </a:r>
            <a:endParaRPr lang="pt-PT" sz="3000" dirty="0"/>
          </a:p>
          <a:p>
            <a:pPr marL="0" indent="0" algn="just">
              <a:buNone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97116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408247"/>
            <a:ext cx="7779223" cy="3444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b="1" dirty="0"/>
              <a:t>1.	Introdução.</a:t>
            </a:r>
          </a:p>
          <a:p>
            <a:pPr algn="just"/>
            <a:r>
              <a:rPr lang="pt-PT" sz="3200" dirty="0"/>
              <a:t>As organizações relataram perdas de aproximadamente US $ 234.244 por respondente, abaixo de um máximo histórico de mais de US $ 3 milhões em 2001</a:t>
            </a:r>
          </a:p>
          <a:p>
            <a:pPr marL="0" indent="0" algn="just">
              <a:buNone/>
            </a:pPr>
            <a:endParaRPr lang="pt-PT" sz="3000" dirty="0"/>
          </a:p>
          <a:p>
            <a:pPr marL="0" indent="0" algn="just">
              <a:buNone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31708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347415"/>
            <a:ext cx="7779223" cy="39305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b="1" dirty="0"/>
              <a:t>2.	Comprometimento da propriedade intelectual.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/>
              <a:t>Muitas organizações criam, ou apoiam o desenvolvimento de propriedade intelectual (IP) como parte de suas operações de negócios.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/>
              <a:t>A propriedade intelectual é a propriedade de ideias e controlo sobre a representação tangível ou virtual dessas ideias.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/>
              <a:t>Utilização da propriedade intelectual de outra pessoa pode ou não envolver pagamentos de </a:t>
            </a:r>
            <a:r>
              <a:rPr lang="pt-PT" dirty="0" err="1"/>
              <a:t>royalities</a:t>
            </a:r>
            <a:r>
              <a:rPr lang="pt-PT" dirty="0"/>
              <a:t>, mas deve sempre incluir o devido crédito à fonte. 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888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347415"/>
            <a:ext cx="7792872" cy="3957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800" b="1" dirty="0"/>
              <a:t>2.	Comprometimento da propriedade intelectual.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/>
              <a:t>Uma apropriação de IP sem autorização constitui ameaça a segurança de informação.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/>
              <a:t>A ferramenta mais comum de combate é uma janela de contrato de licença que geralmente aparece durante a instalação do novo software, estabelece que o utilizador leu e concorda com o contrato de licença.</a:t>
            </a:r>
          </a:p>
        </p:txBody>
      </p:sp>
    </p:spTree>
    <p:extLst>
      <p:ext uri="{BB962C8B-B14F-4D97-AF65-F5344CB8AC3E}">
        <p14:creationId xmlns:p14="http://schemas.microsoft.com/office/powerpoint/2010/main" val="93952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490135"/>
            <a:ext cx="7765576" cy="3444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800" b="1" dirty="0"/>
              <a:t>2.	Comprometimento da propriedade intelectual.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/>
              <a:t>Outro esforço para combater a pirataria é o processo de registo online.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/>
              <a:t>Indivíduos que instalarem softwares muitas vezes são feitas ou mesmo obrigados a registar seu software para obter apoio técnico ou o uso de todos os recursos.</a:t>
            </a:r>
          </a:p>
        </p:txBody>
      </p:sp>
    </p:spTree>
    <p:extLst>
      <p:ext uri="{BB962C8B-B14F-4D97-AF65-F5344CB8AC3E}">
        <p14:creationId xmlns:p14="http://schemas.microsoft.com/office/powerpoint/2010/main" val="24492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12" y="0"/>
            <a:ext cx="8229600" cy="469119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12" y="469119"/>
            <a:ext cx="8229600" cy="58141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b="1" dirty="0"/>
              <a:t>2-14.Tabela resumo e ficha</a:t>
            </a:r>
          </a:p>
        </p:txBody>
      </p:sp>
      <p:pic>
        <p:nvPicPr>
          <p:cNvPr id="4" name="Picture 3" descr="ameaca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912"/>
            <a:ext cx="9144000" cy="59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  <a:p>
            <a:r>
              <a:rPr lang="pt-PT" dirty="0"/>
              <a:t>Segurança para fins de Negócio</a:t>
            </a:r>
          </a:p>
          <a:p>
            <a:r>
              <a:rPr lang="pt-PT" dirty="0"/>
              <a:t>Ameaças</a:t>
            </a:r>
          </a:p>
          <a:p>
            <a:pPr lvl="1"/>
            <a:r>
              <a:rPr lang="pt-PT" dirty="0"/>
              <a:t>Justificativa</a:t>
            </a:r>
          </a:p>
          <a:p>
            <a:pPr lvl="1"/>
            <a:r>
              <a:rPr lang="pt-PT" dirty="0"/>
              <a:t>Ameaças deliberadas</a:t>
            </a:r>
          </a:p>
          <a:p>
            <a:pPr lvl="1"/>
            <a:r>
              <a:rPr lang="pt-PT" dirty="0"/>
              <a:t>Ameaças naturais</a:t>
            </a:r>
          </a:p>
          <a:p>
            <a:r>
              <a:rPr lang="pt-PT" dirty="0"/>
              <a:t>Resumo.</a:t>
            </a:r>
          </a:p>
        </p:txBody>
      </p:sp>
    </p:spTree>
    <p:extLst>
      <p:ext uri="{BB962C8B-B14F-4D97-AF65-F5344CB8AC3E}">
        <p14:creationId xmlns:p14="http://schemas.microsoft.com/office/powerpoint/2010/main" val="39574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000" dirty="0"/>
              <a:t>Um plano de segurança de informação é garantir que os </a:t>
            </a:r>
            <a:r>
              <a:rPr lang="pt-PT" sz="3000" u="sng" dirty="0"/>
              <a:t>sistemas e os seus conteúdos permaneçam os mesmos</a:t>
            </a:r>
            <a:r>
              <a:rPr lang="pt-PT" sz="3000" dirty="0"/>
              <a:t>.</a:t>
            </a:r>
          </a:p>
          <a:p>
            <a:pPr algn="just"/>
            <a:r>
              <a:rPr lang="pt-PT" sz="3000" dirty="0"/>
              <a:t>As organizações gastam avultadas somas de dinheiro e horas de trabalho para manter os seus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72675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2490135"/>
            <a:ext cx="7779224" cy="3444997"/>
          </a:xfrm>
        </p:spPr>
        <p:txBody>
          <a:bodyPr>
            <a:noAutofit/>
          </a:bodyPr>
          <a:lstStyle/>
          <a:p>
            <a:pPr algn="just"/>
            <a:r>
              <a:rPr lang="pt-PT" sz="3000" dirty="0"/>
              <a:t>Se não existissem ameaças às informações e sistemas, estes recursos poderiam ser utilizados para melhorar os sistemas que suportam a informação.</a:t>
            </a:r>
          </a:p>
          <a:p>
            <a:pPr algn="just"/>
            <a:r>
              <a:rPr lang="pt-PT" sz="3000" dirty="0"/>
              <a:t>No entanto, os ataques contra sistemas de informação são uma ocorrência diária, e a necessidade de segurança da informação cresce junto com a sofisticação de tais ataques.</a:t>
            </a:r>
          </a:p>
        </p:txBody>
      </p:sp>
    </p:spTree>
    <p:extLst>
      <p:ext uri="{BB962C8B-B14F-4D97-AF65-F5344CB8AC3E}">
        <p14:creationId xmlns:p14="http://schemas.microsoft.com/office/powerpoint/2010/main" val="30471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000" dirty="0"/>
              <a:t>As organizações devem </a:t>
            </a:r>
            <a:r>
              <a:rPr lang="pt-PT" sz="3000" u="sng" dirty="0"/>
              <a:t>compreender o ambiente</a:t>
            </a:r>
            <a:r>
              <a:rPr lang="pt-PT" sz="3000" dirty="0"/>
              <a:t> em que operam os sistemas de informação para que seus planos de segurança da informação possam </a:t>
            </a:r>
            <a:r>
              <a:rPr lang="pt-PT" sz="3000" u="sng" dirty="0"/>
              <a:t>resolver os problemas reais e potenciais</a:t>
            </a:r>
            <a:r>
              <a:rPr lang="pt-P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3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Finalidade da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6" y="2394599"/>
            <a:ext cx="7942996" cy="39516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dirty="0"/>
              <a:t>A segurança da informação desempenha </a:t>
            </a:r>
            <a:r>
              <a:rPr lang="pt-PT" sz="3000" b="1" dirty="0"/>
              <a:t>quatro funções</a:t>
            </a:r>
            <a:r>
              <a:rPr lang="pt-PT" sz="3000" dirty="0"/>
              <a:t> importantes para uma organização: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3000" b="1" dirty="0"/>
              <a:t>Proteger a funcionalidade de uma organização</a:t>
            </a:r>
          </a:p>
          <a:p>
            <a:pPr marL="0" indent="0" algn="just">
              <a:buNone/>
            </a:pPr>
            <a:r>
              <a:rPr lang="pt-PT" sz="3000" dirty="0"/>
              <a:t>Ambos </a:t>
            </a:r>
            <a:r>
              <a:rPr lang="pt-PT" sz="3000" u="sng" dirty="0"/>
              <a:t>administração geral e gestão de TI </a:t>
            </a:r>
            <a:r>
              <a:rPr lang="pt-PT" sz="3000" dirty="0"/>
              <a:t>são responsáveis ​​pela implementação da segurança da informação que protege a capacidade da organização para funcionar.</a:t>
            </a:r>
          </a:p>
        </p:txBody>
      </p:sp>
    </p:spTree>
    <p:extLst>
      <p:ext uri="{BB962C8B-B14F-4D97-AF65-F5344CB8AC3E}">
        <p14:creationId xmlns:p14="http://schemas.microsoft.com/office/powerpoint/2010/main" val="1835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Finalidade da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490135"/>
            <a:ext cx="7765576" cy="344499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3000" b="1" dirty="0"/>
              <a:t>Proteger a funcionalidade de uma organização</a:t>
            </a:r>
          </a:p>
          <a:p>
            <a:pPr marL="0" indent="0" algn="just">
              <a:buNone/>
            </a:pPr>
            <a:r>
              <a:rPr lang="pt-PT" sz="3000" dirty="0"/>
              <a:t>A </a:t>
            </a:r>
            <a:r>
              <a:rPr lang="pt-PT" sz="3000" u="sng" dirty="0"/>
              <a:t>gestão de segurança da informação </a:t>
            </a:r>
            <a:r>
              <a:rPr lang="pt-PT" sz="3000" dirty="0"/>
              <a:t>tem mais a ver com a </a:t>
            </a:r>
            <a:r>
              <a:rPr lang="pt-PT" sz="3000" u="sng" dirty="0"/>
              <a:t>política e sua aplicação </a:t>
            </a:r>
            <a:r>
              <a:rPr lang="pt-PT" sz="3000" dirty="0"/>
              <a:t>do que com a tecnologia de sua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555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Finalidade da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5" y="2394599"/>
            <a:ext cx="8011237" cy="40744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b="1" dirty="0"/>
              <a:t>2.	Garantir uma operação segura das aplicações.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000" dirty="0"/>
              <a:t>As organizações de hoje estão sob imensa pressão para adquirirem e operarem com aplicações de forma integrada, eficiente e capaz.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000" dirty="0"/>
              <a:t>As organizações modernas precisam criar um ambiente que </a:t>
            </a:r>
            <a:r>
              <a:rPr lang="pt-PT" sz="3000" u="sng" dirty="0"/>
              <a:t>protege estas aplicações</a:t>
            </a:r>
            <a:r>
              <a:rPr lang="pt-PT" sz="3000" dirty="0"/>
              <a:t>, particularmente aquelas que são mais importantes. </a:t>
            </a:r>
          </a:p>
          <a:p>
            <a:pPr marL="0" indent="0" algn="just">
              <a:buNone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93087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Finalidade da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380951"/>
            <a:ext cx="7902053" cy="3992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3000" b="1" dirty="0"/>
              <a:t>3.	Proteção de dados que a organização colecciona e usa.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000" dirty="0"/>
              <a:t>Sem dados, uma organização perde seu registo de transações e / ou sua capacidade de satisfação aos seus clientes.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000" dirty="0"/>
              <a:t>A </a:t>
            </a:r>
            <a:r>
              <a:rPr lang="pt-PT" sz="3000" u="sng" dirty="0"/>
              <a:t>proteção de dados em movimento e dados em repouso</a:t>
            </a:r>
            <a:r>
              <a:rPr lang="pt-PT" sz="3000" dirty="0"/>
              <a:t> são os dois aspectos críticos de segurança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981761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575</TotalTime>
  <Words>875</Words>
  <Application>Microsoft Macintosh PowerPoint</Application>
  <PresentationFormat>On-screen Show (4:3)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Wingdings</vt:lpstr>
      <vt:lpstr>Organic</vt:lpstr>
      <vt:lpstr>Necessidades de Segurança</vt:lpstr>
      <vt:lpstr>Menu</vt:lpstr>
      <vt:lpstr>Introdução</vt:lpstr>
      <vt:lpstr>Introdução</vt:lpstr>
      <vt:lpstr>Introdução</vt:lpstr>
      <vt:lpstr>Finalidade da Segurança</vt:lpstr>
      <vt:lpstr>Finalidade da Segurança</vt:lpstr>
      <vt:lpstr>Finalidade da Segurança</vt:lpstr>
      <vt:lpstr>Finalidade da Segurança</vt:lpstr>
      <vt:lpstr>Finalidade da Segurança</vt:lpstr>
      <vt:lpstr>Finalidade da Segurança</vt:lpstr>
      <vt:lpstr>Ameaças</vt:lpstr>
      <vt:lpstr>Ameaças</vt:lpstr>
      <vt:lpstr>Ameaças</vt:lpstr>
      <vt:lpstr>Ameaças</vt:lpstr>
      <vt:lpstr>Ameaças</vt:lpstr>
      <vt:lpstr>Ameaças</vt:lpstr>
      <vt:lpstr>Ameaças</vt:lpstr>
      <vt:lpstr>Ameaças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Necessidades de Segurança</dc:title>
  <dc:creator>Alfredo Covele</dc:creator>
  <cp:lastModifiedBy>Alfredo Covele</cp:lastModifiedBy>
  <cp:revision>73</cp:revision>
  <dcterms:created xsi:type="dcterms:W3CDTF">2016-08-22T08:00:03Z</dcterms:created>
  <dcterms:modified xsi:type="dcterms:W3CDTF">2024-02-29T06:43:42Z</dcterms:modified>
</cp:coreProperties>
</file>