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7"/>
  </p:notesMasterIdLst>
  <p:sldIdLst>
    <p:sldId id="256" r:id="rId2"/>
    <p:sldId id="260" r:id="rId3"/>
    <p:sldId id="258" r:id="rId4"/>
    <p:sldId id="261" r:id="rId5"/>
    <p:sldId id="262" r:id="rId6"/>
    <p:sldId id="336" r:id="rId7"/>
    <p:sldId id="337" r:id="rId8"/>
    <p:sldId id="322" r:id="rId9"/>
    <p:sldId id="324" r:id="rId10"/>
    <p:sldId id="323" r:id="rId11"/>
    <p:sldId id="325" r:id="rId12"/>
    <p:sldId id="326" r:id="rId13"/>
    <p:sldId id="327" r:id="rId14"/>
    <p:sldId id="330" r:id="rId15"/>
    <p:sldId id="284" r:id="rId16"/>
  </p:sldIdLst>
  <p:sldSz cx="9144000" cy="5143500" type="screen16x9"/>
  <p:notesSz cx="6858000" cy="9144000"/>
  <p:embeddedFontLst>
    <p:embeddedFont>
      <p:font typeface="Bai Jamjuree" panose="020B0604020202020204" charset="-34"/>
      <p:regular r:id="rId18"/>
      <p:bold r:id="rId19"/>
      <p:italic r:id="rId20"/>
      <p:boldItalic r:id="rId21"/>
    </p:embeddedFont>
    <p:embeddedFont>
      <p:font typeface="Aldrich" panose="020B0604020202020204" charset="0"/>
      <p:regular r:id="rId22"/>
    </p:embeddedFont>
    <p:embeddedFont>
      <p:font typeface="Anaheim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31133BC-C651-422F-A33D-61D33D09DE50}">
          <p14:sldIdLst>
            <p14:sldId id="256"/>
            <p14:sldId id="260"/>
          </p14:sldIdLst>
        </p14:section>
        <p14:section name="Conteudo" id="{C5424AB5-5792-45F9-A9B6-F7E6B1B8F1CC}">
          <p14:sldIdLst>
            <p14:sldId id="258"/>
            <p14:sldId id="261"/>
            <p14:sldId id="262"/>
            <p14:sldId id="336"/>
            <p14:sldId id="337"/>
            <p14:sldId id="322"/>
            <p14:sldId id="324"/>
            <p14:sldId id="323"/>
            <p14:sldId id="325"/>
            <p14:sldId id="326"/>
            <p14:sldId id="327"/>
            <p14:sldId id="330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7C108B-0465-4A10-A262-60C99BE87B6E}">
  <a:tblStyle styleId="{627C108B-0465-4A10-A262-60C99BE87B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960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018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279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24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6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127f379f98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127f379f98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g13df85ff71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0" name="Google Shape;3230;g13df85ff71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0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g13df85ff71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0" name="Google Shape;3230;g13df85ff71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794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486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98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1_1_1_2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2" r:id="rId8"/>
    <p:sldLayoutId id="2147483666" r:id="rId9"/>
    <p:sldLayoutId id="2147483684" r:id="rId10"/>
    <p:sldLayoutId id="2147483697" r:id="rId11"/>
    <p:sldLayoutId id="2147483698" r:id="rId12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4" y="1541472"/>
            <a:ext cx="7664513" cy="174923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spcAft>
                <a:spcPts val="200"/>
              </a:spcAft>
            </a:pPr>
            <a:r>
              <a:rPr lang="en-US" sz="5800" dirty="0" smtClean="0"/>
              <a:t>IA II</a:t>
            </a:r>
            <a:r>
              <a:rPr lang="en" sz="5800" dirty="0" smtClean="0"/>
              <a:t/>
            </a:r>
            <a:br>
              <a:rPr lang="en" sz="5800" dirty="0" smtClean="0"/>
            </a:br>
            <a:r>
              <a:rPr lang="pt-PT" sz="5050" dirty="0">
                <a:solidFill>
                  <a:schemeClr val="dk2"/>
                </a:solidFill>
              </a:rPr>
              <a:t>Primeiros passos em big data</a:t>
            </a: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71067" y="3796292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Seminário</a:t>
            </a:r>
            <a:r>
              <a:rPr lang="en-US" dirty="0" smtClean="0"/>
              <a:t> 1 – G1</a:t>
            </a:r>
            <a:endParaRPr dirty="0"/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793411" y="3755703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PT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2-Caso </a:t>
            </a:r>
            <a:r>
              <a:rPr lang="pt-PT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 estudo: Avaliação do risco ao emprestar </a:t>
            </a:r>
            <a:r>
              <a:rPr lang="pt-PT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dinheiro (cont.)</a:t>
            </a:r>
            <a:r>
              <a:rPr lang="pt-PT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pt-PT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524582" y="1626607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pt-PT" sz="2000" dirty="0"/>
              <a:t>O que usaremos</a:t>
            </a:r>
            <a:r>
              <a:rPr lang="pt-PT" sz="2000" dirty="0" smtClean="0"/>
              <a:t>:</a:t>
            </a:r>
          </a:p>
          <a:p>
            <a:pPr marL="139700" indent="0">
              <a:buNone/>
            </a:pPr>
            <a:endParaRPr lang="pt-PT" sz="2000" dirty="0"/>
          </a:p>
          <a:p>
            <a:pPr lvl="0">
              <a:buClr>
                <a:schemeClr val="bg2">
                  <a:lumMod val="75000"/>
                </a:schemeClr>
              </a:buClr>
            </a:pPr>
            <a:r>
              <a:rPr lang="pt-PT" sz="2000" dirty="0"/>
              <a:t>Um software de virtualização – o VirtualBox</a:t>
            </a:r>
          </a:p>
          <a:p>
            <a:pPr lvl="0">
              <a:buClr>
                <a:schemeClr val="bg2">
                  <a:lumMod val="75000"/>
                </a:schemeClr>
              </a:buClr>
            </a:pPr>
            <a:r>
              <a:rPr lang="pt-PT" sz="2000" dirty="0"/>
              <a:t>Horton Sandbox em uma máquina </a:t>
            </a:r>
            <a:r>
              <a:rPr lang="pt-PT" sz="2000" dirty="0" smtClean="0"/>
              <a:t>virtual</a:t>
            </a:r>
          </a:p>
          <a:p>
            <a:pPr lvl="0">
              <a:buClr>
                <a:schemeClr val="bg2">
                  <a:lumMod val="75000"/>
                </a:schemeClr>
              </a:buClr>
            </a:pPr>
            <a:r>
              <a:rPr lang="en-US" sz="2000" dirty="0" smtClean="0"/>
              <a:t>Um software para </a:t>
            </a:r>
            <a:r>
              <a:rPr lang="en-US" sz="2000" dirty="0" err="1" smtClean="0"/>
              <a:t>acessar</a:t>
            </a:r>
            <a:r>
              <a:rPr lang="en-US" sz="2000" dirty="0" smtClean="0"/>
              <a:t> a MV via SSH - Putty</a:t>
            </a:r>
            <a:endParaRPr lang="pt-PT" sz="2000" dirty="0"/>
          </a:p>
          <a:p>
            <a:pPr lvl="0">
              <a:buClr>
                <a:schemeClr val="bg2">
                  <a:lumMod val="75000"/>
                </a:schemeClr>
              </a:buClr>
            </a:pPr>
            <a:r>
              <a:rPr lang="pt-PT" sz="2000" dirty="0" smtClean="0"/>
              <a:t>Bibliotecas Python </a:t>
            </a:r>
            <a:endParaRPr lang="pt-PT" sz="2000" dirty="0"/>
          </a:p>
        </p:txBody>
      </p:sp>
      <p:grpSp>
        <p:nvGrpSpPr>
          <p:cNvPr id="3062" name="Google Shape;3062;p74"/>
          <p:cNvGrpSpPr/>
          <p:nvPr/>
        </p:nvGrpSpPr>
        <p:grpSpPr>
          <a:xfrm>
            <a:off x="5770608" y="2836321"/>
            <a:ext cx="793256" cy="182899"/>
            <a:chOff x="2685575" y="2835950"/>
            <a:chExt cx="433000" cy="99825"/>
          </a:xfrm>
        </p:grpSpPr>
        <p:sp>
          <p:nvSpPr>
            <p:cNvPr id="3063" name="Google Shape;3063;p7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7" name="Google Shape;3067;p74"/>
          <p:cNvSpPr/>
          <p:nvPr/>
        </p:nvSpPr>
        <p:spPr>
          <a:xfrm flipH="1">
            <a:off x="7150660" y="26221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4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2863054" y="1701272"/>
            <a:ext cx="5571177" cy="135922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PT" sz="4000" dirty="0"/>
              <a:t>Etapa 1 : O objectivo da pesquisa</a:t>
            </a:r>
            <a:endParaRPr sz="4000" dirty="0"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354563" y="1476397"/>
            <a:ext cx="2902578" cy="140824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</a:t>
            </a:r>
            <a:endParaRPr dirty="0"/>
          </a:p>
        </p:txBody>
      </p:sp>
      <p:cxnSp>
        <p:nvCxnSpPr>
          <p:cNvPr id="3316" name="Google Shape;3316;p81"/>
          <p:cNvCxnSpPr/>
          <p:nvPr/>
        </p:nvCxnSpPr>
        <p:spPr>
          <a:xfrm>
            <a:off x="3175279" y="2884638"/>
            <a:ext cx="55223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9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PT" sz="3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2.1-O objectivo da pesquisa</a:t>
            </a:r>
            <a:br>
              <a:rPr lang="pt-PT" sz="3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449367" y="1453223"/>
            <a:ext cx="7752372" cy="3337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pt-PT" sz="1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Descrição </a:t>
            </a:r>
            <a:r>
              <a:rPr lang="pt-PT" sz="1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do </a:t>
            </a:r>
            <a:r>
              <a:rPr lang="pt-PT" sz="1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problema: </a:t>
            </a:r>
            <a:r>
              <a:rPr lang="pt-PT" sz="1800" dirty="0"/>
              <a:t>O Lending Club (Clube de empréstimo)é uma organização que conecta pessoas que precisam de um empréstimo com pessoas que têm dinheiro para investir. O nosso chefe também tem dinheiro para investir e quer informações antes de colocar uma quantia </a:t>
            </a:r>
            <a:r>
              <a:rPr lang="pt-PT" sz="1800" dirty="0" smtClean="0"/>
              <a:t>de </a:t>
            </a:r>
            <a:r>
              <a:rPr lang="pt-PT" sz="1800" dirty="0"/>
              <a:t>dinheiro na mesa</a:t>
            </a:r>
            <a:r>
              <a:rPr lang="pt-PT" sz="1800" dirty="0" smtClean="0"/>
              <a:t>.</a:t>
            </a:r>
          </a:p>
          <a:p>
            <a:pPr marL="139700" indent="0" algn="just">
              <a:buNone/>
            </a:pPr>
            <a:endParaRPr lang="en-US" sz="1800" dirty="0"/>
          </a:p>
          <a:p>
            <a:pPr marL="139700" indent="0" algn="just">
              <a:buNone/>
            </a:pPr>
            <a:r>
              <a:rPr lang="pt-PT" sz="1800" b="1" dirty="0" smtClean="0">
                <a:solidFill>
                  <a:schemeClr val="bg2">
                    <a:lumMod val="75000"/>
                  </a:schemeClr>
                </a:solidFill>
              </a:rPr>
              <a:t>Objectivo da pesquisa:</a:t>
            </a:r>
            <a:r>
              <a:rPr lang="pt-PT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PT" sz="1800" dirty="0" smtClean="0"/>
              <a:t>Forncer </a:t>
            </a:r>
            <a:r>
              <a:rPr lang="pt-PT" sz="1800" dirty="0"/>
              <a:t>ao nosso chefe um relatório com uma visão sobre a classificação média, riscos e retorno que advém de emprestar dinheiro a uma determinada pessoa.</a:t>
            </a:r>
          </a:p>
          <a:p>
            <a:pPr marL="139700" indent="0" algn="just">
              <a:buNone/>
            </a:pPr>
            <a:endParaRPr lang="pt-PT" sz="1800" dirty="0"/>
          </a:p>
        </p:txBody>
      </p:sp>
      <p:grpSp>
        <p:nvGrpSpPr>
          <p:cNvPr id="3062" name="Google Shape;3062;p74"/>
          <p:cNvGrpSpPr/>
          <p:nvPr/>
        </p:nvGrpSpPr>
        <p:grpSpPr>
          <a:xfrm>
            <a:off x="5770608" y="2836321"/>
            <a:ext cx="793256" cy="182899"/>
            <a:chOff x="2685575" y="2835950"/>
            <a:chExt cx="433000" cy="99825"/>
          </a:xfrm>
        </p:grpSpPr>
        <p:sp>
          <p:nvSpPr>
            <p:cNvPr id="3063" name="Google Shape;3063;p7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7" name="Google Shape;3067;p74"/>
          <p:cNvSpPr/>
          <p:nvPr/>
        </p:nvSpPr>
        <p:spPr>
          <a:xfrm flipH="1">
            <a:off x="7150660" y="26221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2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2863054" y="1701272"/>
            <a:ext cx="5571177" cy="135922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pt-PT" sz="4000" dirty="0"/>
              <a:t>Etapa </a:t>
            </a:r>
            <a:r>
              <a:rPr lang="pt-PT" sz="4000" dirty="0" smtClean="0"/>
              <a:t>2 </a:t>
            </a:r>
            <a:r>
              <a:rPr lang="pt-PT" sz="4000" dirty="0"/>
              <a:t>: </a:t>
            </a:r>
            <a:r>
              <a:rPr lang="en-US" sz="4000" dirty="0" err="1"/>
              <a:t>Colecta</a:t>
            </a:r>
            <a:r>
              <a:rPr lang="en-US" sz="4000" dirty="0"/>
              <a:t> dos dados</a:t>
            </a:r>
            <a:br>
              <a:rPr lang="en-US" sz="4000" dirty="0"/>
            </a:br>
            <a:endParaRPr sz="4000" dirty="0"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354563" y="1476397"/>
            <a:ext cx="2902578" cy="140824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cxnSp>
        <p:nvCxnSpPr>
          <p:cNvPr id="3316" name="Google Shape;3316;p81"/>
          <p:cNvCxnSpPr/>
          <p:nvPr/>
        </p:nvCxnSpPr>
        <p:spPr>
          <a:xfrm>
            <a:off x="3175279" y="2884638"/>
            <a:ext cx="55223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52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499" y="538250"/>
            <a:ext cx="8338065" cy="50720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PT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2.2.1-</a:t>
            </a:r>
            <a:r>
              <a:rPr lang="en-US" sz="3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Instalação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 </a:t>
            </a:r>
            <a:r>
              <a:rPr lang="en-US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configuração</a:t>
            </a: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das 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ferramentas </a:t>
            </a: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pt-PT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524582" y="1259257"/>
            <a:ext cx="7752372" cy="3337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pt-PT" sz="1800" dirty="0"/>
          </a:p>
          <a:p>
            <a:pPr lvl="0">
              <a:buClr>
                <a:schemeClr val="bg2">
                  <a:lumMod val="75000"/>
                </a:schemeClr>
              </a:buClr>
            </a:pPr>
            <a:r>
              <a:rPr lang="pt-PT" sz="1800" dirty="0" smtClean="0"/>
              <a:t>Instalar o VirtualBox</a:t>
            </a:r>
            <a:endParaRPr lang="pt-PT" sz="1800" dirty="0"/>
          </a:p>
          <a:p>
            <a:pPr lvl="0">
              <a:buClr>
                <a:schemeClr val="bg2">
                  <a:lumMod val="75000"/>
                </a:schemeClr>
              </a:buClr>
            </a:pPr>
            <a:r>
              <a:rPr lang="pt-PT" sz="1800" dirty="0" smtClean="0"/>
              <a:t>Configurar Horton </a:t>
            </a:r>
            <a:r>
              <a:rPr lang="pt-PT" sz="1800" dirty="0"/>
              <a:t>Sandbox </a:t>
            </a:r>
            <a:r>
              <a:rPr lang="pt-PT" sz="1800" dirty="0" smtClean="0"/>
              <a:t>eno VirtualBox</a:t>
            </a:r>
          </a:p>
          <a:p>
            <a:pPr lvl="0">
              <a:buClr>
                <a:schemeClr val="bg2">
                  <a:lumMod val="75000"/>
                </a:schemeClr>
              </a:buClr>
            </a:pPr>
            <a:r>
              <a:rPr lang="en-US" sz="1800" dirty="0" err="1" smtClean="0"/>
              <a:t>Instalar</a:t>
            </a:r>
            <a:r>
              <a:rPr lang="en-US" sz="1800" dirty="0" smtClean="0"/>
              <a:t> o Putty</a:t>
            </a:r>
            <a:endParaRPr lang="pt-PT" sz="1800" dirty="0"/>
          </a:p>
          <a:p>
            <a:pPr lvl="0">
              <a:buClr>
                <a:schemeClr val="bg2">
                  <a:lumMod val="75000"/>
                </a:schemeClr>
              </a:buClr>
            </a:pPr>
            <a:r>
              <a:rPr lang="en-US" sz="1800" dirty="0" err="1"/>
              <a:t>A</a:t>
            </a:r>
            <a:r>
              <a:rPr lang="en-US" sz="1800" dirty="0" err="1" smtClean="0"/>
              <a:t>cessar</a:t>
            </a:r>
            <a:r>
              <a:rPr lang="en-US" sz="1800" dirty="0" smtClean="0"/>
              <a:t> </a:t>
            </a:r>
            <a:r>
              <a:rPr lang="en-US" sz="1800" dirty="0"/>
              <a:t>a MV via </a:t>
            </a:r>
            <a:r>
              <a:rPr lang="en-US" sz="1800" dirty="0" smtClean="0"/>
              <a:t>SSH com o  Putty</a:t>
            </a:r>
          </a:p>
          <a:p>
            <a:pPr lvl="0">
              <a:buClr>
                <a:schemeClr val="bg2">
                  <a:lumMod val="75000"/>
                </a:schemeClr>
              </a:buClr>
            </a:pPr>
            <a:r>
              <a:rPr lang="en-US" sz="1800" dirty="0" err="1" smtClean="0"/>
              <a:t>Executar</a:t>
            </a:r>
            <a:r>
              <a:rPr lang="en-US" sz="1800" dirty="0" smtClean="0"/>
              <a:t>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seguintes</a:t>
            </a:r>
            <a:r>
              <a:rPr lang="en-US" sz="1800" dirty="0" smtClean="0"/>
              <a:t> </a:t>
            </a:r>
            <a:r>
              <a:rPr lang="en-US" sz="1800" dirty="0" err="1" smtClean="0"/>
              <a:t>comandos</a:t>
            </a:r>
            <a:r>
              <a:rPr lang="en-US" sz="1800" dirty="0" smtClean="0"/>
              <a:t>: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pt-PT" sz="1600" dirty="0"/>
              <a:t>yum -y install python-pip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sv-SE" sz="1600" dirty="0"/>
              <a:t>pip install git+https://github.com/DavyCielen/pywebhdfs.git –</a:t>
            </a:r>
            <a:r>
              <a:rPr lang="sv-SE" sz="1600" dirty="0" smtClean="0"/>
              <a:t>upgrade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pt-PT" sz="1600" dirty="0"/>
              <a:t>pip install </a:t>
            </a:r>
            <a:r>
              <a:rPr lang="pt-PT" sz="1600" dirty="0" smtClean="0"/>
              <a:t>pandas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pt-PT" sz="1600" dirty="0"/>
              <a:t>sudo -u hdfs hadoop fs -mkdir /chapter5 </a:t>
            </a:r>
            <a:endParaRPr lang="pt-PT" sz="1600" dirty="0" smtClean="0"/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pt-PT" sz="1600" dirty="0" smtClean="0"/>
              <a:t>sudo </a:t>
            </a:r>
            <a:r>
              <a:rPr lang="pt-PT" sz="1600" dirty="0"/>
              <a:t>-u hdfs hadoop fs –chmod 777 /</a:t>
            </a:r>
            <a:r>
              <a:rPr lang="pt-PT" sz="1600" dirty="0" smtClean="0"/>
              <a:t>chapter5</a:t>
            </a:r>
          </a:p>
          <a:p>
            <a:pPr lvl="1">
              <a:buClr>
                <a:schemeClr val="bg2">
                  <a:lumMod val="75000"/>
                </a:schemeClr>
              </a:buClr>
            </a:pPr>
            <a:r>
              <a:rPr lang="pt-PT" sz="1600" dirty="0" smtClean="0"/>
              <a:t>pyspark</a:t>
            </a:r>
            <a:endParaRPr lang="pt-PT" sz="1600" dirty="0"/>
          </a:p>
        </p:txBody>
      </p:sp>
      <p:grpSp>
        <p:nvGrpSpPr>
          <p:cNvPr id="3062" name="Google Shape;3062;p74"/>
          <p:cNvGrpSpPr/>
          <p:nvPr/>
        </p:nvGrpSpPr>
        <p:grpSpPr>
          <a:xfrm>
            <a:off x="5770608" y="2836321"/>
            <a:ext cx="793256" cy="182899"/>
            <a:chOff x="2685575" y="2835950"/>
            <a:chExt cx="433000" cy="99825"/>
          </a:xfrm>
        </p:grpSpPr>
        <p:sp>
          <p:nvSpPr>
            <p:cNvPr id="3063" name="Google Shape;3063;p7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7" name="Google Shape;3067;p74"/>
          <p:cNvSpPr/>
          <p:nvPr/>
        </p:nvSpPr>
        <p:spPr>
          <a:xfrm flipH="1">
            <a:off x="7150660" y="26221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60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6" name="Google Shape;3526;p86"/>
          <p:cNvGrpSpPr/>
          <p:nvPr/>
        </p:nvGrpSpPr>
        <p:grpSpPr>
          <a:xfrm>
            <a:off x="2290890" y="573334"/>
            <a:ext cx="1965289" cy="517060"/>
            <a:chOff x="3539975" y="3523525"/>
            <a:chExt cx="745925" cy="196250"/>
          </a:xfrm>
        </p:grpSpPr>
        <p:sp>
          <p:nvSpPr>
            <p:cNvPr id="3527" name="Google Shape;3527;p8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3" name="Google Shape;3543;p86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FIM</a:t>
            </a:r>
            <a:br>
              <a:rPr lang="en" dirty="0" smtClean="0"/>
            </a:br>
            <a:r>
              <a:rPr lang="en" dirty="0" smtClean="0"/>
              <a:t> </a:t>
            </a:r>
            <a:r>
              <a:rPr lang="en-US" dirty="0" err="1" smtClean="0">
                <a:solidFill>
                  <a:schemeClr val="dk2"/>
                </a:solidFill>
              </a:rPr>
              <a:t>Dúvidas</a:t>
            </a:r>
            <a:r>
              <a:rPr lang="en-US" dirty="0" smtClean="0">
                <a:solidFill>
                  <a:schemeClr val="dk2"/>
                </a:solidFill>
              </a:rPr>
              <a:t>?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3544" name="Google Shape;3544;p86"/>
          <p:cNvCxnSpPr/>
          <p:nvPr/>
        </p:nvCxnSpPr>
        <p:spPr>
          <a:xfrm>
            <a:off x="3340884" y="3654852"/>
            <a:ext cx="2580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45" name="Google Shape;3545;p86"/>
          <p:cNvGrpSpPr/>
          <p:nvPr/>
        </p:nvGrpSpPr>
        <p:grpSpPr>
          <a:xfrm>
            <a:off x="5633458" y="-1519770"/>
            <a:ext cx="2795003" cy="2795003"/>
            <a:chOff x="1943325" y="-220375"/>
            <a:chExt cx="1298672" cy="1298672"/>
          </a:xfrm>
        </p:grpSpPr>
        <p:sp>
          <p:nvSpPr>
            <p:cNvPr id="3546" name="Google Shape;3546;p8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8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8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8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8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8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8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8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8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8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8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8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8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8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8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4" name="Google Shape;3594;p86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5" name="Google Shape;359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6363112" y="2325750"/>
            <a:ext cx="7194375" cy="20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6" name="Google Shape;3596;p8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8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86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8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8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3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Grupo 1</a:t>
            </a:r>
            <a:endParaRPr dirty="0"/>
          </a:p>
        </p:txBody>
      </p:sp>
      <p:sp>
        <p:nvSpPr>
          <p:cNvPr id="2687" name="Google Shape;2687;p62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Clr>
                <a:schemeClr val="accent1">
                  <a:lumMod val="50000"/>
                </a:schemeClr>
              </a:buClr>
              <a:buSzPct val="75000"/>
              <a:buAutoNum type="arabicPeriod"/>
            </a:pPr>
            <a:r>
              <a:rPr lang="pt-PT" dirty="0" smtClean="0"/>
              <a:t>Elihud</a:t>
            </a:r>
            <a:r>
              <a:rPr lang="pt-PT" dirty="0"/>
              <a:t>, Clementina U. </a:t>
            </a:r>
            <a:endParaRPr lang="pt-PT" dirty="0" smtClean="0"/>
          </a:p>
          <a:p>
            <a:pPr marL="342900" lvl="0" indent="-342900">
              <a:buClr>
                <a:schemeClr val="accent1">
                  <a:lumMod val="50000"/>
                </a:schemeClr>
              </a:buClr>
              <a:buSzPct val="75000"/>
              <a:buAutoNum type="arabicPeriod"/>
            </a:pPr>
            <a:r>
              <a:rPr lang="pt-PT" dirty="0" smtClean="0"/>
              <a:t>Florêncio</a:t>
            </a:r>
            <a:r>
              <a:rPr lang="pt-PT" dirty="0"/>
              <a:t>, Nuno Fonseca </a:t>
            </a:r>
            <a:endParaRPr lang="pt-PT" dirty="0" smtClean="0"/>
          </a:p>
          <a:p>
            <a:pPr marL="342900" lvl="0" indent="-342900">
              <a:buClr>
                <a:schemeClr val="accent1">
                  <a:lumMod val="50000"/>
                </a:schemeClr>
              </a:buClr>
              <a:buSzPct val="75000"/>
              <a:buAutoNum type="arabicPeriod"/>
            </a:pPr>
            <a:r>
              <a:rPr lang="pt-PT" dirty="0" smtClean="0"/>
              <a:t>Simão </a:t>
            </a:r>
            <a:r>
              <a:rPr lang="pt-PT" dirty="0"/>
              <a:t>Júnior, </a:t>
            </a:r>
            <a:r>
              <a:rPr lang="pt-PT" dirty="0" smtClean="0"/>
              <a:t>Belarmino</a:t>
            </a:r>
            <a:endParaRPr lang="en-US" dirty="0"/>
          </a:p>
          <a:p>
            <a:pPr marL="342900" lvl="0" indent="-342900">
              <a:buClr>
                <a:schemeClr val="accent1">
                  <a:lumMod val="50000"/>
                </a:schemeClr>
              </a:buClr>
              <a:buSzPct val="75000"/>
              <a:buAutoNum type="arabicPeriod"/>
            </a:pPr>
            <a:r>
              <a:rPr lang="en-US" dirty="0" err="1" smtClean="0"/>
              <a:t>Matusse</a:t>
            </a:r>
            <a:r>
              <a:rPr lang="en-US" dirty="0" smtClean="0"/>
              <a:t>, Victor </a:t>
            </a:r>
            <a:endParaRPr dirty="0"/>
          </a:p>
        </p:txBody>
      </p:sp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60"/>
          <p:cNvSpPr/>
          <p:nvPr/>
        </p:nvSpPr>
        <p:spPr>
          <a:xfrm>
            <a:off x="829854" y="2463974"/>
            <a:ext cx="555517" cy="536325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0"/>
          <p:cNvSpPr/>
          <p:nvPr/>
        </p:nvSpPr>
        <p:spPr>
          <a:xfrm>
            <a:off x="814431" y="133334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0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Tópicos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2619" name="Google Shape;2619;p60"/>
          <p:cNvSpPr txBox="1">
            <a:spLocks noGrp="1"/>
          </p:cNvSpPr>
          <p:nvPr>
            <p:ph type="title"/>
          </p:nvPr>
        </p:nvSpPr>
        <p:spPr>
          <a:xfrm>
            <a:off x="654754" y="1279370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0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678553" y="1150735"/>
            <a:ext cx="5871502" cy="78673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 smtClean="0"/>
              <a:t>-Frameworks de armazenamento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 smtClean="0"/>
              <a:t>e processamento de dados</a:t>
            </a:r>
            <a:endParaRPr sz="2000" b="1" dirty="0"/>
          </a:p>
        </p:txBody>
      </p:sp>
      <p:sp>
        <p:nvSpPr>
          <p:cNvPr id="2622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668912" y="2388380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3" name="Google Shape;2623;p60"/>
          <p:cNvSpPr txBox="1">
            <a:spLocks noGrp="1"/>
          </p:cNvSpPr>
          <p:nvPr>
            <p:ph type="subTitle" idx="4"/>
          </p:nvPr>
        </p:nvSpPr>
        <p:spPr>
          <a:xfrm>
            <a:off x="1678553" y="2463973"/>
            <a:ext cx="4993552" cy="76154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PT" sz="2000" dirty="0" smtClean="0"/>
              <a:t>-Caso </a:t>
            </a:r>
            <a:r>
              <a:rPr lang="pt-PT" sz="2000" dirty="0"/>
              <a:t>de estudo: Avaliação do risco ao emprestar dinheiro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b="1" dirty="0"/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2" name="Google Shape;2642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7"/>
          </p:nvPr>
        </p:nvSpPr>
        <p:spPr>
          <a:xfrm>
            <a:off x="1768023" y="3112171"/>
            <a:ext cx="4030601" cy="1616301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1200" dirty="0" err="1" smtClean="0"/>
              <a:t>Objectivo</a:t>
            </a:r>
            <a:r>
              <a:rPr lang="en-US" sz="1200" dirty="0" smtClean="0"/>
              <a:t> da </a:t>
            </a:r>
            <a:r>
              <a:rPr lang="en-US" sz="1200" dirty="0" err="1" smtClean="0"/>
              <a:t>pesquisa</a:t>
            </a:r>
            <a:endParaRPr lang="en-US" sz="1200" dirty="0" smtClean="0"/>
          </a:p>
          <a:p>
            <a:pPr marL="139700" indent="0"/>
            <a:endParaRPr lang="en-US" sz="1200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1200" dirty="0" err="1" smtClean="0"/>
              <a:t>Colecta</a:t>
            </a:r>
            <a:r>
              <a:rPr lang="en-US" sz="1200" dirty="0" smtClean="0"/>
              <a:t> dos dados</a:t>
            </a:r>
          </a:p>
          <a:p>
            <a:pPr marL="139700" indent="0"/>
            <a:endParaRPr lang="en-US" sz="1200" dirty="0" smtClean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1200" dirty="0" err="1" smtClean="0"/>
              <a:t>Preparação</a:t>
            </a:r>
            <a:r>
              <a:rPr lang="en-US" sz="1200" dirty="0" smtClean="0"/>
              <a:t> dos dados</a:t>
            </a:r>
          </a:p>
          <a:p>
            <a:pPr marL="139700" indent="0"/>
            <a:endParaRPr lang="en-US" sz="1200" dirty="0" smtClean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1200" dirty="0" err="1" smtClean="0"/>
              <a:t>Exploração</a:t>
            </a:r>
            <a:r>
              <a:rPr lang="en-US" sz="1200" dirty="0" smtClean="0"/>
              <a:t> dos dados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1200" dirty="0" err="1" smtClean="0"/>
              <a:t>Apresentação</a:t>
            </a:r>
            <a:r>
              <a:rPr lang="en-US" sz="1200" dirty="0" smtClean="0"/>
              <a:t> dos </a:t>
            </a:r>
            <a:r>
              <a:rPr lang="en-US" sz="1200" dirty="0" err="1" smtClean="0"/>
              <a:t>resultados</a:t>
            </a:r>
            <a:endParaRPr lang="en-US" sz="1200" dirty="0" smtClean="0"/>
          </a:p>
          <a:p>
            <a:pPr marL="482600" indent="-342900">
              <a:buFont typeface="Arial" panose="020B0604020202020204" pitchFamily="34" charset="0"/>
              <a:buChar char="•"/>
            </a:pPr>
            <a:endParaRPr lang="pt-PT" sz="1200" dirty="0"/>
          </a:p>
        </p:txBody>
      </p:sp>
      <p:sp>
        <p:nvSpPr>
          <p:cNvPr id="46" name="Google Shape;2615;p60"/>
          <p:cNvSpPr/>
          <p:nvPr/>
        </p:nvSpPr>
        <p:spPr>
          <a:xfrm>
            <a:off x="1595092" y="3184396"/>
            <a:ext cx="281692" cy="282143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615;p60"/>
          <p:cNvSpPr/>
          <p:nvPr/>
        </p:nvSpPr>
        <p:spPr>
          <a:xfrm>
            <a:off x="1595092" y="3593426"/>
            <a:ext cx="281692" cy="282143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615;p60"/>
          <p:cNvSpPr/>
          <p:nvPr/>
        </p:nvSpPr>
        <p:spPr>
          <a:xfrm>
            <a:off x="1595092" y="4021942"/>
            <a:ext cx="281692" cy="282143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615;p60"/>
          <p:cNvSpPr/>
          <p:nvPr/>
        </p:nvSpPr>
        <p:spPr>
          <a:xfrm>
            <a:off x="1617593" y="4446329"/>
            <a:ext cx="281692" cy="282143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615;p60"/>
          <p:cNvSpPr/>
          <p:nvPr/>
        </p:nvSpPr>
        <p:spPr>
          <a:xfrm>
            <a:off x="1617593" y="4911371"/>
            <a:ext cx="281692" cy="282143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1417897" y="3064967"/>
            <a:ext cx="636082" cy="539565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</a:rPr>
              <a:t>2.1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52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1417897" y="3476993"/>
            <a:ext cx="636082" cy="539565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</a:rPr>
              <a:t>2.2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53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1426359" y="3889019"/>
            <a:ext cx="636082" cy="539565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</a:rPr>
              <a:t>2.3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54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1449776" y="4318793"/>
            <a:ext cx="636082" cy="539565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</a:rPr>
              <a:t>2.4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55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1449776" y="4789814"/>
            <a:ext cx="636082" cy="539565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</a:rPr>
              <a:t>2.5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/>
          <p:cNvSpPr txBox="1">
            <a:spLocks noGrp="1"/>
          </p:cNvSpPr>
          <p:nvPr>
            <p:ph type="title"/>
          </p:nvPr>
        </p:nvSpPr>
        <p:spPr>
          <a:xfrm>
            <a:off x="1890434" y="2511722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INTRODUÇÃO </a:t>
            </a:r>
            <a:endParaRPr dirty="0"/>
          </a:p>
        </p:txBody>
      </p:sp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/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50" name="Google Shape;2750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PT" sz="2800" dirty="0">
                <a:solidFill>
                  <a:schemeClr val="dk2"/>
                </a:solidFill>
              </a:rPr>
              <a:t>-Frameworks de armazenamento </a:t>
            </a:r>
            <a:br>
              <a:rPr lang="pt-PT" sz="2800" dirty="0">
                <a:solidFill>
                  <a:schemeClr val="dk2"/>
                </a:solidFill>
              </a:rPr>
            </a:br>
            <a:r>
              <a:rPr lang="pt-PT" sz="2800" dirty="0">
                <a:solidFill>
                  <a:schemeClr val="dk2"/>
                </a:solidFill>
              </a:rPr>
              <a:t>e processamento de dados</a:t>
            </a:r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66" name="Google Shape;2766;p64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-Hadoop &amp; Spark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2" name="Google Shape;3232;p79"/>
          <p:cNvSpPr txBox="1">
            <a:spLocks noGrp="1"/>
          </p:cNvSpPr>
          <p:nvPr>
            <p:ph type="subTitle" idx="1"/>
          </p:nvPr>
        </p:nvSpPr>
        <p:spPr>
          <a:xfrm>
            <a:off x="6701920" y="4008606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Portátil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3234" name="Google Shape;3234;p79"/>
          <p:cNvSpPr txBox="1">
            <a:spLocks noGrp="1"/>
          </p:cNvSpPr>
          <p:nvPr>
            <p:ph type="subTitle" idx="3"/>
          </p:nvPr>
        </p:nvSpPr>
        <p:spPr>
          <a:xfrm>
            <a:off x="4534164" y="4222847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 smtClean="0"/>
              <a:t>Confiável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3236" name="Google Shape;3236;p79"/>
          <p:cNvSpPr/>
          <p:nvPr/>
        </p:nvSpPr>
        <p:spPr>
          <a:xfrm rot="-5400000">
            <a:off x="5094397" y="35156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7" name="Google Shape;3237;p7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1.1 –Apache Hadoop</a:t>
            </a:r>
            <a:endParaRPr dirty="0"/>
          </a:p>
        </p:txBody>
      </p:sp>
      <p:sp>
        <p:nvSpPr>
          <p:cNvPr id="3238" name="Google Shape;3238;p79"/>
          <p:cNvSpPr txBox="1">
            <a:spLocks noGrp="1"/>
          </p:cNvSpPr>
          <p:nvPr>
            <p:ph type="subTitle" idx="5"/>
          </p:nvPr>
        </p:nvSpPr>
        <p:spPr>
          <a:xfrm>
            <a:off x="2515825" y="4628639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Tolerante a falhas</a:t>
            </a:r>
            <a:endParaRPr dirty="0"/>
          </a:p>
        </p:txBody>
      </p:sp>
      <p:sp>
        <p:nvSpPr>
          <p:cNvPr id="3240" name="Google Shape;3240;p79"/>
          <p:cNvSpPr txBox="1">
            <a:spLocks noGrp="1"/>
          </p:cNvSpPr>
          <p:nvPr>
            <p:ph type="subTitle" idx="7"/>
          </p:nvPr>
        </p:nvSpPr>
        <p:spPr>
          <a:xfrm>
            <a:off x="456126" y="4283877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 smtClean="0"/>
              <a:t>Escalável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3242" name="Google Shape;3242;p79"/>
          <p:cNvSpPr/>
          <p:nvPr/>
        </p:nvSpPr>
        <p:spPr>
          <a:xfrm>
            <a:off x="1109952" y="347611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3" name="Google Shape;3243;p79"/>
          <p:cNvSpPr/>
          <p:nvPr/>
        </p:nvSpPr>
        <p:spPr>
          <a:xfrm>
            <a:off x="3123827" y="350699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4" name="Google Shape;3244;p79"/>
          <p:cNvSpPr/>
          <p:nvPr/>
        </p:nvSpPr>
        <p:spPr>
          <a:xfrm>
            <a:off x="5324437" y="346146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5" name="Google Shape;3245;p79"/>
          <p:cNvSpPr/>
          <p:nvPr/>
        </p:nvSpPr>
        <p:spPr>
          <a:xfrm>
            <a:off x="7388211" y="340194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6" name="Google Shape;3246;p79"/>
          <p:cNvGrpSpPr/>
          <p:nvPr/>
        </p:nvGrpSpPr>
        <p:grpSpPr>
          <a:xfrm>
            <a:off x="5470465" y="3565915"/>
            <a:ext cx="263459" cy="310380"/>
            <a:chOff x="5424768" y="6629492"/>
            <a:chExt cx="263459" cy="310380"/>
          </a:xfrm>
        </p:grpSpPr>
        <p:sp>
          <p:nvSpPr>
            <p:cNvPr id="3247" name="Google Shape;3247;p79"/>
            <p:cNvSpPr/>
            <p:nvPr/>
          </p:nvSpPr>
          <p:spPr>
            <a:xfrm>
              <a:off x="5490312" y="6684695"/>
              <a:ext cx="132371" cy="123473"/>
            </a:xfrm>
            <a:custGeom>
              <a:avLst/>
              <a:gdLst/>
              <a:ahLst/>
              <a:cxnLst/>
              <a:rect l="l" t="t" r="r" b="b"/>
              <a:pathLst>
                <a:path w="4954" h="4621" extrusionOk="0">
                  <a:moveTo>
                    <a:pt x="3525" y="667"/>
                  </a:moveTo>
                  <a:lnTo>
                    <a:pt x="3930" y="1358"/>
                  </a:lnTo>
                  <a:lnTo>
                    <a:pt x="1024" y="1358"/>
                  </a:lnTo>
                  <a:lnTo>
                    <a:pt x="1429" y="667"/>
                  </a:lnTo>
                  <a:close/>
                  <a:moveTo>
                    <a:pt x="2120" y="2048"/>
                  </a:moveTo>
                  <a:lnTo>
                    <a:pt x="2120" y="3168"/>
                  </a:lnTo>
                  <a:lnTo>
                    <a:pt x="1167" y="2048"/>
                  </a:lnTo>
                  <a:close/>
                  <a:moveTo>
                    <a:pt x="3787" y="2048"/>
                  </a:moveTo>
                  <a:lnTo>
                    <a:pt x="2810" y="3168"/>
                  </a:lnTo>
                  <a:lnTo>
                    <a:pt x="2810" y="2048"/>
                  </a:lnTo>
                  <a:close/>
                  <a:moveTo>
                    <a:pt x="1048" y="0"/>
                  </a:moveTo>
                  <a:lnTo>
                    <a:pt x="0" y="1739"/>
                  </a:lnTo>
                  <a:lnTo>
                    <a:pt x="2477" y="4620"/>
                  </a:lnTo>
                  <a:lnTo>
                    <a:pt x="4954" y="1739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79"/>
            <p:cNvSpPr/>
            <p:nvPr/>
          </p:nvSpPr>
          <p:spPr>
            <a:xfrm>
              <a:off x="5424768" y="6629492"/>
              <a:ext cx="263459" cy="310380"/>
            </a:xfrm>
            <a:custGeom>
              <a:avLst/>
              <a:gdLst/>
              <a:ahLst/>
              <a:cxnLst/>
              <a:rect l="l" t="t" r="r" b="b"/>
              <a:pathLst>
                <a:path w="9860" h="11616" extrusionOk="0">
                  <a:moveTo>
                    <a:pt x="4930" y="685"/>
                  </a:moveTo>
                  <a:cubicBezTo>
                    <a:pt x="5049" y="733"/>
                    <a:pt x="5168" y="780"/>
                    <a:pt x="5263" y="876"/>
                  </a:cubicBezTo>
                  <a:cubicBezTo>
                    <a:pt x="5430" y="995"/>
                    <a:pt x="5597" y="1090"/>
                    <a:pt x="5763" y="1138"/>
                  </a:cubicBezTo>
                  <a:cubicBezTo>
                    <a:pt x="5889" y="1166"/>
                    <a:pt x="6006" y="1177"/>
                    <a:pt x="6120" y="1177"/>
                  </a:cubicBezTo>
                  <a:cubicBezTo>
                    <a:pt x="6201" y="1177"/>
                    <a:pt x="6280" y="1171"/>
                    <a:pt x="6359" y="1161"/>
                  </a:cubicBezTo>
                  <a:cubicBezTo>
                    <a:pt x="6418" y="1150"/>
                    <a:pt x="6484" y="1144"/>
                    <a:pt x="6549" y="1144"/>
                  </a:cubicBezTo>
                  <a:cubicBezTo>
                    <a:pt x="6615" y="1144"/>
                    <a:pt x="6680" y="1150"/>
                    <a:pt x="6740" y="1161"/>
                  </a:cubicBezTo>
                  <a:cubicBezTo>
                    <a:pt x="6835" y="1257"/>
                    <a:pt x="6883" y="1376"/>
                    <a:pt x="6930" y="1495"/>
                  </a:cubicBezTo>
                  <a:cubicBezTo>
                    <a:pt x="7002" y="1662"/>
                    <a:pt x="7097" y="1828"/>
                    <a:pt x="7240" y="1971"/>
                  </a:cubicBezTo>
                  <a:cubicBezTo>
                    <a:pt x="7383" y="2114"/>
                    <a:pt x="7550" y="2209"/>
                    <a:pt x="7716" y="2281"/>
                  </a:cubicBezTo>
                  <a:cubicBezTo>
                    <a:pt x="7835" y="2328"/>
                    <a:pt x="7954" y="2376"/>
                    <a:pt x="8050" y="2471"/>
                  </a:cubicBezTo>
                  <a:cubicBezTo>
                    <a:pt x="8073" y="2590"/>
                    <a:pt x="8073" y="2733"/>
                    <a:pt x="8050" y="2852"/>
                  </a:cubicBezTo>
                  <a:cubicBezTo>
                    <a:pt x="7978" y="3233"/>
                    <a:pt x="8073" y="3638"/>
                    <a:pt x="8335" y="3924"/>
                  </a:cubicBezTo>
                  <a:cubicBezTo>
                    <a:pt x="8431" y="4019"/>
                    <a:pt x="8478" y="4138"/>
                    <a:pt x="8526" y="4281"/>
                  </a:cubicBezTo>
                  <a:cubicBezTo>
                    <a:pt x="8478" y="4400"/>
                    <a:pt x="8431" y="4519"/>
                    <a:pt x="8335" y="4615"/>
                  </a:cubicBezTo>
                  <a:cubicBezTo>
                    <a:pt x="8073" y="4900"/>
                    <a:pt x="7978" y="5305"/>
                    <a:pt x="8050" y="5686"/>
                  </a:cubicBezTo>
                  <a:cubicBezTo>
                    <a:pt x="8073" y="5829"/>
                    <a:pt x="8073" y="5948"/>
                    <a:pt x="8050" y="6067"/>
                  </a:cubicBezTo>
                  <a:cubicBezTo>
                    <a:pt x="7954" y="6162"/>
                    <a:pt x="7835" y="6234"/>
                    <a:pt x="7716" y="6258"/>
                  </a:cubicBezTo>
                  <a:cubicBezTo>
                    <a:pt x="7550" y="6329"/>
                    <a:pt x="7383" y="6448"/>
                    <a:pt x="7216" y="6567"/>
                  </a:cubicBezTo>
                  <a:cubicBezTo>
                    <a:pt x="7097" y="6710"/>
                    <a:pt x="7002" y="6877"/>
                    <a:pt x="6930" y="7067"/>
                  </a:cubicBezTo>
                  <a:cubicBezTo>
                    <a:pt x="6883" y="7186"/>
                    <a:pt x="6811" y="7282"/>
                    <a:pt x="6740" y="7377"/>
                  </a:cubicBezTo>
                  <a:cubicBezTo>
                    <a:pt x="6680" y="7389"/>
                    <a:pt x="6615" y="7395"/>
                    <a:pt x="6549" y="7395"/>
                  </a:cubicBezTo>
                  <a:cubicBezTo>
                    <a:pt x="6484" y="7395"/>
                    <a:pt x="6418" y="7389"/>
                    <a:pt x="6359" y="7377"/>
                  </a:cubicBezTo>
                  <a:cubicBezTo>
                    <a:pt x="6280" y="7367"/>
                    <a:pt x="6197" y="7361"/>
                    <a:pt x="6113" y="7361"/>
                  </a:cubicBezTo>
                  <a:cubicBezTo>
                    <a:pt x="5995" y="7361"/>
                    <a:pt x="5875" y="7373"/>
                    <a:pt x="5763" y="7401"/>
                  </a:cubicBezTo>
                  <a:cubicBezTo>
                    <a:pt x="5597" y="7448"/>
                    <a:pt x="5406" y="7544"/>
                    <a:pt x="5263" y="7663"/>
                  </a:cubicBezTo>
                  <a:cubicBezTo>
                    <a:pt x="5168" y="7758"/>
                    <a:pt x="5049" y="7829"/>
                    <a:pt x="4930" y="7877"/>
                  </a:cubicBezTo>
                  <a:cubicBezTo>
                    <a:pt x="4787" y="7829"/>
                    <a:pt x="4692" y="7782"/>
                    <a:pt x="4573" y="7687"/>
                  </a:cubicBezTo>
                  <a:cubicBezTo>
                    <a:pt x="4430" y="7568"/>
                    <a:pt x="4263" y="7472"/>
                    <a:pt x="4073" y="7425"/>
                  </a:cubicBezTo>
                  <a:cubicBezTo>
                    <a:pt x="3961" y="7397"/>
                    <a:pt x="3849" y="7385"/>
                    <a:pt x="3733" y="7385"/>
                  </a:cubicBezTo>
                  <a:cubicBezTo>
                    <a:pt x="3651" y="7385"/>
                    <a:pt x="3566" y="7391"/>
                    <a:pt x="3477" y="7401"/>
                  </a:cubicBezTo>
                  <a:cubicBezTo>
                    <a:pt x="3418" y="7413"/>
                    <a:pt x="3358" y="7419"/>
                    <a:pt x="3299" y="7419"/>
                  </a:cubicBezTo>
                  <a:cubicBezTo>
                    <a:pt x="3239" y="7419"/>
                    <a:pt x="3180" y="7413"/>
                    <a:pt x="3120" y="7401"/>
                  </a:cubicBezTo>
                  <a:cubicBezTo>
                    <a:pt x="3025" y="7306"/>
                    <a:pt x="2953" y="7210"/>
                    <a:pt x="2929" y="7091"/>
                  </a:cubicBezTo>
                  <a:cubicBezTo>
                    <a:pt x="2787" y="6710"/>
                    <a:pt x="2501" y="6424"/>
                    <a:pt x="2120" y="6282"/>
                  </a:cubicBezTo>
                  <a:cubicBezTo>
                    <a:pt x="2001" y="6234"/>
                    <a:pt x="1882" y="6186"/>
                    <a:pt x="1810" y="6091"/>
                  </a:cubicBezTo>
                  <a:cubicBezTo>
                    <a:pt x="1786" y="5972"/>
                    <a:pt x="1786" y="5829"/>
                    <a:pt x="1810" y="5710"/>
                  </a:cubicBezTo>
                  <a:cubicBezTo>
                    <a:pt x="1882" y="5329"/>
                    <a:pt x="1763" y="4924"/>
                    <a:pt x="1501" y="4638"/>
                  </a:cubicBezTo>
                  <a:cubicBezTo>
                    <a:pt x="1262" y="4472"/>
                    <a:pt x="1262" y="4114"/>
                    <a:pt x="1501" y="3948"/>
                  </a:cubicBezTo>
                  <a:cubicBezTo>
                    <a:pt x="1763" y="3662"/>
                    <a:pt x="1882" y="3257"/>
                    <a:pt x="1810" y="2876"/>
                  </a:cubicBezTo>
                  <a:cubicBezTo>
                    <a:pt x="1667" y="2614"/>
                    <a:pt x="1858" y="2305"/>
                    <a:pt x="2144" y="2305"/>
                  </a:cubicBezTo>
                  <a:cubicBezTo>
                    <a:pt x="2501" y="2162"/>
                    <a:pt x="2810" y="1876"/>
                    <a:pt x="2929" y="1495"/>
                  </a:cubicBezTo>
                  <a:cubicBezTo>
                    <a:pt x="2948" y="1273"/>
                    <a:pt x="3125" y="1123"/>
                    <a:pt x="3326" y="1123"/>
                  </a:cubicBezTo>
                  <a:cubicBezTo>
                    <a:pt x="3383" y="1123"/>
                    <a:pt x="3443" y="1135"/>
                    <a:pt x="3501" y="1161"/>
                  </a:cubicBezTo>
                  <a:cubicBezTo>
                    <a:pt x="3580" y="1171"/>
                    <a:pt x="3663" y="1177"/>
                    <a:pt x="3747" y="1177"/>
                  </a:cubicBezTo>
                  <a:cubicBezTo>
                    <a:pt x="3865" y="1177"/>
                    <a:pt x="3985" y="1166"/>
                    <a:pt x="4096" y="1138"/>
                  </a:cubicBezTo>
                  <a:cubicBezTo>
                    <a:pt x="4263" y="1090"/>
                    <a:pt x="4454" y="995"/>
                    <a:pt x="4597" y="876"/>
                  </a:cubicBezTo>
                  <a:cubicBezTo>
                    <a:pt x="4692" y="780"/>
                    <a:pt x="4811" y="733"/>
                    <a:pt x="4930" y="685"/>
                  </a:cubicBezTo>
                  <a:close/>
                  <a:moveTo>
                    <a:pt x="7478" y="7496"/>
                  </a:moveTo>
                  <a:lnTo>
                    <a:pt x="8621" y="9473"/>
                  </a:lnTo>
                  <a:lnTo>
                    <a:pt x="7811" y="9425"/>
                  </a:lnTo>
                  <a:lnTo>
                    <a:pt x="7430" y="10163"/>
                  </a:lnTo>
                  <a:lnTo>
                    <a:pt x="6240" y="8091"/>
                  </a:lnTo>
                  <a:lnTo>
                    <a:pt x="6240" y="8091"/>
                  </a:lnTo>
                  <a:cubicBezTo>
                    <a:pt x="6353" y="8106"/>
                    <a:pt x="6459" y="8114"/>
                    <a:pt x="6560" y="8114"/>
                  </a:cubicBezTo>
                  <a:cubicBezTo>
                    <a:pt x="6966" y="8114"/>
                    <a:pt x="7268" y="7974"/>
                    <a:pt x="7478" y="7496"/>
                  </a:cubicBezTo>
                  <a:close/>
                  <a:moveTo>
                    <a:pt x="2382" y="7496"/>
                  </a:moveTo>
                  <a:cubicBezTo>
                    <a:pt x="2596" y="7963"/>
                    <a:pt x="2889" y="8112"/>
                    <a:pt x="3314" y="8112"/>
                  </a:cubicBezTo>
                  <a:cubicBezTo>
                    <a:pt x="3409" y="8112"/>
                    <a:pt x="3511" y="8105"/>
                    <a:pt x="3620" y="8091"/>
                  </a:cubicBezTo>
                  <a:lnTo>
                    <a:pt x="3620" y="8091"/>
                  </a:lnTo>
                  <a:lnTo>
                    <a:pt x="2406" y="10187"/>
                  </a:lnTo>
                  <a:lnTo>
                    <a:pt x="2048" y="9425"/>
                  </a:lnTo>
                  <a:lnTo>
                    <a:pt x="1239" y="9473"/>
                  </a:lnTo>
                  <a:lnTo>
                    <a:pt x="2382" y="7496"/>
                  </a:lnTo>
                  <a:close/>
                  <a:moveTo>
                    <a:pt x="4939" y="1"/>
                  </a:moveTo>
                  <a:cubicBezTo>
                    <a:pt x="4704" y="1"/>
                    <a:pt x="4466" y="102"/>
                    <a:pt x="4192" y="304"/>
                  </a:cubicBezTo>
                  <a:cubicBezTo>
                    <a:pt x="4096" y="376"/>
                    <a:pt x="4001" y="423"/>
                    <a:pt x="3906" y="471"/>
                  </a:cubicBezTo>
                  <a:cubicBezTo>
                    <a:pt x="3846" y="483"/>
                    <a:pt x="3787" y="489"/>
                    <a:pt x="3727" y="489"/>
                  </a:cubicBezTo>
                  <a:cubicBezTo>
                    <a:pt x="3668" y="489"/>
                    <a:pt x="3608" y="483"/>
                    <a:pt x="3549" y="471"/>
                  </a:cubicBezTo>
                  <a:cubicBezTo>
                    <a:pt x="3463" y="448"/>
                    <a:pt x="3377" y="438"/>
                    <a:pt x="3293" y="438"/>
                  </a:cubicBezTo>
                  <a:cubicBezTo>
                    <a:pt x="2839" y="438"/>
                    <a:pt x="2431" y="747"/>
                    <a:pt x="2310" y="1209"/>
                  </a:cubicBezTo>
                  <a:cubicBezTo>
                    <a:pt x="2263" y="1304"/>
                    <a:pt x="2215" y="1400"/>
                    <a:pt x="2144" y="1495"/>
                  </a:cubicBezTo>
                  <a:cubicBezTo>
                    <a:pt x="1977" y="1662"/>
                    <a:pt x="1453" y="1733"/>
                    <a:pt x="1215" y="2138"/>
                  </a:cubicBezTo>
                  <a:cubicBezTo>
                    <a:pt x="1096" y="2376"/>
                    <a:pt x="1072" y="2662"/>
                    <a:pt x="1120" y="2924"/>
                  </a:cubicBezTo>
                  <a:cubicBezTo>
                    <a:pt x="1167" y="3138"/>
                    <a:pt x="1120" y="3376"/>
                    <a:pt x="953" y="3543"/>
                  </a:cubicBezTo>
                  <a:cubicBezTo>
                    <a:pt x="548" y="4067"/>
                    <a:pt x="548" y="4472"/>
                    <a:pt x="953" y="5019"/>
                  </a:cubicBezTo>
                  <a:cubicBezTo>
                    <a:pt x="1024" y="5091"/>
                    <a:pt x="1072" y="5186"/>
                    <a:pt x="1120" y="5305"/>
                  </a:cubicBezTo>
                  <a:cubicBezTo>
                    <a:pt x="1143" y="5424"/>
                    <a:pt x="1143" y="5543"/>
                    <a:pt x="1120" y="5639"/>
                  </a:cubicBezTo>
                  <a:cubicBezTo>
                    <a:pt x="1024" y="6353"/>
                    <a:pt x="1262" y="6663"/>
                    <a:pt x="1905" y="6925"/>
                  </a:cubicBezTo>
                  <a:lnTo>
                    <a:pt x="0" y="10259"/>
                  </a:lnTo>
                  <a:lnTo>
                    <a:pt x="0" y="10259"/>
                  </a:lnTo>
                  <a:lnTo>
                    <a:pt x="1620" y="10139"/>
                  </a:lnTo>
                  <a:lnTo>
                    <a:pt x="2358" y="11616"/>
                  </a:lnTo>
                  <a:lnTo>
                    <a:pt x="4263" y="8306"/>
                  </a:lnTo>
                  <a:cubicBezTo>
                    <a:pt x="4454" y="8472"/>
                    <a:pt x="4686" y="8556"/>
                    <a:pt x="4918" y="8556"/>
                  </a:cubicBezTo>
                  <a:cubicBezTo>
                    <a:pt x="5150" y="8556"/>
                    <a:pt x="5382" y="8472"/>
                    <a:pt x="5573" y="8306"/>
                  </a:cubicBezTo>
                  <a:lnTo>
                    <a:pt x="7478" y="11616"/>
                  </a:lnTo>
                  <a:lnTo>
                    <a:pt x="8216" y="10139"/>
                  </a:lnTo>
                  <a:lnTo>
                    <a:pt x="9860" y="10259"/>
                  </a:lnTo>
                  <a:lnTo>
                    <a:pt x="7931" y="6925"/>
                  </a:lnTo>
                  <a:cubicBezTo>
                    <a:pt x="8574" y="6663"/>
                    <a:pt x="8835" y="6353"/>
                    <a:pt x="8716" y="5639"/>
                  </a:cubicBezTo>
                  <a:cubicBezTo>
                    <a:pt x="8669" y="5424"/>
                    <a:pt x="8716" y="5186"/>
                    <a:pt x="8883" y="5019"/>
                  </a:cubicBezTo>
                  <a:cubicBezTo>
                    <a:pt x="9288" y="4495"/>
                    <a:pt x="9288" y="4091"/>
                    <a:pt x="8883" y="3543"/>
                  </a:cubicBezTo>
                  <a:cubicBezTo>
                    <a:pt x="8835" y="3448"/>
                    <a:pt x="8764" y="3352"/>
                    <a:pt x="8716" y="3257"/>
                  </a:cubicBezTo>
                  <a:cubicBezTo>
                    <a:pt x="8716" y="3138"/>
                    <a:pt x="8716" y="3019"/>
                    <a:pt x="8716" y="2924"/>
                  </a:cubicBezTo>
                  <a:cubicBezTo>
                    <a:pt x="8788" y="2662"/>
                    <a:pt x="8740" y="2376"/>
                    <a:pt x="8621" y="2138"/>
                  </a:cubicBezTo>
                  <a:cubicBezTo>
                    <a:pt x="8478" y="1924"/>
                    <a:pt x="8264" y="1757"/>
                    <a:pt x="8002" y="1662"/>
                  </a:cubicBezTo>
                  <a:cubicBezTo>
                    <a:pt x="7907" y="1614"/>
                    <a:pt x="7788" y="1566"/>
                    <a:pt x="7692" y="1495"/>
                  </a:cubicBezTo>
                  <a:cubicBezTo>
                    <a:pt x="7550" y="1328"/>
                    <a:pt x="7454" y="804"/>
                    <a:pt x="7049" y="566"/>
                  </a:cubicBezTo>
                  <a:cubicBezTo>
                    <a:pt x="6875" y="496"/>
                    <a:pt x="6688" y="452"/>
                    <a:pt x="6497" y="452"/>
                  </a:cubicBezTo>
                  <a:cubicBezTo>
                    <a:pt x="6428" y="452"/>
                    <a:pt x="6358" y="458"/>
                    <a:pt x="6287" y="471"/>
                  </a:cubicBezTo>
                  <a:cubicBezTo>
                    <a:pt x="6231" y="490"/>
                    <a:pt x="6174" y="498"/>
                    <a:pt x="6116" y="498"/>
                  </a:cubicBezTo>
                  <a:cubicBezTo>
                    <a:pt x="5953" y="498"/>
                    <a:pt x="5791" y="427"/>
                    <a:pt x="5668" y="304"/>
                  </a:cubicBezTo>
                  <a:cubicBezTo>
                    <a:pt x="5406" y="102"/>
                    <a:pt x="5174" y="1"/>
                    <a:pt x="4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9" name="Google Shape;3249;p79"/>
          <p:cNvGrpSpPr/>
          <p:nvPr/>
        </p:nvGrpSpPr>
        <p:grpSpPr>
          <a:xfrm>
            <a:off x="7465594" y="3546760"/>
            <a:ext cx="310540" cy="309925"/>
            <a:chOff x="5401227" y="6168625"/>
            <a:chExt cx="310540" cy="309925"/>
          </a:xfrm>
        </p:grpSpPr>
        <p:sp>
          <p:nvSpPr>
            <p:cNvPr id="3250" name="Google Shape;3250;p79"/>
            <p:cNvSpPr/>
            <p:nvPr/>
          </p:nvSpPr>
          <p:spPr>
            <a:xfrm>
              <a:off x="5437487" y="6204911"/>
              <a:ext cx="18490" cy="18464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79"/>
            <p:cNvSpPr/>
            <p:nvPr/>
          </p:nvSpPr>
          <p:spPr>
            <a:xfrm>
              <a:off x="5474387" y="6204911"/>
              <a:ext cx="17849" cy="18464"/>
            </a:xfrm>
            <a:custGeom>
              <a:avLst/>
              <a:gdLst/>
              <a:ahLst/>
              <a:cxnLst/>
              <a:rect l="l" t="t" r="r" b="b"/>
              <a:pathLst>
                <a:path w="668" h="691" extrusionOk="0">
                  <a:moveTo>
                    <a:pt x="1" y="0"/>
                  </a:moveTo>
                  <a:lnTo>
                    <a:pt x="1" y="691"/>
                  </a:lnTo>
                  <a:lnTo>
                    <a:pt x="668" y="69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79"/>
            <p:cNvSpPr/>
            <p:nvPr/>
          </p:nvSpPr>
          <p:spPr>
            <a:xfrm>
              <a:off x="5510673" y="6204911"/>
              <a:ext cx="18464" cy="18464"/>
            </a:xfrm>
            <a:custGeom>
              <a:avLst/>
              <a:gdLst/>
              <a:ahLst/>
              <a:cxnLst/>
              <a:rect l="l" t="t" r="r" b="b"/>
              <a:pathLst>
                <a:path w="691" h="691" extrusionOk="0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79"/>
            <p:cNvSpPr/>
            <p:nvPr/>
          </p:nvSpPr>
          <p:spPr>
            <a:xfrm>
              <a:off x="5529109" y="6387542"/>
              <a:ext cx="145758" cy="17822"/>
            </a:xfrm>
            <a:custGeom>
              <a:avLst/>
              <a:gdLst/>
              <a:ahLst/>
              <a:cxnLst/>
              <a:rect l="l" t="t" r="r" b="b"/>
              <a:pathLst>
                <a:path w="5455" h="667" extrusionOk="0">
                  <a:moveTo>
                    <a:pt x="1" y="0"/>
                  </a:moveTo>
                  <a:lnTo>
                    <a:pt x="1" y="667"/>
                  </a:lnTo>
                  <a:lnTo>
                    <a:pt x="5454" y="667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79"/>
            <p:cNvSpPr/>
            <p:nvPr/>
          </p:nvSpPr>
          <p:spPr>
            <a:xfrm>
              <a:off x="5529109" y="6423801"/>
              <a:ext cx="91035" cy="18490"/>
            </a:xfrm>
            <a:custGeom>
              <a:avLst/>
              <a:gdLst/>
              <a:ahLst/>
              <a:cxnLst/>
              <a:rect l="l" t="t" r="r" b="b"/>
              <a:pathLst>
                <a:path w="3407" h="692" extrusionOk="0">
                  <a:moveTo>
                    <a:pt x="1" y="1"/>
                  </a:moveTo>
                  <a:lnTo>
                    <a:pt x="1" y="691"/>
                  </a:lnTo>
                  <a:lnTo>
                    <a:pt x="3406" y="691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79"/>
            <p:cNvSpPr/>
            <p:nvPr/>
          </p:nvSpPr>
          <p:spPr>
            <a:xfrm>
              <a:off x="5440666" y="6387542"/>
              <a:ext cx="64930" cy="54749"/>
            </a:xfrm>
            <a:custGeom>
              <a:avLst/>
              <a:gdLst/>
              <a:ahLst/>
              <a:cxnLst/>
              <a:rect l="l" t="t" r="r" b="b"/>
              <a:pathLst>
                <a:path w="2430" h="2049" extrusionOk="0">
                  <a:moveTo>
                    <a:pt x="1953" y="0"/>
                  </a:moveTo>
                  <a:lnTo>
                    <a:pt x="858" y="1072"/>
                  </a:lnTo>
                  <a:lnTo>
                    <a:pt x="477" y="691"/>
                  </a:lnTo>
                  <a:lnTo>
                    <a:pt x="1" y="1167"/>
                  </a:lnTo>
                  <a:lnTo>
                    <a:pt x="858" y="2048"/>
                  </a:lnTo>
                  <a:lnTo>
                    <a:pt x="2430" y="476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79"/>
            <p:cNvSpPr/>
            <p:nvPr/>
          </p:nvSpPr>
          <p:spPr>
            <a:xfrm>
              <a:off x="5529109" y="6278097"/>
              <a:ext cx="145758" cy="17822"/>
            </a:xfrm>
            <a:custGeom>
              <a:avLst/>
              <a:gdLst/>
              <a:ahLst/>
              <a:cxnLst/>
              <a:rect l="l" t="t" r="r" b="b"/>
              <a:pathLst>
                <a:path w="5455" h="667" extrusionOk="0">
                  <a:moveTo>
                    <a:pt x="1" y="0"/>
                  </a:moveTo>
                  <a:lnTo>
                    <a:pt x="1" y="667"/>
                  </a:lnTo>
                  <a:lnTo>
                    <a:pt x="5454" y="667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79"/>
            <p:cNvSpPr/>
            <p:nvPr/>
          </p:nvSpPr>
          <p:spPr>
            <a:xfrm>
              <a:off x="5529109" y="6314356"/>
              <a:ext cx="145758" cy="18490"/>
            </a:xfrm>
            <a:custGeom>
              <a:avLst/>
              <a:gdLst/>
              <a:ahLst/>
              <a:cxnLst/>
              <a:rect l="l" t="t" r="r" b="b"/>
              <a:pathLst>
                <a:path w="5455" h="692" extrusionOk="0">
                  <a:moveTo>
                    <a:pt x="1" y="0"/>
                  </a:moveTo>
                  <a:lnTo>
                    <a:pt x="1" y="691"/>
                  </a:lnTo>
                  <a:lnTo>
                    <a:pt x="5454" y="691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79"/>
            <p:cNvSpPr/>
            <p:nvPr/>
          </p:nvSpPr>
          <p:spPr>
            <a:xfrm>
              <a:off x="5529109" y="6350615"/>
              <a:ext cx="145758" cy="18490"/>
            </a:xfrm>
            <a:custGeom>
              <a:avLst/>
              <a:gdLst/>
              <a:ahLst/>
              <a:cxnLst/>
              <a:rect l="l" t="t" r="r" b="b"/>
              <a:pathLst>
                <a:path w="5455" h="692" extrusionOk="0">
                  <a:moveTo>
                    <a:pt x="1" y="1"/>
                  </a:moveTo>
                  <a:lnTo>
                    <a:pt x="1" y="691"/>
                  </a:lnTo>
                  <a:lnTo>
                    <a:pt x="5454" y="691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79"/>
            <p:cNvSpPr/>
            <p:nvPr/>
          </p:nvSpPr>
          <p:spPr>
            <a:xfrm>
              <a:off x="5440666" y="6278097"/>
              <a:ext cx="64930" cy="54749"/>
            </a:xfrm>
            <a:custGeom>
              <a:avLst/>
              <a:gdLst/>
              <a:ahLst/>
              <a:cxnLst/>
              <a:rect l="l" t="t" r="r" b="b"/>
              <a:pathLst>
                <a:path w="2430" h="2049" extrusionOk="0">
                  <a:moveTo>
                    <a:pt x="1953" y="0"/>
                  </a:moveTo>
                  <a:lnTo>
                    <a:pt x="858" y="1072"/>
                  </a:lnTo>
                  <a:lnTo>
                    <a:pt x="477" y="691"/>
                  </a:lnTo>
                  <a:lnTo>
                    <a:pt x="1" y="1167"/>
                  </a:lnTo>
                  <a:lnTo>
                    <a:pt x="858" y="2048"/>
                  </a:lnTo>
                  <a:lnTo>
                    <a:pt x="2430" y="476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79"/>
            <p:cNvSpPr/>
            <p:nvPr/>
          </p:nvSpPr>
          <p:spPr>
            <a:xfrm>
              <a:off x="5440666" y="6332819"/>
              <a:ext cx="64930" cy="54749"/>
            </a:xfrm>
            <a:custGeom>
              <a:avLst/>
              <a:gdLst/>
              <a:ahLst/>
              <a:cxnLst/>
              <a:rect l="l" t="t" r="r" b="b"/>
              <a:pathLst>
                <a:path w="2430" h="2049" extrusionOk="0">
                  <a:moveTo>
                    <a:pt x="1953" y="0"/>
                  </a:moveTo>
                  <a:lnTo>
                    <a:pt x="858" y="1072"/>
                  </a:lnTo>
                  <a:lnTo>
                    <a:pt x="477" y="691"/>
                  </a:lnTo>
                  <a:lnTo>
                    <a:pt x="1" y="1167"/>
                  </a:lnTo>
                  <a:lnTo>
                    <a:pt x="858" y="2048"/>
                  </a:lnTo>
                  <a:lnTo>
                    <a:pt x="2430" y="500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79"/>
            <p:cNvSpPr/>
            <p:nvPr/>
          </p:nvSpPr>
          <p:spPr>
            <a:xfrm>
              <a:off x="5401227" y="6168625"/>
              <a:ext cx="310540" cy="309925"/>
            </a:xfrm>
            <a:custGeom>
              <a:avLst/>
              <a:gdLst/>
              <a:ahLst/>
              <a:cxnLst/>
              <a:rect l="l" t="t" r="r" b="b"/>
              <a:pathLst>
                <a:path w="11622" h="11599" extrusionOk="0">
                  <a:moveTo>
                    <a:pt x="10931" y="668"/>
                  </a:moveTo>
                  <a:lnTo>
                    <a:pt x="10931" y="2716"/>
                  </a:lnTo>
                  <a:lnTo>
                    <a:pt x="691" y="2716"/>
                  </a:lnTo>
                  <a:lnTo>
                    <a:pt x="691" y="668"/>
                  </a:lnTo>
                  <a:close/>
                  <a:moveTo>
                    <a:pt x="10931" y="3406"/>
                  </a:moveTo>
                  <a:lnTo>
                    <a:pt x="10931" y="10908"/>
                  </a:lnTo>
                  <a:lnTo>
                    <a:pt x="691" y="10908"/>
                  </a:lnTo>
                  <a:lnTo>
                    <a:pt x="691" y="3406"/>
                  </a:lnTo>
                  <a:close/>
                  <a:moveTo>
                    <a:pt x="0" y="1"/>
                  </a:moveTo>
                  <a:lnTo>
                    <a:pt x="0" y="11599"/>
                  </a:lnTo>
                  <a:lnTo>
                    <a:pt x="11622" y="11599"/>
                  </a:lnTo>
                  <a:lnTo>
                    <a:pt x="11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79"/>
            <p:cNvSpPr/>
            <p:nvPr/>
          </p:nvSpPr>
          <p:spPr>
            <a:xfrm>
              <a:off x="5583832" y="6204911"/>
              <a:ext cx="91035" cy="18464"/>
            </a:xfrm>
            <a:custGeom>
              <a:avLst/>
              <a:gdLst/>
              <a:ahLst/>
              <a:cxnLst/>
              <a:rect l="l" t="t" r="r" b="b"/>
              <a:pathLst>
                <a:path w="3407" h="691" extrusionOk="0">
                  <a:moveTo>
                    <a:pt x="1" y="0"/>
                  </a:moveTo>
                  <a:lnTo>
                    <a:pt x="1" y="691"/>
                  </a:lnTo>
                  <a:lnTo>
                    <a:pt x="3406" y="691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3" name="Google Shape;3263;p79"/>
          <p:cNvGrpSpPr/>
          <p:nvPr/>
        </p:nvGrpSpPr>
        <p:grpSpPr>
          <a:xfrm>
            <a:off x="1232760" y="3629151"/>
            <a:ext cx="309899" cy="310567"/>
            <a:chOff x="2307426" y="5730845"/>
            <a:chExt cx="309899" cy="310567"/>
          </a:xfrm>
        </p:grpSpPr>
        <p:sp>
          <p:nvSpPr>
            <p:cNvPr id="3264" name="Google Shape;3264;p79"/>
            <p:cNvSpPr/>
            <p:nvPr/>
          </p:nvSpPr>
          <p:spPr>
            <a:xfrm>
              <a:off x="2307426" y="5821853"/>
              <a:ext cx="145731" cy="219558"/>
            </a:xfrm>
            <a:custGeom>
              <a:avLst/>
              <a:gdLst/>
              <a:ahLst/>
              <a:cxnLst/>
              <a:rect l="l" t="t" r="r" b="b"/>
              <a:pathLst>
                <a:path w="5454" h="8217" extrusionOk="0">
                  <a:moveTo>
                    <a:pt x="3310" y="691"/>
                  </a:moveTo>
                  <a:lnTo>
                    <a:pt x="3144" y="1381"/>
                  </a:lnTo>
                  <a:lnTo>
                    <a:pt x="2310" y="1381"/>
                  </a:lnTo>
                  <a:lnTo>
                    <a:pt x="2143" y="691"/>
                  </a:lnTo>
                  <a:close/>
                  <a:moveTo>
                    <a:pt x="4763" y="691"/>
                  </a:moveTo>
                  <a:lnTo>
                    <a:pt x="4763" y="6168"/>
                  </a:lnTo>
                  <a:lnTo>
                    <a:pt x="667" y="6168"/>
                  </a:lnTo>
                  <a:lnTo>
                    <a:pt x="667" y="691"/>
                  </a:lnTo>
                  <a:lnTo>
                    <a:pt x="1429" y="691"/>
                  </a:lnTo>
                  <a:lnTo>
                    <a:pt x="1762" y="2048"/>
                  </a:lnTo>
                  <a:lnTo>
                    <a:pt x="3668" y="2048"/>
                  </a:lnTo>
                  <a:lnTo>
                    <a:pt x="4001" y="691"/>
                  </a:lnTo>
                  <a:close/>
                  <a:moveTo>
                    <a:pt x="4763" y="6835"/>
                  </a:moveTo>
                  <a:lnTo>
                    <a:pt x="4763" y="7525"/>
                  </a:lnTo>
                  <a:lnTo>
                    <a:pt x="667" y="7525"/>
                  </a:lnTo>
                  <a:lnTo>
                    <a:pt x="667" y="6835"/>
                  </a:lnTo>
                  <a:close/>
                  <a:moveTo>
                    <a:pt x="0" y="0"/>
                  </a:moveTo>
                  <a:lnTo>
                    <a:pt x="0" y="8216"/>
                  </a:lnTo>
                  <a:lnTo>
                    <a:pt x="5454" y="8216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79"/>
            <p:cNvSpPr/>
            <p:nvPr/>
          </p:nvSpPr>
          <p:spPr>
            <a:xfrm>
              <a:off x="2470952" y="5730845"/>
              <a:ext cx="146372" cy="218917"/>
            </a:xfrm>
            <a:custGeom>
              <a:avLst/>
              <a:gdLst/>
              <a:ahLst/>
              <a:cxnLst/>
              <a:rect l="l" t="t" r="r" b="b"/>
              <a:pathLst>
                <a:path w="5478" h="8193" extrusionOk="0">
                  <a:moveTo>
                    <a:pt x="3334" y="691"/>
                  </a:moveTo>
                  <a:lnTo>
                    <a:pt x="3168" y="1358"/>
                  </a:lnTo>
                  <a:lnTo>
                    <a:pt x="2334" y="1358"/>
                  </a:lnTo>
                  <a:lnTo>
                    <a:pt x="2168" y="691"/>
                  </a:lnTo>
                  <a:close/>
                  <a:moveTo>
                    <a:pt x="4787" y="691"/>
                  </a:moveTo>
                  <a:lnTo>
                    <a:pt x="4787" y="6145"/>
                  </a:lnTo>
                  <a:lnTo>
                    <a:pt x="691" y="6145"/>
                  </a:lnTo>
                  <a:lnTo>
                    <a:pt x="691" y="691"/>
                  </a:lnTo>
                  <a:lnTo>
                    <a:pt x="1453" y="691"/>
                  </a:lnTo>
                  <a:lnTo>
                    <a:pt x="1787" y="2049"/>
                  </a:lnTo>
                  <a:lnTo>
                    <a:pt x="3692" y="2049"/>
                  </a:lnTo>
                  <a:lnTo>
                    <a:pt x="4025" y="691"/>
                  </a:lnTo>
                  <a:close/>
                  <a:moveTo>
                    <a:pt x="4787" y="6835"/>
                  </a:moveTo>
                  <a:lnTo>
                    <a:pt x="4787" y="7502"/>
                  </a:lnTo>
                  <a:lnTo>
                    <a:pt x="691" y="7502"/>
                  </a:lnTo>
                  <a:lnTo>
                    <a:pt x="691" y="6835"/>
                  </a:lnTo>
                  <a:close/>
                  <a:moveTo>
                    <a:pt x="0" y="1"/>
                  </a:moveTo>
                  <a:lnTo>
                    <a:pt x="0" y="8193"/>
                  </a:lnTo>
                  <a:lnTo>
                    <a:pt x="5478" y="8193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79"/>
            <p:cNvSpPr/>
            <p:nvPr/>
          </p:nvSpPr>
          <p:spPr>
            <a:xfrm>
              <a:off x="2347506" y="5730845"/>
              <a:ext cx="105651" cy="72572"/>
            </a:xfrm>
            <a:custGeom>
              <a:avLst/>
              <a:gdLst/>
              <a:ahLst/>
              <a:cxnLst/>
              <a:rect l="l" t="t" r="r" b="b"/>
              <a:pathLst>
                <a:path w="3954" h="2716" extrusionOk="0">
                  <a:moveTo>
                    <a:pt x="882" y="1"/>
                  </a:moveTo>
                  <a:lnTo>
                    <a:pt x="882" y="1668"/>
                  </a:lnTo>
                  <a:lnTo>
                    <a:pt x="381" y="1334"/>
                  </a:lnTo>
                  <a:lnTo>
                    <a:pt x="0" y="1906"/>
                  </a:lnTo>
                  <a:lnTo>
                    <a:pt x="1215" y="2716"/>
                  </a:lnTo>
                  <a:lnTo>
                    <a:pt x="2430" y="1906"/>
                  </a:lnTo>
                  <a:lnTo>
                    <a:pt x="2072" y="1334"/>
                  </a:lnTo>
                  <a:lnTo>
                    <a:pt x="1572" y="1668"/>
                  </a:lnTo>
                  <a:lnTo>
                    <a:pt x="1572" y="691"/>
                  </a:lnTo>
                  <a:lnTo>
                    <a:pt x="3954" y="691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79"/>
            <p:cNvSpPr/>
            <p:nvPr/>
          </p:nvSpPr>
          <p:spPr>
            <a:xfrm>
              <a:off x="2471593" y="5968840"/>
              <a:ext cx="105651" cy="72572"/>
            </a:xfrm>
            <a:custGeom>
              <a:avLst/>
              <a:gdLst/>
              <a:ahLst/>
              <a:cxnLst/>
              <a:rect l="l" t="t" r="r" b="b"/>
              <a:pathLst>
                <a:path w="3954" h="2716" extrusionOk="0">
                  <a:moveTo>
                    <a:pt x="2739" y="0"/>
                  </a:moveTo>
                  <a:lnTo>
                    <a:pt x="1501" y="810"/>
                  </a:lnTo>
                  <a:lnTo>
                    <a:pt x="1882" y="1381"/>
                  </a:lnTo>
                  <a:lnTo>
                    <a:pt x="2382" y="1048"/>
                  </a:lnTo>
                  <a:lnTo>
                    <a:pt x="2382" y="2024"/>
                  </a:lnTo>
                  <a:lnTo>
                    <a:pt x="0" y="2024"/>
                  </a:lnTo>
                  <a:lnTo>
                    <a:pt x="0" y="2715"/>
                  </a:lnTo>
                  <a:lnTo>
                    <a:pt x="3072" y="2715"/>
                  </a:lnTo>
                  <a:lnTo>
                    <a:pt x="3072" y="1048"/>
                  </a:lnTo>
                  <a:lnTo>
                    <a:pt x="3572" y="1381"/>
                  </a:lnTo>
                  <a:lnTo>
                    <a:pt x="3953" y="810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79"/>
            <p:cNvSpPr/>
            <p:nvPr/>
          </p:nvSpPr>
          <p:spPr>
            <a:xfrm>
              <a:off x="2346223" y="5904551"/>
              <a:ext cx="64930" cy="54135"/>
            </a:xfrm>
            <a:custGeom>
              <a:avLst/>
              <a:gdLst/>
              <a:ahLst/>
              <a:cxnLst/>
              <a:rect l="l" t="t" r="r" b="b"/>
              <a:pathLst>
                <a:path w="2430" h="2026" extrusionOk="0">
                  <a:moveTo>
                    <a:pt x="1954" y="1"/>
                  </a:moveTo>
                  <a:lnTo>
                    <a:pt x="882" y="1073"/>
                  </a:lnTo>
                  <a:lnTo>
                    <a:pt x="477" y="668"/>
                  </a:lnTo>
                  <a:lnTo>
                    <a:pt x="1" y="1168"/>
                  </a:lnTo>
                  <a:lnTo>
                    <a:pt x="882" y="2025"/>
                  </a:lnTo>
                  <a:lnTo>
                    <a:pt x="2430" y="477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79"/>
            <p:cNvSpPr/>
            <p:nvPr/>
          </p:nvSpPr>
          <p:spPr>
            <a:xfrm>
              <a:off x="2510391" y="5813570"/>
              <a:ext cx="64956" cy="54749"/>
            </a:xfrm>
            <a:custGeom>
              <a:avLst/>
              <a:gdLst/>
              <a:ahLst/>
              <a:cxnLst/>
              <a:rect l="l" t="t" r="r" b="b"/>
              <a:pathLst>
                <a:path w="2431" h="2049" extrusionOk="0">
                  <a:moveTo>
                    <a:pt x="1954" y="1"/>
                  </a:moveTo>
                  <a:lnTo>
                    <a:pt x="882" y="1072"/>
                  </a:lnTo>
                  <a:lnTo>
                    <a:pt x="477" y="691"/>
                  </a:lnTo>
                  <a:lnTo>
                    <a:pt x="1" y="1167"/>
                  </a:lnTo>
                  <a:lnTo>
                    <a:pt x="882" y="2049"/>
                  </a:lnTo>
                  <a:lnTo>
                    <a:pt x="2430" y="477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0" name="Google Shape;3270;p79"/>
          <p:cNvGrpSpPr/>
          <p:nvPr/>
        </p:nvGrpSpPr>
        <p:grpSpPr>
          <a:xfrm>
            <a:off x="3273663" y="3611355"/>
            <a:ext cx="255844" cy="310540"/>
            <a:chOff x="3574969" y="7098935"/>
            <a:chExt cx="255844" cy="310540"/>
          </a:xfrm>
        </p:grpSpPr>
        <p:sp>
          <p:nvSpPr>
            <p:cNvPr id="3271" name="Google Shape;3271;p79"/>
            <p:cNvSpPr/>
            <p:nvPr/>
          </p:nvSpPr>
          <p:spPr>
            <a:xfrm>
              <a:off x="3574969" y="7098935"/>
              <a:ext cx="255844" cy="310540"/>
            </a:xfrm>
            <a:custGeom>
              <a:avLst/>
              <a:gdLst/>
              <a:ahLst/>
              <a:cxnLst/>
              <a:rect l="l" t="t" r="r" b="b"/>
              <a:pathLst>
                <a:path w="9575" h="11622" extrusionOk="0">
                  <a:moveTo>
                    <a:pt x="5478" y="2525"/>
                  </a:moveTo>
                  <a:lnTo>
                    <a:pt x="7050" y="4097"/>
                  </a:lnTo>
                  <a:lnTo>
                    <a:pt x="5478" y="4097"/>
                  </a:lnTo>
                  <a:lnTo>
                    <a:pt x="5478" y="2525"/>
                  </a:lnTo>
                  <a:close/>
                  <a:moveTo>
                    <a:pt x="8907" y="691"/>
                  </a:moveTo>
                  <a:lnTo>
                    <a:pt x="8883" y="9574"/>
                  </a:lnTo>
                  <a:lnTo>
                    <a:pt x="8217" y="9574"/>
                  </a:lnTo>
                  <a:lnTo>
                    <a:pt x="8217" y="4311"/>
                  </a:lnTo>
                  <a:lnTo>
                    <a:pt x="5287" y="1358"/>
                  </a:lnTo>
                  <a:lnTo>
                    <a:pt x="2072" y="1358"/>
                  </a:lnTo>
                  <a:lnTo>
                    <a:pt x="2072" y="691"/>
                  </a:lnTo>
                  <a:close/>
                  <a:moveTo>
                    <a:pt x="4787" y="2049"/>
                  </a:moveTo>
                  <a:lnTo>
                    <a:pt x="4787" y="4787"/>
                  </a:lnTo>
                  <a:lnTo>
                    <a:pt x="7526" y="4787"/>
                  </a:lnTo>
                  <a:lnTo>
                    <a:pt x="7526" y="10931"/>
                  </a:lnTo>
                  <a:lnTo>
                    <a:pt x="691" y="10931"/>
                  </a:lnTo>
                  <a:lnTo>
                    <a:pt x="691" y="2049"/>
                  </a:lnTo>
                  <a:close/>
                  <a:moveTo>
                    <a:pt x="1382" y="1"/>
                  </a:moveTo>
                  <a:lnTo>
                    <a:pt x="1382" y="1358"/>
                  </a:lnTo>
                  <a:lnTo>
                    <a:pt x="1" y="1358"/>
                  </a:lnTo>
                  <a:lnTo>
                    <a:pt x="1" y="11622"/>
                  </a:lnTo>
                  <a:lnTo>
                    <a:pt x="8217" y="11622"/>
                  </a:lnTo>
                  <a:lnTo>
                    <a:pt x="8217" y="10241"/>
                  </a:lnTo>
                  <a:lnTo>
                    <a:pt x="9574" y="10241"/>
                  </a:lnTo>
                  <a:lnTo>
                    <a:pt x="9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79"/>
            <p:cNvSpPr/>
            <p:nvPr/>
          </p:nvSpPr>
          <p:spPr>
            <a:xfrm>
              <a:off x="3611869" y="7244666"/>
              <a:ext cx="54749" cy="18464"/>
            </a:xfrm>
            <a:custGeom>
              <a:avLst/>
              <a:gdLst/>
              <a:ahLst/>
              <a:cxnLst/>
              <a:rect l="l" t="t" r="r" b="b"/>
              <a:pathLst>
                <a:path w="2049" h="691" extrusionOk="0">
                  <a:moveTo>
                    <a:pt x="1" y="0"/>
                  </a:moveTo>
                  <a:lnTo>
                    <a:pt x="1" y="691"/>
                  </a:lnTo>
                  <a:lnTo>
                    <a:pt x="2049" y="691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79"/>
            <p:cNvSpPr/>
            <p:nvPr/>
          </p:nvSpPr>
          <p:spPr>
            <a:xfrm>
              <a:off x="3611869" y="7281567"/>
              <a:ext cx="54749" cy="17849"/>
            </a:xfrm>
            <a:custGeom>
              <a:avLst/>
              <a:gdLst/>
              <a:ahLst/>
              <a:cxnLst/>
              <a:rect l="l" t="t" r="r" b="b"/>
              <a:pathLst>
                <a:path w="2049" h="668" extrusionOk="0">
                  <a:moveTo>
                    <a:pt x="1" y="0"/>
                  </a:moveTo>
                  <a:lnTo>
                    <a:pt x="1" y="667"/>
                  </a:lnTo>
                  <a:lnTo>
                    <a:pt x="2049" y="667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79"/>
            <p:cNvSpPr/>
            <p:nvPr/>
          </p:nvSpPr>
          <p:spPr>
            <a:xfrm>
              <a:off x="3687594" y="7245281"/>
              <a:ext cx="64930" cy="54749"/>
            </a:xfrm>
            <a:custGeom>
              <a:avLst/>
              <a:gdLst/>
              <a:ahLst/>
              <a:cxnLst/>
              <a:rect l="l" t="t" r="r" b="b"/>
              <a:pathLst>
                <a:path w="2430" h="2049" extrusionOk="0">
                  <a:moveTo>
                    <a:pt x="1954" y="1"/>
                  </a:moveTo>
                  <a:lnTo>
                    <a:pt x="858" y="1072"/>
                  </a:lnTo>
                  <a:lnTo>
                    <a:pt x="477" y="691"/>
                  </a:lnTo>
                  <a:lnTo>
                    <a:pt x="1" y="1168"/>
                  </a:lnTo>
                  <a:lnTo>
                    <a:pt x="858" y="2049"/>
                  </a:lnTo>
                  <a:lnTo>
                    <a:pt x="2430" y="477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79"/>
            <p:cNvSpPr/>
            <p:nvPr/>
          </p:nvSpPr>
          <p:spPr>
            <a:xfrm>
              <a:off x="3611869" y="7317826"/>
              <a:ext cx="54749" cy="18490"/>
            </a:xfrm>
            <a:custGeom>
              <a:avLst/>
              <a:gdLst/>
              <a:ahLst/>
              <a:cxnLst/>
              <a:rect l="l" t="t" r="r" b="b"/>
              <a:pathLst>
                <a:path w="2049" h="692" extrusionOk="0">
                  <a:moveTo>
                    <a:pt x="1" y="1"/>
                  </a:moveTo>
                  <a:lnTo>
                    <a:pt x="1" y="691"/>
                  </a:lnTo>
                  <a:lnTo>
                    <a:pt x="2049" y="691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79"/>
            <p:cNvSpPr/>
            <p:nvPr/>
          </p:nvSpPr>
          <p:spPr>
            <a:xfrm>
              <a:off x="3611869" y="7354726"/>
              <a:ext cx="54749" cy="17849"/>
            </a:xfrm>
            <a:custGeom>
              <a:avLst/>
              <a:gdLst/>
              <a:ahLst/>
              <a:cxnLst/>
              <a:rect l="l" t="t" r="r" b="b"/>
              <a:pathLst>
                <a:path w="2049" h="668" extrusionOk="0">
                  <a:moveTo>
                    <a:pt x="1" y="1"/>
                  </a:moveTo>
                  <a:lnTo>
                    <a:pt x="1" y="668"/>
                  </a:lnTo>
                  <a:lnTo>
                    <a:pt x="2049" y="668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79"/>
            <p:cNvSpPr/>
            <p:nvPr/>
          </p:nvSpPr>
          <p:spPr>
            <a:xfrm>
              <a:off x="3687594" y="7317826"/>
              <a:ext cx="64930" cy="54749"/>
            </a:xfrm>
            <a:custGeom>
              <a:avLst/>
              <a:gdLst/>
              <a:ahLst/>
              <a:cxnLst/>
              <a:rect l="l" t="t" r="r" b="b"/>
              <a:pathLst>
                <a:path w="2430" h="2049" extrusionOk="0">
                  <a:moveTo>
                    <a:pt x="1954" y="1"/>
                  </a:moveTo>
                  <a:lnTo>
                    <a:pt x="858" y="1096"/>
                  </a:lnTo>
                  <a:lnTo>
                    <a:pt x="477" y="691"/>
                  </a:lnTo>
                  <a:lnTo>
                    <a:pt x="1" y="1168"/>
                  </a:lnTo>
                  <a:lnTo>
                    <a:pt x="858" y="2049"/>
                  </a:lnTo>
                  <a:lnTo>
                    <a:pt x="2430" y="501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79"/>
            <p:cNvSpPr/>
            <p:nvPr/>
          </p:nvSpPr>
          <p:spPr>
            <a:xfrm>
              <a:off x="3648155" y="7172121"/>
              <a:ext cx="36927" cy="17822"/>
            </a:xfrm>
            <a:custGeom>
              <a:avLst/>
              <a:gdLst/>
              <a:ahLst/>
              <a:cxnLst/>
              <a:rect l="l" t="t" r="r" b="b"/>
              <a:pathLst>
                <a:path w="1382" h="667" extrusionOk="0">
                  <a:moveTo>
                    <a:pt x="0" y="0"/>
                  </a:moveTo>
                  <a:lnTo>
                    <a:pt x="0" y="667"/>
                  </a:lnTo>
                  <a:lnTo>
                    <a:pt x="1382" y="66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79"/>
            <p:cNvSpPr/>
            <p:nvPr/>
          </p:nvSpPr>
          <p:spPr>
            <a:xfrm>
              <a:off x="3648155" y="7208380"/>
              <a:ext cx="36927" cy="18490"/>
            </a:xfrm>
            <a:custGeom>
              <a:avLst/>
              <a:gdLst/>
              <a:ahLst/>
              <a:cxnLst/>
              <a:rect l="l" t="t" r="r" b="b"/>
              <a:pathLst>
                <a:path w="1382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382" y="691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79"/>
            <p:cNvSpPr/>
            <p:nvPr/>
          </p:nvSpPr>
          <p:spPr>
            <a:xfrm>
              <a:off x="3611869" y="7172121"/>
              <a:ext cx="17849" cy="17822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79"/>
            <p:cNvSpPr/>
            <p:nvPr/>
          </p:nvSpPr>
          <p:spPr>
            <a:xfrm>
              <a:off x="3611869" y="7208380"/>
              <a:ext cx="17849" cy="18490"/>
            </a:xfrm>
            <a:custGeom>
              <a:avLst/>
              <a:gdLst/>
              <a:ahLst/>
              <a:cxnLst/>
              <a:rect l="l" t="t" r="r" b="b"/>
              <a:pathLst>
                <a:path w="668" h="692" extrusionOk="0">
                  <a:moveTo>
                    <a:pt x="1" y="1"/>
                  </a:moveTo>
                  <a:lnTo>
                    <a:pt x="1" y="691"/>
                  </a:lnTo>
                  <a:lnTo>
                    <a:pt x="668" y="691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2" name="Google Shape;3282;p79"/>
          <p:cNvGrpSpPr/>
          <p:nvPr/>
        </p:nvGrpSpPr>
        <p:grpSpPr>
          <a:xfrm>
            <a:off x="4407208" y="722871"/>
            <a:ext cx="793256" cy="182899"/>
            <a:chOff x="2685575" y="2835950"/>
            <a:chExt cx="433000" cy="99825"/>
          </a:xfrm>
        </p:grpSpPr>
        <p:sp>
          <p:nvSpPr>
            <p:cNvPr id="3283" name="Google Shape;3283;p7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7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87" name="Google Shape;328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214" y="-116982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8" name="Google Shape;3288;p7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9" name="Google Shape;3289;p7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0" name="Google Shape;3290;p79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1" name="Google Shape;3291;p79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2" name="Google Shape;3292;p79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12812" y="1041548"/>
            <a:ext cx="84367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É um</a:t>
            </a:r>
            <a:r>
              <a:rPr lang="en-US" sz="2000" i="1" dirty="0" smtClean="0">
                <a:solidFill>
                  <a:schemeClr val="bg1"/>
                </a:solidFill>
              </a:rPr>
              <a:t> framework </a:t>
            </a:r>
            <a:r>
              <a:rPr lang="en-US" sz="2000" dirty="0" err="1" smtClean="0">
                <a:solidFill>
                  <a:schemeClr val="bg1"/>
                </a:solidFill>
              </a:rPr>
              <a:t>projectado</a:t>
            </a:r>
            <a:r>
              <a:rPr lang="en-US" sz="2000" dirty="0" smtClean="0">
                <a:solidFill>
                  <a:schemeClr val="bg1"/>
                </a:solidFill>
              </a:rPr>
              <a:t> para </a:t>
            </a:r>
            <a:r>
              <a:rPr lang="en-US" sz="2000" dirty="0" err="1" smtClean="0">
                <a:solidFill>
                  <a:schemeClr val="bg1"/>
                </a:solidFill>
              </a:rPr>
              <a:t>armazenar</a:t>
            </a:r>
            <a:r>
              <a:rPr lang="en-US" sz="2000" dirty="0" smtClean="0">
                <a:solidFill>
                  <a:schemeClr val="bg1"/>
                </a:solidFill>
              </a:rPr>
              <a:t> e </a:t>
            </a:r>
            <a:r>
              <a:rPr lang="en-US" sz="2000" dirty="0" err="1" smtClean="0">
                <a:solidFill>
                  <a:schemeClr val="bg1"/>
                </a:solidFill>
              </a:rPr>
              <a:t>processar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grandes</a:t>
            </a:r>
            <a:r>
              <a:rPr lang="en-US" sz="2000" dirty="0" smtClean="0">
                <a:solidFill>
                  <a:schemeClr val="bg1"/>
                </a:solidFill>
              </a:rPr>
              <a:t> volumes de dados de forma </a:t>
            </a:r>
            <a:r>
              <a:rPr lang="en-US" sz="2000" dirty="0" err="1" smtClean="0">
                <a:solidFill>
                  <a:schemeClr val="bg1"/>
                </a:solidFill>
              </a:rPr>
              <a:t>distribuída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em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i="1" dirty="0" smtClean="0">
                <a:solidFill>
                  <a:schemeClr val="bg1"/>
                </a:solidFill>
              </a:rPr>
              <a:t>clusters</a:t>
            </a:r>
            <a:r>
              <a:rPr lang="en-US" sz="2000" dirty="0" smtClean="0">
                <a:solidFill>
                  <a:schemeClr val="bg1"/>
                </a:solidFill>
              </a:rPr>
              <a:t> de </a:t>
            </a:r>
            <a:r>
              <a:rPr lang="en-US" sz="2000" dirty="0" err="1" smtClean="0">
                <a:solidFill>
                  <a:schemeClr val="bg1"/>
                </a:solidFill>
              </a:rPr>
              <a:t>computadores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>
              <a:buClr>
                <a:srgbClr val="00B0F0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Hadoop é </a:t>
            </a:r>
            <a:r>
              <a:rPr lang="en-US" sz="2000" dirty="0" err="1" smtClean="0">
                <a:solidFill>
                  <a:schemeClr val="bg1"/>
                </a:solidFill>
              </a:rPr>
              <a:t>composto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pelos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seguintes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módulos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principais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Clr>
                <a:srgbClr val="00B0F0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HDFS (Hadoop Distributed File System)</a:t>
            </a:r>
          </a:p>
          <a:p>
            <a:pPr marL="342900" indent="-342900">
              <a:buClr>
                <a:srgbClr val="00B0F0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MapReduce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rgbClr val="00B0F0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YARN (Yet Another </a:t>
            </a:r>
            <a:r>
              <a:rPr lang="en-US" sz="2000" dirty="0" err="1" smtClean="0">
                <a:solidFill>
                  <a:schemeClr val="bg1"/>
                </a:solidFill>
              </a:rPr>
              <a:t>Resouce</a:t>
            </a:r>
            <a:r>
              <a:rPr lang="en-US" sz="2000" dirty="0" smtClean="0">
                <a:solidFill>
                  <a:schemeClr val="bg1"/>
                </a:solidFill>
              </a:rPr>
              <a:t> Negotiator)</a:t>
            </a:r>
          </a:p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pt-P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1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3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100"/>
                                        <p:tgtEl>
                                          <p:spTgt spid="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3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3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3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3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3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3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p79"/>
          <p:cNvSpPr/>
          <p:nvPr/>
        </p:nvSpPr>
        <p:spPr>
          <a:xfrm rot="-5400000">
            <a:off x="5094397" y="35156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7" name="Google Shape;3237;p7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1.2 –Spark</a:t>
            </a:r>
            <a:endParaRPr dirty="0"/>
          </a:p>
        </p:txBody>
      </p:sp>
      <p:grpSp>
        <p:nvGrpSpPr>
          <p:cNvPr id="3282" name="Google Shape;3282;p79"/>
          <p:cNvGrpSpPr/>
          <p:nvPr/>
        </p:nvGrpSpPr>
        <p:grpSpPr>
          <a:xfrm>
            <a:off x="4407208" y="722871"/>
            <a:ext cx="793256" cy="182899"/>
            <a:chOff x="2685575" y="2835950"/>
            <a:chExt cx="433000" cy="99825"/>
          </a:xfrm>
        </p:grpSpPr>
        <p:sp>
          <p:nvSpPr>
            <p:cNvPr id="3283" name="Google Shape;3283;p7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7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87" name="Google Shape;328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214" y="-116982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8" name="Google Shape;3288;p7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9" name="Google Shape;3289;p7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0" name="Google Shape;3290;p79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1" name="Google Shape;3291;p79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2" name="Google Shape;3292;p79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23950" y="1238222"/>
            <a:ext cx="84367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É um framework de </a:t>
            </a:r>
            <a:r>
              <a:rPr lang="en-US" sz="2000" dirty="0" err="1" smtClean="0">
                <a:solidFill>
                  <a:schemeClr val="bg1"/>
                </a:solidFill>
              </a:rPr>
              <a:t>processamento</a:t>
            </a:r>
            <a:r>
              <a:rPr lang="en-US" sz="2000" dirty="0" smtClean="0">
                <a:solidFill>
                  <a:schemeClr val="bg1"/>
                </a:solidFill>
              </a:rPr>
              <a:t> e </a:t>
            </a:r>
            <a:r>
              <a:rPr lang="en-US" sz="2000" dirty="0" err="1" smtClean="0">
                <a:solidFill>
                  <a:schemeClr val="bg1"/>
                </a:solidFill>
              </a:rPr>
              <a:t>análise</a:t>
            </a:r>
            <a:r>
              <a:rPr lang="en-US" sz="2000" dirty="0" smtClean="0">
                <a:solidFill>
                  <a:schemeClr val="bg1"/>
                </a:solidFill>
              </a:rPr>
              <a:t> de dados </a:t>
            </a:r>
          </a:p>
          <a:p>
            <a:pPr>
              <a:buClr>
                <a:srgbClr val="00B0F0"/>
              </a:buClr>
            </a:pPr>
            <a:r>
              <a:rPr lang="en-US" sz="2000" dirty="0" err="1" smtClean="0">
                <a:solidFill>
                  <a:schemeClr val="bg1"/>
                </a:solidFill>
              </a:rPr>
              <a:t>em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grande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escala</a:t>
            </a:r>
            <a:r>
              <a:rPr lang="en-US" sz="2000" dirty="0" smtClean="0">
                <a:solidFill>
                  <a:schemeClr val="bg1"/>
                </a:solidFill>
              </a:rPr>
              <a:t> (big data) com </a:t>
            </a:r>
            <a:r>
              <a:rPr lang="en-US" sz="2000" dirty="0" err="1" smtClean="0">
                <a:solidFill>
                  <a:schemeClr val="bg1"/>
                </a:solidFill>
              </a:rPr>
              <a:t>módulos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integrados</a:t>
            </a:r>
            <a:r>
              <a:rPr lang="en-US" sz="2000" dirty="0" smtClean="0">
                <a:solidFill>
                  <a:schemeClr val="bg1"/>
                </a:solidFill>
              </a:rPr>
              <a:t> para:</a:t>
            </a:r>
          </a:p>
          <a:p>
            <a:pPr marL="457200" indent="-457200">
              <a:buClr>
                <a:srgbClr val="00B0F0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SQL</a:t>
            </a:r>
          </a:p>
          <a:p>
            <a:pPr marL="457200" indent="-457200">
              <a:buClr>
                <a:srgbClr val="00B0F0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Streaming (</a:t>
            </a:r>
            <a:r>
              <a:rPr lang="en-US" sz="2000" dirty="0" err="1" smtClean="0">
                <a:solidFill>
                  <a:schemeClr val="bg1"/>
                </a:solidFill>
              </a:rPr>
              <a:t>ferramenta</a:t>
            </a:r>
            <a:r>
              <a:rPr lang="en-US" sz="2000" dirty="0" smtClean="0">
                <a:solidFill>
                  <a:schemeClr val="bg1"/>
                </a:solidFill>
              </a:rPr>
              <a:t> para </a:t>
            </a:r>
            <a:r>
              <a:rPr lang="en-US" sz="2000" dirty="0" err="1" smtClean="0">
                <a:solidFill>
                  <a:schemeClr val="bg1"/>
                </a:solidFill>
              </a:rPr>
              <a:t>análise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em</a:t>
            </a:r>
            <a:r>
              <a:rPr lang="en-US" sz="2000" dirty="0" smtClean="0">
                <a:solidFill>
                  <a:schemeClr val="bg1"/>
                </a:solidFill>
              </a:rPr>
              <a:t> tempo real)</a:t>
            </a:r>
          </a:p>
          <a:p>
            <a:pPr marL="457200" indent="-457200">
              <a:buClr>
                <a:srgbClr val="00B0F0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Machine Learning (</a:t>
            </a:r>
            <a:r>
              <a:rPr lang="en-US" sz="2000" dirty="0" err="1" smtClean="0">
                <a:solidFill>
                  <a:schemeClr val="bg1"/>
                </a:solidFill>
              </a:rPr>
              <a:t>MLLib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Clr>
                <a:srgbClr val="00B0F0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Processamento</a:t>
            </a:r>
            <a:r>
              <a:rPr lang="en-US" sz="2000" dirty="0" smtClean="0">
                <a:solidFill>
                  <a:schemeClr val="bg1"/>
                </a:solidFill>
              </a:rPr>
              <a:t> de </a:t>
            </a:r>
            <a:r>
              <a:rPr lang="en-US" sz="2000" dirty="0" err="1" smtClean="0">
                <a:solidFill>
                  <a:schemeClr val="bg1"/>
                </a:solidFill>
              </a:rPr>
              <a:t>gráficos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</a:rPr>
              <a:t>GraphX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buClr>
                <a:srgbClr val="00B0F0"/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rgbClr val="00B0F0"/>
              </a:buClr>
            </a:pPr>
            <a:r>
              <a:rPr lang="pt-PT" sz="2000" dirty="0">
                <a:solidFill>
                  <a:schemeClr val="bg1"/>
                </a:solidFill>
              </a:rPr>
              <a:t>Ele fornece APIs em várias linguagens de programação, como Java, Scala, Python e </a:t>
            </a:r>
            <a:r>
              <a:rPr lang="pt-PT" sz="2000" dirty="0" smtClean="0">
                <a:solidFill>
                  <a:schemeClr val="bg1"/>
                </a:solidFill>
              </a:rPr>
              <a:t>R. </a:t>
            </a:r>
          </a:p>
          <a:p>
            <a:pPr>
              <a:buClr>
                <a:srgbClr val="00B0F0"/>
              </a:buClr>
            </a:pPr>
            <a:r>
              <a:rPr lang="pt-PT" sz="2000" dirty="0" smtClean="0">
                <a:solidFill>
                  <a:schemeClr val="bg1"/>
                </a:solidFill>
              </a:rPr>
              <a:t>Usaremos o PySpark, a interface do Spark para Python.</a:t>
            </a:r>
            <a:endParaRPr lang="pt-P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3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3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874271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PT" sz="2800" dirty="0">
                <a:solidFill>
                  <a:schemeClr val="dk2"/>
                </a:solidFill>
              </a:rPr>
              <a:t>-Caso de estudo: Avaliação do risco ao emprestar dinheiro</a:t>
            </a:r>
            <a:br>
              <a:rPr lang="pt-PT" sz="2800" dirty="0">
                <a:solidFill>
                  <a:schemeClr val="dk2"/>
                </a:solidFill>
              </a:rPr>
            </a:br>
            <a:endParaRPr lang="pt-PT" sz="2800" dirty="0">
              <a:solidFill>
                <a:schemeClr val="dk2"/>
              </a:solidFill>
            </a:endParaRPr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7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PT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2-Caso </a:t>
            </a:r>
            <a:r>
              <a:rPr lang="pt-PT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 estudo: Avaliação do risco ao emprestar </a:t>
            </a:r>
            <a:r>
              <a:rPr lang="pt-PT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dinheiro</a:t>
            </a:r>
            <a:r>
              <a:rPr lang="pt-PT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pt-PT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584904" y="1315826"/>
            <a:ext cx="7561454" cy="3682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pt-PT" dirty="0"/>
              <a:t>Neste </a:t>
            </a:r>
            <a:r>
              <a:rPr lang="pt-PT" dirty="0" smtClean="0"/>
              <a:t>exemplo, passaremos pelas etapas </a:t>
            </a:r>
            <a:r>
              <a:rPr lang="pt-PT" dirty="0"/>
              <a:t>do processo de ciência de dados</a:t>
            </a:r>
            <a:r>
              <a:rPr lang="pt-PT" dirty="0" smtClean="0"/>
              <a:t>:</a:t>
            </a:r>
          </a:p>
          <a:p>
            <a:pPr marL="139700" indent="0">
              <a:buNone/>
            </a:pPr>
            <a:endParaRPr lang="pt-PT" dirty="0"/>
          </a:p>
          <a:p>
            <a:r>
              <a:rPr lang="pt-PT" b="1" dirty="0"/>
              <a:t>Etapa 1: O objetivo da pesquisa. Isso consiste em duas partes:</a:t>
            </a:r>
          </a:p>
          <a:p>
            <a:pPr lvl="1"/>
            <a:r>
              <a:rPr lang="pt-PT" sz="1400" dirty="0"/>
              <a:t>Fornecer ao nosso gerente um painel</a:t>
            </a:r>
          </a:p>
          <a:p>
            <a:pPr lvl="1"/>
            <a:r>
              <a:rPr lang="pt-PT" sz="1400" dirty="0"/>
              <a:t>Preparar dados para que outras pessoas criem seus próprios painéis</a:t>
            </a:r>
          </a:p>
          <a:p>
            <a:pPr marL="139700" indent="0">
              <a:buNone/>
            </a:pPr>
            <a:r>
              <a:rPr lang="pt-PT" dirty="0"/>
              <a:t> </a:t>
            </a:r>
          </a:p>
          <a:p>
            <a:r>
              <a:rPr lang="pt-PT" b="1" dirty="0"/>
              <a:t>Etapa 2: recuperação de dados</a:t>
            </a:r>
          </a:p>
          <a:p>
            <a:pPr lvl="1"/>
            <a:r>
              <a:rPr lang="pt-PT" sz="1400" dirty="0" smtClean="0"/>
              <a:t>Baixar os </a:t>
            </a:r>
            <a:r>
              <a:rPr lang="pt-PT" sz="1400" dirty="0"/>
              <a:t>dados do site do clube credor</a:t>
            </a:r>
          </a:p>
          <a:p>
            <a:pPr lvl="1"/>
            <a:r>
              <a:rPr lang="pt-PT" sz="1400" dirty="0" smtClean="0"/>
              <a:t>Colocar </a:t>
            </a:r>
            <a:r>
              <a:rPr lang="pt-PT" sz="1400" dirty="0"/>
              <a:t>os dados no sistema de arquivos Hadoop do Horton </a:t>
            </a:r>
            <a:r>
              <a:rPr lang="pt-PT" sz="1400" dirty="0" smtClean="0"/>
              <a:t>Sandbox</a:t>
            </a:r>
          </a:p>
          <a:p>
            <a:pPr marL="596900" lvl="1" indent="0">
              <a:buNone/>
            </a:pPr>
            <a:endParaRPr lang="pt-PT" sz="1400" dirty="0"/>
          </a:p>
          <a:p>
            <a:r>
              <a:rPr lang="pt-PT" b="1" dirty="0"/>
              <a:t>Etapa 3: preparação de dados</a:t>
            </a:r>
          </a:p>
          <a:p>
            <a:pPr lvl="1"/>
            <a:r>
              <a:rPr lang="pt-PT" sz="1400" dirty="0" smtClean="0"/>
              <a:t>Transformar </a:t>
            </a:r>
            <a:r>
              <a:rPr lang="pt-PT" sz="1400" dirty="0"/>
              <a:t>esses dados com Spark</a:t>
            </a:r>
          </a:p>
          <a:p>
            <a:pPr lvl="1"/>
            <a:r>
              <a:rPr lang="pt-PT" sz="1400" dirty="0" smtClean="0"/>
              <a:t>Armazenar </a:t>
            </a:r>
            <a:r>
              <a:rPr lang="pt-PT" sz="1400" dirty="0"/>
              <a:t>os dados preparados no </a:t>
            </a:r>
            <a:r>
              <a:rPr lang="pt-PT" sz="1400" dirty="0" smtClean="0"/>
              <a:t>Hive</a:t>
            </a:r>
          </a:p>
          <a:p>
            <a:pPr lvl="1"/>
            <a:endParaRPr lang="pt-PT" sz="1400" dirty="0"/>
          </a:p>
          <a:p>
            <a:r>
              <a:rPr lang="pt-PT" b="1" dirty="0"/>
              <a:t>Etapas 4 e 6: Exploração e criação de relatórios</a:t>
            </a:r>
          </a:p>
          <a:p>
            <a:pPr lvl="1"/>
            <a:r>
              <a:rPr lang="pt-PT" sz="1400" dirty="0" smtClean="0"/>
              <a:t>Visualizar </a:t>
            </a:r>
            <a:r>
              <a:rPr lang="pt-PT" sz="1400" dirty="0"/>
              <a:t>os dados com o Qlik Sense</a:t>
            </a:r>
          </a:p>
        </p:txBody>
      </p:sp>
      <p:grpSp>
        <p:nvGrpSpPr>
          <p:cNvPr id="3062" name="Google Shape;3062;p74"/>
          <p:cNvGrpSpPr/>
          <p:nvPr/>
        </p:nvGrpSpPr>
        <p:grpSpPr>
          <a:xfrm>
            <a:off x="5770608" y="2836321"/>
            <a:ext cx="793256" cy="182899"/>
            <a:chOff x="2685575" y="2835950"/>
            <a:chExt cx="433000" cy="99825"/>
          </a:xfrm>
        </p:grpSpPr>
        <p:sp>
          <p:nvSpPr>
            <p:cNvPr id="3063" name="Google Shape;3063;p7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7" name="Google Shape;3067;p74"/>
          <p:cNvSpPr/>
          <p:nvPr/>
        </p:nvSpPr>
        <p:spPr>
          <a:xfrm flipH="1">
            <a:off x="7150660" y="26221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03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476</Words>
  <Application>Microsoft Office PowerPoint</Application>
  <PresentationFormat>On-screen Show (16:9)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Bai Jamjuree</vt:lpstr>
      <vt:lpstr>Arial</vt:lpstr>
      <vt:lpstr>Aldrich</vt:lpstr>
      <vt:lpstr>Anaheim</vt:lpstr>
      <vt:lpstr>Data Science Project Proposal XL by Slidesgo</vt:lpstr>
      <vt:lpstr>IA II Primeiros passos em big data</vt:lpstr>
      <vt:lpstr>Grupo 1</vt:lpstr>
      <vt:lpstr>Tópicos </vt:lpstr>
      <vt:lpstr>INTRODUÇÃO </vt:lpstr>
      <vt:lpstr>-Frameworks de armazenamento  e processamento de dados</vt:lpstr>
      <vt:lpstr>1.1 –Apache Hadoop</vt:lpstr>
      <vt:lpstr>1.2 –Spark</vt:lpstr>
      <vt:lpstr>-Caso de estudo: Avaliação do risco ao emprestar dinheiro </vt:lpstr>
      <vt:lpstr>2-Caso de estudo: Avaliação do risco ao emprestar dinheiro </vt:lpstr>
      <vt:lpstr>2-Caso de estudo: Avaliação do risco ao emprestar dinheiro (cont.) </vt:lpstr>
      <vt:lpstr>Etapa 1 : O objectivo da pesquisa</vt:lpstr>
      <vt:lpstr>2.1-O objectivo da pesquisa </vt:lpstr>
      <vt:lpstr>Etapa 2 : Colecta dos dados </vt:lpstr>
      <vt:lpstr>2.2.1-Instalação e configuração das ferramentas   </vt:lpstr>
      <vt:lpstr>FIM  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Proposal</dc:title>
  <cp:lastModifiedBy>PC</cp:lastModifiedBy>
  <cp:revision>23</cp:revision>
  <dcterms:modified xsi:type="dcterms:W3CDTF">2024-03-12T15:41:20Z</dcterms:modified>
</cp:coreProperties>
</file>