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843" y="1013792"/>
            <a:ext cx="10172769" cy="3763590"/>
          </a:xfrm>
        </p:spPr>
        <p:txBody>
          <a:bodyPr>
            <a:normAutofit/>
          </a:bodyPr>
          <a:lstStyle/>
          <a:p>
            <a:pPr algn="ctr"/>
            <a:r>
              <a:rPr lang="pt-PT" sz="3200" b="1" kern="0" dirty="0">
                <a:solidFill>
                  <a:srgbClr val="003399"/>
                </a:solidFill>
                <a:latin typeface="Calibri Light" panose="020F0302020204030204"/>
                <a:cs typeface="Arial" charset="0"/>
              </a:rPr>
              <a:t>DEEL Faculdade de Engenharia, UEM</a:t>
            </a:r>
            <a:br>
              <a:rPr lang="pt-PT" sz="3200" b="1" kern="0" dirty="0">
                <a:solidFill>
                  <a:srgbClr val="003399"/>
                </a:solidFill>
                <a:latin typeface="Calibri Light" panose="020F0302020204030204"/>
                <a:cs typeface="Arial" charset="0"/>
              </a:rPr>
            </a:br>
            <a:r>
              <a:rPr lang="pt-PT" sz="3200" b="1" kern="0" dirty="0">
                <a:solidFill>
                  <a:srgbClr val="003399"/>
                </a:solidFill>
                <a:latin typeface="Calibri Light" panose="020F0302020204030204"/>
              </a:rPr>
              <a:t/>
            </a:r>
            <a:br>
              <a:rPr lang="pt-PT" sz="3200" b="1" kern="0" dirty="0">
                <a:solidFill>
                  <a:srgbClr val="003399"/>
                </a:solidFill>
                <a:latin typeface="Calibri Light" panose="020F0302020204030204"/>
              </a:rPr>
            </a:br>
            <a:r>
              <a:rPr lang="pt-PT" sz="2800" b="1" kern="0" dirty="0">
                <a:solidFill>
                  <a:srgbClr val="003399"/>
                </a:solidFill>
                <a:latin typeface="Calibri Light" panose="020F0302020204030204"/>
              </a:rPr>
              <a:t>Disciplina: Oficinas de Informática</a:t>
            </a:r>
            <a:r>
              <a:rPr lang="pt-PT" sz="2400" b="1" kern="0" dirty="0">
                <a:solidFill>
                  <a:srgbClr val="003399"/>
                </a:solidFill>
                <a:latin typeface="Calibri Light" panose="020F0302020204030204"/>
              </a:rPr>
              <a:t/>
            </a:r>
            <a:br>
              <a:rPr lang="pt-PT" sz="2400" b="1" kern="0" dirty="0">
                <a:solidFill>
                  <a:srgbClr val="003399"/>
                </a:solidFill>
                <a:latin typeface="Calibri Light" panose="020F0302020204030204"/>
              </a:rPr>
            </a:br>
            <a:r>
              <a:rPr lang="pt-PT" sz="2400" b="1" kern="0" dirty="0">
                <a:solidFill>
                  <a:srgbClr val="003399"/>
                </a:solidFill>
                <a:latin typeface="Calibri Light" panose="020F0302020204030204"/>
              </a:rPr>
              <a:t>Curso: Licenciatura em Engenharia Informática</a:t>
            </a:r>
            <a:br>
              <a:rPr lang="pt-PT" sz="2400" b="1" kern="0" dirty="0">
                <a:solidFill>
                  <a:srgbClr val="003399"/>
                </a:solidFill>
                <a:latin typeface="Calibri Light" panose="020F0302020204030204"/>
              </a:rPr>
            </a:br>
            <a:r>
              <a:rPr lang="pt-PT" sz="2400" b="1" kern="0" dirty="0">
                <a:solidFill>
                  <a:srgbClr val="003399"/>
                </a:solidFill>
                <a:latin typeface="Calibri Light" panose="020F0302020204030204"/>
              </a:rPr>
              <a:t>(4 º ano)</a:t>
            </a:r>
            <a:r>
              <a:rPr lang="pt-PT" sz="2400" b="1" i="1" kern="0" dirty="0">
                <a:solidFill>
                  <a:srgbClr val="003399"/>
                </a:solidFill>
                <a:latin typeface="Calibri Light" panose="020F0302020204030204"/>
              </a:rPr>
              <a:t/>
            </a:r>
            <a:br>
              <a:rPr lang="pt-PT" sz="2400" b="1" i="1" kern="0" dirty="0">
                <a:solidFill>
                  <a:srgbClr val="003399"/>
                </a:solidFill>
                <a:latin typeface="Calibri Light" panose="020F0302020204030204"/>
              </a:rPr>
            </a:b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583" y="4777382"/>
            <a:ext cx="9477029" cy="1126280"/>
          </a:xfrm>
        </p:spPr>
        <p:txBody>
          <a:bodyPr>
            <a:normAutofit lnSpcReduction="10000"/>
          </a:bodyPr>
          <a:lstStyle/>
          <a:p>
            <a:r>
              <a:rPr lang="pt-PT" b="1" dirty="0" smtClean="0"/>
              <a:t>Regras básicas em oficinas / Como registar </a:t>
            </a:r>
            <a:r>
              <a:rPr lang="pt-PT" b="1" dirty="0"/>
              <a:t>empresas em </a:t>
            </a:r>
            <a:r>
              <a:rPr lang="pt-PT" b="1" dirty="0" smtClean="0"/>
              <a:t>Moçambique / Passos</a:t>
            </a:r>
          </a:p>
          <a:p>
            <a:endParaRPr lang="pt-PT" dirty="0"/>
          </a:p>
          <a:p>
            <a:r>
              <a:rPr lang="pt-PT" dirty="0" smtClean="0"/>
              <a:t>Por: Mestre Felizardo Munguambe, </a:t>
            </a:r>
            <a:r>
              <a:rPr lang="pt-PT" dirty="0" err="1" smtClean="0"/>
              <a:t>Eng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392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731" y="624110"/>
            <a:ext cx="9337882" cy="896577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 de 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mercado 1/2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565" y="1411357"/>
            <a:ext cx="9964047" cy="4499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variedade de aparelhos eletrodomésticos cresce exponencialmente, oferecendo as mais diversas utilidades possíveis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Devido ao risco intrínseco ao negócio, recomenda-se a realização de ações de pesquisa de mercado para avaliar a demanda, a concorrência e os fornecedores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estudo dos clientes é uma das etapas mais importantes na estruturação do empreendimento. O empreendedor deverá identificar e conhecer melhor seu cliente.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isso, de uma maneira simples, o empreendedor necessita saber: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As características gerais dos clientes: idade, sexo, profissão, salário, endereço;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Quais são os interesses e o comportamento da clientela: a quantidade de produtos e serviços que compram e com que frequência o fazem, que preço pagam ou estão dispostos a pagar pelos produtos e serviços;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59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809" y="636104"/>
            <a:ext cx="10003803" cy="1268896"/>
          </a:xfrm>
        </p:spPr>
        <p:txBody>
          <a:bodyPr/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 de mercado 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2/2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87" y="1997765"/>
            <a:ext cx="10212525" cy="3913457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que motiva as pessoas a procurar pelo serviço da empresa: o preço, a qualidade, as formas de pagamento, o atendimento;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Onde estão os clientes: o tamanho do mercado em que irá atuar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será apenas no bairro, na cidade, ou província? Os clientes encontrarão a empresa com facilidade? Tradicionalmente esse mercado é bastante diversificado tendo como clientes potenciais as residências familiares, hotéis, bares, restaurantes, lanchonetes.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36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595" y="298174"/>
            <a:ext cx="9934229" cy="795130"/>
          </a:xfrm>
        </p:spPr>
        <p:txBody>
          <a:bodyPr>
            <a:normAutofit/>
          </a:bodyPr>
          <a:lstStyle/>
          <a:p>
            <a:pPr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Mercado concorrente 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807" y="1093304"/>
            <a:ext cx="10003803" cy="5178287"/>
          </a:xfrm>
        </p:spPr>
        <p:txBody>
          <a:bodyPr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conhecer o concorrente, é necessário identificar as empresas que trabalham com produtos e serviços semelhantes no raio de atuação onde será aberta a nova empresa. A partir daí, realizam-se visitas e examinam-se os pontos fortes e fracos dessas empresas em relação a: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Qualidade dos produtos utilizados;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Qualidade e tipo dos serviços prestados;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Preço praticado para cada serviço;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Localização da empresa;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Condições de pagamento: prazos, descontos, etc.;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Serviços adicionais: garantias oferecidas, horários de funcionamento.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197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591" y="188843"/>
            <a:ext cx="9805021" cy="69573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Mercado fornecedor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357" y="1152939"/>
            <a:ext cx="10093255" cy="4758283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e selecionar os fornecedores de equipamentos e 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matérias-primas,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tendo em vista a variedade de equipamentos e produtos disponíveis no mercado.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empreendedor deverá avaliar, em pelo menos três empresas, alguns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aspectos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mercado fornecedor: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Qualidade dos produtos;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Preço;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Condições de pagamento;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Prazos para entrega.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escolher apenas um fornecedor, é importante manter contato com os principais, pois nunca se sabe quando um fornecedor pode ter dificuldades de atendimento.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059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627" y="576470"/>
            <a:ext cx="9973986" cy="665921"/>
          </a:xfrm>
        </p:spPr>
        <p:txBody>
          <a:bodyPr>
            <a:normAutofit/>
          </a:bodyPr>
          <a:lstStyle/>
          <a:p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Detalhes </a:t>
            </a: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escolha do 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imóvel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26" y="1431235"/>
            <a:ext cx="9973986" cy="4479987"/>
          </a:xfrm>
        </p:spPr>
        <p:txBody>
          <a:bodyPr>
            <a:normAutofit fontScale="925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imóvel atende às necessidades operacionais referentes à localização, capacidade de instalação do negócio, possibilidade de expansão, características da vizinhança e disponibilidade dos serviços de água, luz, esgoto, telefone e internet?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ponto é de fácil acesso, possui estacionamento para veículos, local para carga e descarga de mercadorias e conta com serviços de transporte coletivo nas redondezas?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local está sujeito a inundações ou próximo a zonas de risco?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imóvel está legalizado e regularizado junto aos órgãos públicos municipais?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planta do imóvel está aprovada pelo conselho Municipal?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Houve alguma obra posterior, aumentando, modificando ou diminuindo a área primitiva?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647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897" y="624110"/>
            <a:ext cx="9854716" cy="747490"/>
          </a:xfrm>
        </p:spPr>
        <p:txBody>
          <a:bodyPr/>
          <a:lstStyle/>
          <a:p>
            <a:r>
              <a:rPr lang="pt-PT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Detalhes na escolha do imóvel </a:t>
            </a:r>
            <a:r>
              <a:rPr lang="pt-PT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897" y="1490871"/>
            <a:ext cx="9854715" cy="4420352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As atividades a serem desenvolvidas no local respeitam o Plano Diretor do Município?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Os pagamentos dos Imposto Predial referente ao imóvel encontram-se em dia?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legislação local permite o licenciamento das placas de sinalização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PT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abrir uma empresa, o empreendedor poderá ter seu registro de forma individual ou em um dos enquadramentos jurídicos de sociedade. Ele deverá avaliar as opções que melhor atendem suas expectativas e o perfil do negócio pretendido.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4559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5" y="624110"/>
            <a:ext cx="9834838" cy="737551"/>
          </a:xfrm>
        </p:spPr>
        <p:txBody>
          <a:bodyPr/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número de funcionários 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5" y="1570383"/>
            <a:ext cx="9834837" cy="4350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Gerente: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responsável pelas atividades administrativas, financeiras, de controle de estoque e da comercialização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pt-PT" sz="2400" b="1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Atendente</a:t>
            </a: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responsável pelo atendimento presencial e telefônico aos clientes. Precisa ser educado e prestativo, pois muitas vezes representa a imagem da empresa perante o público externo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Técnico eletrônico: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responsável direto pelos reparos dos equipamentos e pela troca de peças. De preferência, o técnico deve ter concluído um curso profissionalizante em eletrônica ou participado de programas de treinamento de fabricantes;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1482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3" y="526774"/>
            <a:ext cx="9944169" cy="1378226"/>
          </a:xfrm>
        </p:spPr>
        <p:txBody>
          <a:bodyPr/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qualificação de profissionais</a:t>
            </a:r>
            <a:r>
              <a:rPr lang="pt-PT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443" y="1630017"/>
            <a:ext cx="9944169" cy="428120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treinamento dos colaboradores deve desenvolver as seguintes competências: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Capacidade de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percepção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entender e atender as expectativas dos clientes;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Agilidade e presteza no atendimento;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Capacidade de apresentar e vender os serviços da oficina;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Motivação para crescer juntamente com o negócio.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empreendedor deve participar de seminários, congressos e cursos direcionados ao seu ramo de negócio, para manter-se atualizado e sintonizado com as tendências do sector.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88494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0" y="206666"/>
            <a:ext cx="10267121" cy="767369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Etapas de </a:t>
            </a: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assistência técnica de eletrodomésticos 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974035"/>
            <a:ext cx="10157792" cy="540688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PT" sz="2400" b="1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Recepção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trata-se do primeiro contato com o cliente. O técnico deve ouvir atentamente os problemas do cliente, receber o aparelho e registrar os defeitos apresentados.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Orçamento: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técnico deve testar o equipamento, desmontar para verificar o funcionamento das peças, calcular o tempo de conserto, cotar os componentes que devem ser instalados e preparar um orçamento 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prévio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Conserto: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após a aprovação do orçamento pelo cliente, o técnico pode iniciar o reparo. Caso não haja no estoque os componentes necessários para o conserto ou atualização do equipamento, o técnico deve providenciar a cotação e compra das peças com os fornecedores cadastrados; 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Entrega do equipamento e pagamento: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após a conclusão do serviço, o técnico testa o aparelho na frente do cliente. O serviço de manutenção possui garantia de até 90 dias.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2351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3" y="624110"/>
            <a:ext cx="10147853" cy="1280890"/>
          </a:xfrm>
        </p:spPr>
        <p:txBody>
          <a:bodyPr/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ustos estimados para </a:t>
            </a: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oficina de Manutenção de Eletrodomésticos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297" y="1779104"/>
            <a:ext cx="10083316" cy="4142057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Salários, comissões e encargos - 35.000,00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Tributos, impostos, contribuições e taxas –  5.000,00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Aluguel, taxa de condomínio, segurança - 12.500,00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Água, luz, telefone e acesso à internet – 8.500,00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Produtos para higiene e limpeza da empresa e funcionários – 1.500,00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Assessoria contábil – 5.000,00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Propaganda e publicidade da empresa – 1.500,00 MT;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solidFill>
                  <a:srgbClr val="C4591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Aquisição de matéria-prima e insumos –  7.500,00 MT.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1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7" y="467139"/>
            <a:ext cx="9516786" cy="1437861"/>
          </a:xfrm>
        </p:spPr>
        <p:txBody>
          <a:bodyPr/>
          <a:lstStyle/>
          <a:p>
            <a:r>
              <a:rPr lang="pt-PT" dirty="0" smtClean="0">
                <a:latin typeface="Garamond" panose="02020404030301010803" pitchFamily="18" charset="0"/>
              </a:rPr>
              <a:t>O que e </a:t>
            </a:r>
            <a:r>
              <a:rPr lang="pt-PT" dirty="0">
                <a:latin typeface="Garamond" panose="02020404030301010803" pitchFamily="18" charset="0"/>
                <a:ea typeface="Arial Unicode MS"/>
                <a:cs typeface="Segoe UI Light" panose="020B0502040204020203" pitchFamily="34" charset="0"/>
              </a:rPr>
              <a:t>oficina de </a:t>
            </a:r>
            <a:r>
              <a:rPr lang="pt-PT" dirty="0" smtClean="0">
                <a:latin typeface="Garamond" panose="02020404030301010803" pitchFamily="18" charset="0"/>
                <a:ea typeface="Arial Unicode MS"/>
                <a:cs typeface="Segoe UI Light" panose="020B0502040204020203" pitchFamily="34" charset="0"/>
              </a:rPr>
              <a:t>Informática? </a:t>
            </a:r>
            <a:endParaRPr lang="pt-PT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57" y="2027583"/>
            <a:ext cx="9029768" cy="4589317"/>
          </a:xfrm>
        </p:spPr>
        <p:txBody>
          <a:bodyPr>
            <a:normAutofit/>
          </a:bodyPr>
          <a:lstStyle/>
          <a:p>
            <a:pPr algn="just"/>
            <a:r>
              <a:rPr lang="pt-PT" sz="2800" dirty="0">
                <a:latin typeface="Garamond" panose="02020404030301010803" pitchFamily="18" charset="0"/>
                <a:ea typeface="Arial Unicode MS"/>
                <a:cs typeface="Segoe UI Light" panose="020B0502040204020203" pitchFamily="34" charset="0"/>
              </a:rPr>
              <a:t>Uma oficina de Informática é um espaço onde são oferecidos serviços relacionados a manutenção, concerto, montagem e configuração de computadores e outros dispositivos eletrónicos associados a computação de dados. Este local, também pode oferecer cursos e treinamento em diversas áreas relacionadas com Informática.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90283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565" y="624110"/>
            <a:ext cx="9964047" cy="767368"/>
          </a:xfrm>
        </p:spPr>
        <p:txBody>
          <a:bodyPr>
            <a:normAutofit fontScale="90000"/>
          </a:bodyPr>
          <a:lstStyle/>
          <a:p>
            <a:pPr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Seguem algumas dicas para manter os custos controlados:</a:t>
            </a:r>
            <a:r>
              <a:rPr lang="pt-P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P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817" y="1302026"/>
            <a:ext cx="10331795" cy="410486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Comprar pelo menor preço;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Negociar prazos mais extensos para pagamento de fornecedores;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Evitar gastos e despesas desnecessárias;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Manter equipe de pessoal enxuta;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Reduzir a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inadimplência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através da utilização de cartões de crédito e débito.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Lembramos que estes custos são baseados em estimativas para uma empresa de pequeno porte.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589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923" y="606287"/>
            <a:ext cx="9695690" cy="1298713"/>
          </a:xfrm>
        </p:spPr>
        <p:txBody>
          <a:bodyPr>
            <a:normAutofit/>
          </a:bodyPr>
          <a:lstStyle/>
          <a:p>
            <a:r>
              <a:rPr lang="pt-PT" sz="3200" dirty="0" smtClean="0">
                <a:latin typeface="Garamond" panose="02020404030301010803" pitchFamily="18" charset="0"/>
              </a:rPr>
              <a:t>Regras e Comportamentos na Oficina</a:t>
            </a:r>
            <a:endParaRPr lang="pt-PT" sz="32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313" y="2133600"/>
            <a:ext cx="9596299" cy="4406348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bancada de trabalho deve ser higienizada antes de iniciar a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Depois da realização das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actividades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bancada, deve se ter o cuidado de voltar a arrumar a bancada e se for o caso deixar informação clara sobre os procedimentos subsequentes.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ferramentas devem ser arrumadas adequadamente nos locais indicados, mesmo durante a execução de trabalhos.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kit de primeiros socorros e fundamental a ser colocado num local de acesso fácil e seguro.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levar líquidos para a bancada de trabalho, sob o risco de entornar e molhar os equipamentos.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91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139" y="536713"/>
            <a:ext cx="9894473" cy="1368287"/>
          </a:xfrm>
        </p:spPr>
        <p:txBody>
          <a:bodyPr/>
          <a:lstStyle/>
          <a:p>
            <a:r>
              <a:rPr lang="pt-PT" dirty="0">
                <a:latin typeface="Garamond" panose="02020404030301010803" pitchFamily="18" charset="0"/>
              </a:rPr>
              <a:t>Regras e Comportamentos na Oficina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174" y="1557132"/>
            <a:ext cx="10063438" cy="426719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Prender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cabelos se forrem longos ou usar uma toca;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Usar </a:t>
            </a:r>
            <a:r>
              <a:rPr lang="pt-PT" sz="28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EPIs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for aplicável;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Não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levar fios e mascotes para a bancada de trabalho;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Deixar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bancada organizada no fim do expediente;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Ter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espirito de entreajuda aos colegas em caso de acidente ou solicitação;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Garantir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o local esteja bem arejado;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iluminação boa é fundamental na oficina e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8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As </a:t>
            </a:r>
            <a:r>
              <a:rPr lang="pt-PT" sz="2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bancadas de trabalho devem estar protegidas contra sobrecargas.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573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3" y="606286"/>
            <a:ext cx="10083317" cy="1268896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Registo de empresas em Moçambique, passo a 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1/2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443" y="1749287"/>
            <a:ext cx="9944169" cy="416193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PT" sz="20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RESERVA DE NOME</a:t>
            </a:r>
          </a:p>
          <a:p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reserva de nome faz-se na Conservatória do Registo de Pessoas Jurídicas ou nos Balcões de Atendimento Único</a:t>
            </a:r>
            <a:endParaRPr lang="pt-PT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Garamond" panose="02020404030301010803" pitchFamily="18" charset="0"/>
              </a:rPr>
              <a:t>2. ELABORAÇÃO DOS ESTATUTOS</a:t>
            </a:r>
          </a:p>
          <a:p>
            <a:r>
              <a:rPr lang="pt-PT" sz="2000" dirty="0">
                <a:latin typeface="Garamond" panose="02020404030301010803" pitchFamily="18" charset="0"/>
              </a:rPr>
              <a:t>Com ajuda de um assessor será feito um contrato social onde vai estar estabelecido o </a:t>
            </a:r>
            <a:r>
              <a:rPr lang="pt-PT" sz="2000" dirty="0" err="1">
                <a:latin typeface="Garamond" panose="02020404030301010803" pitchFamily="18" charset="0"/>
              </a:rPr>
              <a:t>objecto</a:t>
            </a:r>
            <a:r>
              <a:rPr lang="pt-PT" sz="2000" dirty="0">
                <a:latin typeface="Garamond" panose="02020404030301010803" pitchFamily="18" charset="0"/>
              </a:rPr>
              <a:t> da empresa (o ramo de negócio que a empresa pretende seguir) pode ser um ou </a:t>
            </a:r>
            <a:r>
              <a:rPr lang="pt-PT" sz="2000" dirty="0" smtClean="0">
                <a:latin typeface="Garamond" panose="02020404030301010803" pitchFamily="18" charset="0"/>
              </a:rPr>
              <a:t>vários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0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pt-PT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pt-PT" sz="20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ABERTURA DE CONTA</a:t>
            </a:r>
            <a:r>
              <a:rPr lang="pt-PT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BANCÁRIA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dirty="0">
                <a:latin typeface="Garamond" panose="02020404030301010803" pitchFamily="18" charset="0"/>
              </a:rPr>
              <a:t>4. CERTIDÃO </a:t>
            </a:r>
            <a:r>
              <a:rPr lang="pt-PT" dirty="0" smtClean="0">
                <a:latin typeface="Garamond" panose="02020404030301010803" pitchFamily="18" charset="0"/>
              </a:rPr>
              <a:t>DEFINITIVA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REGISTO FISCAL E OBTENÇÃO DO NUIT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pt-PT" dirty="0">
              <a:latin typeface="Garamond" panose="02020404030301010803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322" y="467138"/>
            <a:ext cx="10187608" cy="795131"/>
          </a:xfrm>
        </p:spPr>
        <p:txBody>
          <a:bodyPr>
            <a:normAutofit fontScale="90000"/>
          </a:bodyPr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Registo de empresas em Moçambique, passo a passo </a:t>
            </a:r>
            <a:r>
              <a:rPr lang="pt-PT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348" y="1510749"/>
            <a:ext cx="9765265" cy="516834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PUBLICAÇÃO NO BOLETIM DA REPÚBLICA</a:t>
            </a:r>
            <a:endParaRPr lang="pt-PT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Após </a:t>
            </a:r>
            <a:r>
              <a:rPr lang="pt-PT" sz="20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emissão da certidão definitiva, os estatutos devem ser publicados no BR para que seja do domínio publico a existência da 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empresa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0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EMISSÃO DO ALVARÁ</a:t>
            </a:r>
            <a:endParaRPr lang="pt-PT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 obtenção da licença comercial, a empresa deve primeiro ter completado o processo de constituição acima. O requerimento deve conter Nome social, Endereço da sede social, Tipo de </a:t>
            </a:r>
            <a:r>
              <a:rPr lang="pt-PT" sz="2000" dirty="0" err="1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comercial a realizar de acordo com o Classificador de </a:t>
            </a:r>
            <a:r>
              <a:rPr lang="pt-PT" sz="2000" dirty="0" err="1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Actividades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Económicas (CAE) 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pt-PT" sz="2000" dirty="0" smtClean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INÍCIO DE ACTIVIDADE</a:t>
            </a:r>
            <a:endParaRPr lang="pt-PT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Após a obtenção de toda documentação citada a cima, </a:t>
            </a:r>
            <a:r>
              <a:rPr lang="pt-PT" sz="2000" dirty="0" err="1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dever-se-à</a:t>
            </a:r>
            <a:r>
              <a:rPr lang="pt-PT" sz="20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dirigir ao Bairro Fiscal da área onde a empresa pertence para preencher os devidos formulários e anexar a documentação já existente da empresa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4053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383" y="624110"/>
            <a:ext cx="9934229" cy="12808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Taxas e valores a pagar pelo registo de empresas em Moçambique</a:t>
            </a: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843" y="2027583"/>
            <a:ext cx="10172769" cy="3883639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Pelos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actos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praticados nos serviços do registo comercial, são cobrados emolumentos e taxas, salvo os casos em que a Lei expressamente isenta do seu pagamento.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Certidão Negativa: 76,00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MTn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Para os atos de notariado e registo das sociedades até ao valor de 5 milhões de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MTn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serão cobrados emolumentos de dois por mil, por cada matrícula e inscrição. Sobre o valor excedente incidirá a taxa de 0.1 por mil.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Para os atos de notariado e registo das sociedades acima do valor de 5 milhões de </a:t>
            </a:r>
            <a:r>
              <a:rPr lang="pt-PT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MTn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0.1 por mil.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345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923" y="624110"/>
            <a:ext cx="10118034" cy="1280890"/>
          </a:xfrm>
        </p:spPr>
        <p:txBody>
          <a:bodyPr/>
          <a:lstStyle/>
          <a:p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Prazos legais para o registo de empresas em Moçambique</a:t>
            </a:r>
            <a:endParaRPr lang="pt-PT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348" y="2107096"/>
            <a:ext cx="9765264" cy="3804126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Certidão Negativa: 2 à 3 dias;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Obtenção da certidão da escritura notarial: 4 à 5 dias;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Publicação no Boletim da República: até 90 dias;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Registo final: 7 dias.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Os passos para o registo de uma empresa em Moçambique podem variar de empresa para empresa mas de modo geral esses são os procedimentos legais exigidos no país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0461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708" y="427383"/>
            <a:ext cx="9855904" cy="127883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Passos para criação de um local de reparação de eletrodomésticos </a:t>
            </a: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708" y="2156790"/>
            <a:ext cx="9855904" cy="4045227"/>
          </a:xfrm>
        </p:spPr>
        <p:txBody>
          <a:bodyPr>
            <a:noAutofit/>
          </a:bodyPr>
          <a:lstStyle/>
          <a:p>
            <a:pPr algn="just"/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empreendimento de Manutenção de Eletrodomésticos, trabalha com serviços de consertos e troca de peças com o objetivo de prolongar o tempo de vida útil dos eletrodomésticos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Consertos e troca de peças eletrônicas podem recuperar aparelhos danificados e evitar que o cliente tenha que comprar outro produto. Este é o principal benefício oferecido por uma oficina de Manutenção de Eletrodomésticos: economia para os clientes</a:t>
            </a:r>
            <a:r>
              <a:rPr lang="pt-PT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não se desgastar no mercado, o empreendedor deve buscar mais informações sobre a viabilidade comercial da oficina por meio da elaboração de um plano de negócios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64004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1876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Century Gothic</vt:lpstr>
      <vt:lpstr>Garamond</vt:lpstr>
      <vt:lpstr>Segoe UI Light</vt:lpstr>
      <vt:lpstr>Times New Roman</vt:lpstr>
      <vt:lpstr>Wingdings 3</vt:lpstr>
      <vt:lpstr>Wisp</vt:lpstr>
      <vt:lpstr>DEEL Faculdade de Engenharia, UEM  Disciplina: Oficinas de Informática Curso: Licenciatura em Engenharia Informática (4 º ano) </vt:lpstr>
      <vt:lpstr>O que e oficina de Informática? </vt:lpstr>
      <vt:lpstr>Regras e Comportamentos na Oficina</vt:lpstr>
      <vt:lpstr>Regras e Comportamentos na Oficina</vt:lpstr>
      <vt:lpstr>Registo de empresas em Moçambique, passo a passo 1/2</vt:lpstr>
      <vt:lpstr>Registo de empresas em Moçambique, passo a passo 2/2</vt:lpstr>
      <vt:lpstr>Taxas e valores a pagar pelo registo de empresas em Moçambique </vt:lpstr>
      <vt:lpstr>Prazos legais para o registo de empresas em Moçambique</vt:lpstr>
      <vt:lpstr>Passos para criação de um local de reparação de eletrodomésticos  </vt:lpstr>
      <vt:lpstr>Tendências de mercado 1/2 </vt:lpstr>
      <vt:lpstr>Tendências de mercado 2/2 </vt:lpstr>
      <vt:lpstr>Mercado concorrente </vt:lpstr>
      <vt:lpstr>Mercado fornecedor </vt:lpstr>
      <vt:lpstr>Detalhes na escolha do imóvel 1/2</vt:lpstr>
      <vt:lpstr>Detalhes na escolha do imóvel 2/2</vt:lpstr>
      <vt:lpstr>O número de funcionários </vt:lpstr>
      <vt:lpstr>A qualificação de profissionais </vt:lpstr>
      <vt:lpstr>Etapas de uma assistência técnica de eletrodomésticos </vt:lpstr>
      <vt:lpstr>Custos estimados para uma oficina de Manutenção de Eletrodomésticos</vt:lpstr>
      <vt:lpstr>Seguem algumas dicas para manter os custos controlados: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DEEL Faculdade de Engenharia, UEM  Disciplina: Oficinas de Informática Curso: Licenciatura em Engenharia Informática (4 º ano)</dc:title>
  <dc:creator>HP</dc:creator>
  <cp:lastModifiedBy>HP</cp:lastModifiedBy>
  <cp:revision>12</cp:revision>
  <dcterms:created xsi:type="dcterms:W3CDTF">2024-02-19T03:08:36Z</dcterms:created>
  <dcterms:modified xsi:type="dcterms:W3CDTF">2024-02-19T06:51:16Z</dcterms:modified>
</cp:coreProperties>
</file>