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F2F7-ADCD-46A6-8548-32BDEE86E9FB}" type="datetimeFigureOut">
              <a:rPr lang="pt-PT" smtClean="0"/>
              <a:t>18/08/2023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F70-D641-4D05-8E55-BE25289597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5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F2F7-ADCD-46A6-8548-32BDEE86E9FB}" type="datetimeFigureOut">
              <a:rPr lang="pt-PT" smtClean="0"/>
              <a:t>18/08/2023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F70-D641-4D05-8E55-BE25289597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89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F2F7-ADCD-46A6-8548-32BDEE86E9FB}" type="datetimeFigureOut">
              <a:rPr lang="pt-PT" smtClean="0"/>
              <a:t>18/08/2023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F70-D641-4D05-8E55-BE25289597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122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F2F7-ADCD-46A6-8548-32BDEE86E9FB}" type="datetimeFigureOut">
              <a:rPr lang="pt-PT" smtClean="0"/>
              <a:t>18/08/2023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F70-D641-4D05-8E55-BE25289597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6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F2F7-ADCD-46A6-8548-32BDEE86E9FB}" type="datetimeFigureOut">
              <a:rPr lang="pt-PT" smtClean="0"/>
              <a:t>18/08/2023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F70-D641-4D05-8E55-BE25289597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7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F2F7-ADCD-46A6-8548-32BDEE86E9FB}" type="datetimeFigureOut">
              <a:rPr lang="pt-PT" smtClean="0"/>
              <a:t>18/08/2023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F70-D641-4D05-8E55-BE25289597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4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F2F7-ADCD-46A6-8548-32BDEE86E9FB}" type="datetimeFigureOut">
              <a:rPr lang="pt-PT" smtClean="0"/>
              <a:t>18/08/2023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F70-D641-4D05-8E55-BE25289597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229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F2F7-ADCD-46A6-8548-32BDEE86E9FB}" type="datetimeFigureOut">
              <a:rPr lang="pt-PT" smtClean="0"/>
              <a:t>18/08/2023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F70-D641-4D05-8E55-BE25289597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87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F2F7-ADCD-46A6-8548-32BDEE86E9FB}" type="datetimeFigureOut">
              <a:rPr lang="pt-PT" smtClean="0"/>
              <a:t>18/08/2023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F70-D641-4D05-8E55-BE25289597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676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F2F7-ADCD-46A6-8548-32BDEE86E9FB}" type="datetimeFigureOut">
              <a:rPr lang="pt-PT" smtClean="0"/>
              <a:t>18/08/2023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F70-D641-4D05-8E55-BE25289597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45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F2F7-ADCD-46A6-8548-32BDEE86E9FB}" type="datetimeFigureOut">
              <a:rPr lang="pt-PT" smtClean="0"/>
              <a:t>18/08/2023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F70-D641-4D05-8E55-BE25289597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2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F2F7-ADCD-46A6-8548-32BDEE86E9FB}" type="datetimeFigureOut">
              <a:rPr lang="pt-PT" smtClean="0"/>
              <a:t>18/08/2023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4F70-D641-4D05-8E55-BE25289597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331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E:\sites%20net\Universidade%20Eduardo%20Mondlane%20-%20Mo&#231;ambique_files\uemlo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uem.mz/biograp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tarti.com.br/gerente-de-t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711" y="259644"/>
            <a:ext cx="8839199" cy="3230079"/>
          </a:xfrm>
        </p:spPr>
        <p:txBody>
          <a:bodyPr>
            <a:normAutofit/>
          </a:bodyPr>
          <a:lstStyle/>
          <a:p>
            <a:pPr>
              <a:lnSpc>
                <a:spcPts val="3300"/>
              </a:lnSpc>
              <a:spcBef>
                <a:spcPct val="50000"/>
              </a:spcBef>
              <a:defRPr/>
            </a:pPr>
            <a:r>
              <a:rPr lang="pt-PT" sz="2700" b="1" kern="0" dirty="0">
                <a:solidFill>
                  <a:srgbClr val="003399"/>
                </a:solidFill>
                <a:cs typeface="Arial" charset="0"/>
              </a:rPr>
              <a:t>DEEL Faculdade de Engenharia, UEM</a:t>
            </a:r>
            <a:r>
              <a:rPr lang="pt-PT" sz="2100" b="1" kern="0" dirty="0">
                <a:solidFill>
                  <a:srgbClr val="003399"/>
                </a:solidFill>
                <a:cs typeface="Arial" charset="0"/>
              </a:rPr>
              <a:t/>
            </a:r>
            <a:br>
              <a:rPr lang="pt-PT" sz="2100" b="1" kern="0" dirty="0">
                <a:solidFill>
                  <a:srgbClr val="003399"/>
                </a:solidFill>
                <a:cs typeface="Arial" charset="0"/>
              </a:rPr>
            </a:br>
            <a:r>
              <a:rPr lang="pt-PT" sz="1800" b="1" kern="0" dirty="0">
                <a:solidFill>
                  <a:srgbClr val="003399"/>
                </a:solidFill>
              </a:rPr>
              <a:t/>
            </a:r>
            <a:br>
              <a:rPr lang="pt-PT" sz="1800" b="1" kern="0" dirty="0">
                <a:solidFill>
                  <a:srgbClr val="003399"/>
                </a:solidFill>
              </a:rPr>
            </a:br>
            <a:r>
              <a:rPr lang="pt-PT" sz="2100" b="1" kern="0" dirty="0">
                <a:solidFill>
                  <a:srgbClr val="003399"/>
                </a:solidFill>
              </a:rPr>
              <a:t>Disciplina: </a:t>
            </a:r>
            <a:r>
              <a:rPr lang="pt-PT" sz="2100" b="1" kern="0" dirty="0" smtClean="0">
                <a:solidFill>
                  <a:srgbClr val="003399"/>
                </a:solidFill>
              </a:rPr>
              <a:t>Oficinas de Informática</a:t>
            </a:r>
            <a:r>
              <a:rPr lang="pt-PT" sz="2100" b="1" kern="0" dirty="0">
                <a:solidFill>
                  <a:srgbClr val="003399"/>
                </a:solidFill>
              </a:rPr>
              <a:t/>
            </a:r>
            <a:br>
              <a:rPr lang="pt-PT" sz="2100" b="1" kern="0" dirty="0">
                <a:solidFill>
                  <a:srgbClr val="003399"/>
                </a:solidFill>
              </a:rPr>
            </a:br>
            <a:r>
              <a:rPr lang="pt-PT" sz="2100" b="1" kern="0" dirty="0">
                <a:solidFill>
                  <a:srgbClr val="003399"/>
                </a:solidFill>
              </a:rPr>
              <a:t>Curso: Licenciatura em Engenharia Informática</a:t>
            </a:r>
            <a:r>
              <a:rPr lang="pt-PT" sz="1800" b="1" kern="0" dirty="0">
                <a:solidFill>
                  <a:srgbClr val="003399"/>
                </a:solidFill>
              </a:rPr>
              <a:t/>
            </a:r>
            <a:br>
              <a:rPr lang="pt-PT" sz="1800" b="1" kern="0" dirty="0">
                <a:solidFill>
                  <a:srgbClr val="003399"/>
                </a:solidFill>
              </a:rPr>
            </a:br>
            <a:r>
              <a:rPr lang="pt-PT" sz="1800" b="1" kern="0" dirty="0" smtClean="0">
                <a:solidFill>
                  <a:srgbClr val="003399"/>
                </a:solidFill>
              </a:rPr>
              <a:t>(4 º </a:t>
            </a:r>
            <a:r>
              <a:rPr lang="pt-PT" sz="1800" b="1" kern="0" dirty="0">
                <a:solidFill>
                  <a:srgbClr val="003399"/>
                </a:solidFill>
              </a:rPr>
              <a:t>ano)</a:t>
            </a:r>
            <a:r>
              <a:rPr lang="pt-PT" sz="2400" b="1" i="1" kern="0" dirty="0">
                <a:solidFill>
                  <a:srgbClr val="003399"/>
                </a:solidFill>
              </a:rPr>
              <a:t/>
            </a:r>
            <a:br>
              <a:rPr lang="pt-PT" sz="2400" b="1" i="1" kern="0" dirty="0">
                <a:solidFill>
                  <a:srgbClr val="003399"/>
                </a:solidFill>
              </a:rPr>
            </a:br>
            <a:r>
              <a:rPr lang="pt-BR" altLang="pt-PT" sz="2400" b="1" i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Procedimentos  para o levantamento de dados</a:t>
            </a:r>
            <a:br>
              <a:rPr lang="pt-BR" altLang="pt-PT" sz="2400" b="1" i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pt-BR" altLang="pt-PT" sz="2400" b="1" i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  de uma rede de computadores</a:t>
            </a:r>
            <a:endParaRPr lang="pt-PT" altLang="pt-PT" sz="2400" b="1" i="1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896848"/>
            <a:ext cx="6858000" cy="1596796"/>
          </a:xfrm>
        </p:spPr>
        <p:txBody>
          <a:bodyPr>
            <a:normAutofit/>
          </a:bodyPr>
          <a:lstStyle/>
          <a:p>
            <a:pPr algn="l"/>
            <a:r>
              <a:rPr lang="pt-PT" dirty="0" smtClean="0"/>
              <a:t>Docente: </a:t>
            </a:r>
            <a:r>
              <a:rPr lang="pt-PT" dirty="0" smtClean="0"/>
              <a:t>Mestre </a:t>
            </a:r>
            <a:r>
              <a:rPr lang="pt-PT" dirty="0" smtClean="0"/>
              <a:t>Felizardo </a:t>
            </a:r>
            <a:r>
              <a:rPr lang="pt-PT" dirty="0" err="1" smtClean="0"/>
              <a:t>Munguambe</a:t>
            </a:r>
            <a:r>
              <a:rPr lang="pt-PT" dirty="0" smtClean="0"/>
              <a:t>, Eng.</a:t>
            </a:r>
            <a:endParaRPr lang="pt-PT" dirty="0"/>
          </a:p>
          <a:p>
            <a:pPr algn="l"/>
            <a:endParaRPr lang="pt-PT" dirty="0" smtClean="0"/>
          </a:p>
          <a:p>
            <a:endParaRPr lang="pt-PT" b="1" dirty="0" smtClean="0">
              <a:latin typeface="Bradley Hand ITC" panose="03070402050302030203" pitchFamily="66" charset="0"/>
            </a:endParaRPr>
          </a:p>
          <a:p>
            <a:endParaRPr lang="pt-PT" dirty="0"/>
          </a:p>
        </p:txBody>
      </p:sp>
      <p:pic>
        <p:nvPicPr>
          <p:cNvPr id="4" name="Imagem 4" descr="Logo da UEM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19" y="598419"/>
            <a:ext cx="666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5" descr="modlan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98" y="647701"/>
            <a:ext cx="5619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0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b="1" i="1" dirty="0">
                <a:solidFill>
                  <a:schemeClr val="accent6">
                    <a:lumMod val="75000"/>
                  </a:schemeClr>
                </a:solidFill>
              </a:rPr>
              <a:t>Implantando a sua rede: quais os benefícios de uma rede de cabeamento estruturado?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500"/>
              </a:lnSpc>
            </a:pPr>
            <a:r>
              <a:rPr lang="pt-PT" dirty="0">
                <a:solidFill>
                  <a:srgbClr val="C00000"/>
                </a:solidFill>
              </a:rPr>
              <a:t>C</a:t>
            </a:r>
            <a:r>
              <a:rPr lang="pt-PT" dirty="0" smtClean="0">
                <a:solidFill>
                  <a:srgbClr val="C00000"/>
                </a:solidFill>
              </a:rPr>
              <a:t>abeamento estruturado - é </a:t>
            </a:r>
            <a:r>
              <a:rPr lang="pt-PT" dirty="0">
                <a:solidFill>
                  <a:srgbClr val="C00000"/>
                </a:solidFill>
              </a:rPr>
              <a:t>por meio dele que será possível conectar os mais diversos dispositivos: </a:t>
            </a:r>
            <a:r>
              <a:rPr lang="pt-PT" dirty="0" err="1">
                <a:solidFill>
                  <a:srgbClr val="C00000"/>
                </a:solidFill>
              </a:rPr>
              <a:t>roteadores</a:t>
            </a:r>
            <a:r>
              <a:rPr lang="pt-PT" dirty="0">
                <a:solidFill>
                  <a:srgbClr val="C00000"/>
                </a:solidFill>
              </a:rPr>
              <a:t>, impressoras, telefones, estações, servidores, entre outros</a:t>
            </a:r>
            <a:r>
              <a:rPr lang="pt-PT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ts val="3500"/>
              </a:lnSpc>
            </a:pPr>
            <a:r>
              <a:rPr lang="pt-PT" dirty="0"/>
              <a:t>E</a:t>
            </a:r>
            <a:r>
              <a:rPr lang="pt-PT" dirty="0" smtClean="0"/>
              <a:t>sse </a:t>
            </a:r>
            <a:r>
              <a:rPr lang="pt-PT" dirty="0"/>
              <a:t>tipo de recurso, o compartilhamento de dados entre todos os colaboradores do negócio torna-se muito mais facilitado. Ou seja, o acesso à informação não será um problema</a:t>
            </a:r>
            <a:r>
              <a:rPr lang="pt-PT" dirty="0" smtClean="0"/>
              <a:t>!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23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205"/>
          </a:xfrm>
        </p:spPr>
        <p:txBody>
          <a:bodyPr/>
          <a:lstStyle/>
          <a:p>
            <a:r>
              <a:rPr lang="pt-PT" sz="3200" b="1" i="1" dirty="0" smtClean="0">
                <a:solidFill>
                  <a:schemeClr val="accent6">
                    <a:lumMod val="75000"/>
                  </a:schemeClr>
                </a:solidFill>
              </a:rPr>
              <a:t>Segurança da </a:t>
            </a:r>
            <a:r>
              <a:rPr lang="pt-PT" sz="3200" b="1" i="1" dirty="0">
                <a:solidFill>
                  <a:schemeClr val="accent6">
                    <a:lumMod val="75000"/>
                  </a:schemeClr>
                </a:solidFill>
              </a:rPr>
              <a:t>rede: qual a importância dos </a:t>
            </a:r>
            <a:r>
              <a:rPr lang="pt-PT" sz="3200" b="1" i="1" dirty="0" err="1">
                <a:solidFill>
                  <a:schemeClr val="accent6">
                    <a:lumMod val="75000"/>
                  </a:schemeClr>
                </a:solidFill>
              </a:rPr>
              <a:t>firewalls</a:t>
            </a:r>
            <a:r>
              <a:rPr lang="pt-PT" sz="3200" b="1" i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959626"/>
          </a:xfrm>
        </p:spPr>
        <p:txBody>
          <a:bodyPr/>
          <a:lstStyle/>
          <a:p>
            <a:pPr algn="just">
              <a:lnSpc>
                <a:spcPts val="3500"/>
              </a:lnSpc>
            </a:pPr>
            <a:r>
              <a:rPr lang="pt-PT" dirty="0">
                <a:solidFill>
                  <a:srgbClr val="0070C0"/>
                </a:solidFill>
              </a:rPr>
              <a:t>A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>
                <a:solidFill>
                  <a:srgbClr val="0070C0"/>
                </a:solidFill>
              </a:rPr>
              <a:t>Internet é um mundo de muitas possibilidades e, se por um lado, isso é positivo por facilitar o acesso à informação e </a:t>
            </a:r>
            <a:r>
              <a:rPr lang="pt-PT" dirty="0" smtClean="0">
                <a:solidFill>
                  <a:srgbClr val="0070C0"/>
                </a:solidFill>
              </a:rPr>
              <a:t>optimizar </a:t>
            </a:r>
            <a:r>
              <a:rPr lang="pt-PT" dirty="0">
                <a:solidFill>
                  <a:srgbClr val="0070C0"/>
                </a:solidFill>
              </a:rPr>
              <a:t>o tempo dos negócios em muitas questões, por outro, ainda há muitos pontos de atenção que podem ser negativos</a:t>
            </a:r>
            <a:r>
              <a:rPr lang="pt-PT" dirty="0" smtClean="0">
                <a:solidFill>
                  <a:srgbClr val="0070C0"/>
                </a:solidFill>
              </a:rPr>
              <a:t>.</a:t>
            </a:r>
          </a:p>
          <a:p>
            <a:pPr algn="just">
              <a:lnSpc>
                <a:spcPts val="3500"/>
              </a:lnSpc>
            </a:pPr>
            <a:r>
              <a:rPr lang="pt-PT" dirty="0"/>
              <a:t>ela demonstra ser um ambiente um tanto quanto inseguro, no sentido de haver a possibilidade de invasões a redes para roubar dados e informações sigilosas</a:t>
            </a:r>
            <a:r>
              <a:rPr lang="pt-PT" dirty="0" smtClean="0"/>
              <a:t>.</a:t>
            </a:r>
          </a:p>
          <a:p>
            <a:pPr algn="just">
              <a:lnSpc>
                <a:spcPts val="3500"/>
              </a:lnSpc>
            </a:pPr>
            <a:r>
              <a:rPr lang="pt-PT" dirty="0">
                <a:solidFill>
                  <a:srgbClr val="C00000"/>
                </a:solidFill>
              </a:rPr>
              <a:t>Portanto, para que o </a:t>
            </a:r>
            <a:r>
              <a:rPr lang="pt-PT" dirty="0" smtClean="0">
                <a:solidFill>
                  <a:srgbClr val="C00000"/>
                </a:solidFill>
              </a:rPr>
              <a:t>projecto </a:t>
            </a:r>
            <a:r>
              <a:rPr lang="pt-PT" dirty="0">
                <a:solidFill>
                  <a:srgbClr val="C00000"/>
                </a:solidFill>
              </a:rPr>
              <a:t>de rede esteja completo, é preciso atentar para este detalhe: a infraestrutura deverá ser compatível com os tipos de </a:t>
            </a:r>
            <a:r>
              <a:rPr lang="pt-PT" dirty="0" err="1">
                <a:solidFill>
                  <a:srgbClr val="C00000"/>
                </a:solidFill>
              </a:rPr>
              <a:t>firewalls</a:t>
            </a:r>
            <a:r>
              <a:rPr lang="pt-PT" dirty="0">
                <a:solidFill>
                  <a:srgbClr val="C00000"/>
                </a:solidFill>
              </a:rPr>
              <a:t> escolhidos pelo </a:t>
            </a:r>
            <a:r>
              <a:rPr lang="pt-PT" dirty="0" smtClean="0">
                <a:solidFill>
                  <a:srgbClr val="C00000"/>
                </a:solidFill>
              </a:rPr>
              <a:t>negócio.</a:t>
            </a:r>
            <a:endParaRPr lang="pt-P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>
            <a:normAutofit/>
          </a:bodyPr>
          <a:lstStyle/>
          <a:p>
            <a:r>
              <a:rPr lang="pt-PT" sz="3200" b="1" i="1" dirty="0" smtClean="0">
                <a:solidFill>
                  <a:schemeClr val="accent6"/>
                </a:solidFill>
              </a:rPr>
              <a:t>Concluindo temos o seguinte:</a:t>
            </a:r>
            <a:endParaRPr lang="pt-PT" sz="3200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500"/>
              </a:lnSpc>
            </a:pPr>
            <a:r>
              <a:rPr lang="pt-PT" dirty="0" smtClean="0"/>
              <a:t>O levantamento de dados exaustivos e importante para a elaboração de um bom </a:t>
            </a:r>
            <a:r>
              <a:rPr lang="pt-PT" dirty="0" err="1" smtClean="0"/>
              <a:t>projecto</a:t>
            </a:r>
            <a:r>
              <a:rPr lang="pt-PT" dirty="0" smtClean="0"/>
              <a:t> de rede de dados.</a:t>
            </a:r>
          </a:p>
          <a:p>
            <a:pPr algn="just">
              <a:lnSpc>
                <a:spcPts val="3500"/>
              </a:lnSpc>
            </a:pPr>
            <a:r>
              <a:rPr lang="pt-PT" dirty="0" smtClean="0">
                <a:solidFill>
                  <a:srgbClr val="0070C0"/>
                </a:solidFill>
              </a:rPr>
              <a:t>É fundamental que seja entrevistado o responsável que esta diretamente ligado com a gestão e a ele deve ser sugerido todas as constatações que vão garantir o bom funcionamento da infraestrutura da rede de dados de tal forma que esta aceite uma escalabilidade necessária a sua dimensão.</a:t>
            </a:r>
          </a:p>
          <a:p>
            <a:pPr algn="just">
              <a:lnSpc>
                <a:spcPts val="3500"/>
              </a:lnSpc>
            </a:pPr>
            <a:r>
              <a:rPr lang="pt-PT" dirty="0" smtClean="0">
                <a:solidFill>
                  <a:srgbClr val="C00000"/>
                </a:solidFill>
              </a:rPr>
              <a:t>O esboço da rede deve existir antes da execução do </a:t>
            </a:r>
            <a:r>
              <a:rPr lang="pt-PT" dirty="0" err="1" smtClean="0">
                <a:solidFill>
                  <a:srgbClr val="C00000"/>
                </a:solidFill>
              </a:rPr>
              <a:t>projecto</a:t>
            </a:r>
            <a:r>
              <a:rPr lang="pt-PT" dirty="0" smtClean="0">
                <a:solidFill>
                  <a:srgbClr val="C00000"/>
                </a:solidFill>
              </a:rPr>
              <a:t>.</a:t>
            </a:r>
            <a:endParaRPr lang="pt-P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39" y="365126"/>
            <a:ext cx="11400183" cy="946840"/>
          </a:xfrm>
        </p:spPr>
        <p:txBody>
          <a:bodyPr>
            <a:normAutofit/>
          </a:bodyPr>
          <a:lstStyle/>
          <a:p>
            <a:r>
              <a:rPr lang="pt-PT" sz="3100" b="1" i="1" dirty="0">
                <a:solidFill>
                  <a:schemeClr val="accent6">
                    <a:lumMod val="75000"/>
                  </a:schemeClr>
                </a:solidFill>
              </a:rPr>
              <a:t>Como preparar a infraestrutura para projeto de redes de </a:t>
            </a:r>
            <a:r>
              <a:rPr lang="pt-PT" sz="3100" b="1" i="1" dirty="0" smtClean="0">
                <a:solidFill>
                  <a:schemeClr val="accent6">
                    <a:lumMod val="75000"/>
                  </a:schemeClr>
                </a:solidFill>
              </a:rPr>
              <a:t>computadores</a:t>
            </a:r>
            <a:endParaRPr lang="pt-PT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>
            <a:normAutofit/>
          </a:bodyPr>
          <a:lstStyle/>
          <a:p>
            <a:pPr algn="just">
              <a:lnSpc>
                <a:spcPts val="3500"/>
              </a:lnSpc>
            </a:pPr>
            <a:r>
              <a:rPr lang="pt-PT" dirty="0">
                <a:solidFill>
                  <a:srgbClr val="C00000"/>
                </a:solidFill>
              </a:rPr>
              <a:t>Saber como preparar uma infraestrutura para o projeto de redes de computadores, é um conhecimento essencial para qualquer profissional que trabalhe no setor de </a:t>
            </a:r>
            <a:r>
              <a:rPr lang="pt-PT" b="1" dirty="0">
                <a:solidFill>
                  <a:srgbClr val="C00000"/>
                </a:solidFill>
              </a:rPr>
              <a:t>Tecnologia da Informação (TI)</a:t>
            </a:r>
            <a:r>
              <a:rPr lang="pt-PT" dirty="0">
                <a:solidFill>
                  <a:srgbClr val="C00000"/>
                </a:solidFill>
              </a:rPr>
              <a:t> . Mais do que isso, é preciso saber quais são as boas práticas para preparar uma </a:t>
            </a:r>
            <a:r>
              <a:rPr lang="pt-PT" dirty="0" smtClean="0">
                <a:solidFill>
                  <a:srgbClr val="C00000"/>
                </a:solidFill>
              </a:rPr>
              <a:t>rede de qualidade!</a:t>
            </a:r>
          </a:p>
          <a:p>
            <a:pPr algn="just">
              <a:lnSpc>
                <a:spcPts val="3500"/>
              </a:lnSpc>
            </a:pPr>
            <a:r>
              <a:rPr lang="pt-PT" dirty="0"/>
              <a:t>É indispensável ter consciência de que esse ponto não é apenas responsabilidade do </a:t>
            </a:r>
            <a:r>
              <a:rPr lang="pt-PT" b="1" dirty="0">
                <a:hlinkClick r:id="rId2"/>
              </a:rPr>
              <a:t>Gerente de TI</a:t>
            </a:r>
            <a:r>
              <a:rPr lang="pt-PT" dirty="0"/>
              <a:t> , mas o departamento como um todo, ou seja, todos os colaboradores da área devem ter esse conhecimento.</a:t>
            </a:r>
          </a:p>
        </p:txBody>
      </p:sp>
    </p:spTree>
    <p:extLst>
      <p:ext uri="{BB962C8B-B14F-4D97-AF65-F5344CB8AC3E}">
        <p14:creationId xmlns:p14="http://schemas.microsoft.com/office/powerpoint/2010/main" val="14030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i="1" dirty="0" smtClean="0">
                <a:solidFill>
                  <a:schemeClr val="accent6">
                    <a:lumMod val="75000"/>
                  </a:schemeClr>
                </a:solidFill>
              </a:rPr>
              <a:t>Pontos importantes </a:t>
            </a:r>
            <a:r>
              <a:rPr lang="pt-PT" sz="3200" b="1" i="1" dirty="0">
                <a:solidFill>
                  <a:schemeClr val="accent6">
                    <a:lumMod val="75000"/>
                  </a:schemeClr>
                </a:solidFill>
              </a:rPr>
              <a:t>para projeto de 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4696033"/>
          </a:xfrm>
        </p:spPr>
        <p:txBody>
          <a:bodyPr>
            <a:normAutofit/>
          </a:bodyPr>
          <a:lstStyle/>
          <a:p>
            <a:pPr algn="just">
              <a:lnSpc>
                <a:spcPts val="3400"/>
              </a:lnSpc>
            </a:pPr>
            <a:r>
              <a:rPr lang="pt-PT" dirty="0">
                <a:solidFill>
                  <a:srgbClr val="0070C0"/>
                </a:solidFill>
              </a:rPr>
              <a:t>Diante da importância dessa questão, prepare este guia com algumas dicas para iniciar um projeto de redes, concentrando-se na preparação da sua infraestrutura.</a:t>
            </a:r>
          </a:p>
          <a:p>
            <a:pPr lvl="1">
              <a:lnSpc>
                <a:spcPts val="3400"/>
              </a:lnSpc>
              <a:buFont typeface="Wingdings" panose="05000000000000000000" pitchFamily="2" charset="2"/>
              <a:buChar char="Ø"/>
            </a:pPr>
            <a:r>
              <a:rPr lang="pt-PT" dirty="0"/>
              <a:t>Neste </a:t>
            </a:r>
            <a:r>
              <a:rPr lang="pt-PT" dirty="0" smtClean="0"/>
              <a:t>procedimento </a:t>
            </a:r>
            <a:r>
              <a:rPr lang="pt-PT" dirty="0"/>
              <a:t>você </a:t>
            </a:r>
            <a:r>
              <a:rPr lang="pt-PT" dirty="0" smtClean="0"/>
              <a:t>deve verificar:</a:t>
            </a:r>
            <a:endParaRPr lang="pt-PT" dirty="0"/>
          </a:p>
          <a:p>
            <a:pPr marL="1371600" lvl="2" indent="-457200">
              <a:lnSpc>
                <a:spcPts val="3400"/>
              </a:lnSpc>
              <a:buFont typeface="+mj-lt"/>
              <a:buAutoNum type="arabicPeriod"/>
            </a:pPr>
            <a:r>
              <a:rPr lang="pt-PT" i="1" dirty="0"/>
              <a:t>Projeto de redes funcionais;</a:t>
            </a:r>
            <a:endParaRPr lang="pt-PT" dirty="0"/>
          </a:p>
          <a:p>
            <a:pPr marL="1371600" lvl="2" indent="-457200">
              <a:lnSpc>
                <a:spcPts val="3400"/>
              </a:lnSpc>
              <a:buFont typeface="+mj-lt"/>
              <a:buAutoNum type="arabicPeriod"/>
            </a:pPr>
            <a:r>
              <a:rPr lang="pt-PT" i="1" dirty="0"/>
              <a:t>Gestão de TI;</a:t>
            </a:r>
            <a:endParaRPr lang="pt-PT" dirty="0"/>
          </a:p>
          <a:p>
            <a:pPr marL="1371600" lvl="2" indent="-457200">
              <a:lnSpc>
                <a:spcPts val="3400"/>
              </a:lnSpc>
              <a:buFont typeface="+mj-lt"/>
              <a:buAutoNum type="arabicPeriod"/>
            </a:pPr>
            <a:r>
              <a:rPr lang="pt-PT" i="1" dirty="0"/>
              <a:t>Infraestrutura elétrica;</a:t>
            </a:r>
            <a:endParaRPr lang="pt-PT" dirty="0"/>
          </a:p>
          <a:p>
            <a:pPr marL="1371600" lvl="2" indent="-457200">
              <a:lnSpc>
                <a:spcPts val="3400"/>
              </a:lnSpc>
              <a:buFont typeface="+mj-lt"/>
              <a:buAutoNum type="arabicPeriod"/>
            </a:pPr>
            <a:r>
              <a:rPr lang="pt-PT" i="1" dirty="0"/>
              <a:t>Cabeamento estruturado;</a:t>
            </a:r>
            <a:endParaRPr lang="pt-PT" dirty="0"/>
          </a:p>
          <a:p>
            <a:pPr marL="1371600" lvl="2" indent="-457200">
              <a:lnSpc>
                <a:spcPts val="3400"/>
              </a:lnSpc>
              <a:buFont typeface="+mj-lt"/>
              <a:buAutoNum type="arabicPeriod"/>
            </a:pPr>
            <a:r>
              <a:rPr lang="pt-PT" i="1" dirty="0"/>
              <a:t>Segurança da rede.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30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pt-PT" sz="3200" b="1" i="1" dirty="0" smtClean="0">
                <a:solidFill>
                  <a:schemeClr val="accent6">
                    <a:lumMod val="75000"/>
                  </a:schemeClr>
                </a:solidFill>
              </a:rPr>
              <a:t>Porque </a:t>
            </a:r>
            <a:r>
              <a:rPr lang="pt-PT" sz="3200" b="1" i="1" dirty="0">
                <a:solidFill>
                  <a:schemeClr val="accent6">
                    <a:lumMod val="75000"/>
                  </a:schemeClr>
                </a:solidFill>
              </a:rPr>
              <a:t>é importante conhecer </a:t>
            </a:r>
            <a:r>
              <a:rPr lang="pt-PT" sz="3200" b="1" i="1" dirty="0" smtClean="0">
                <a:solidFill>
                  <a:schemeClr val="accent6">
                    <a:lumMod val="75000"/>
                  </a:schemeClr>
                </a:solidFill>
              </a:rPr>
              <a:t>o </a:t>
            </a:r>
            <a:r>
              <a:rPr lang="pt-PT" sz="3200" b="1" i="1" dirty="0">
                <a:solidFill>
                  <a:schemeClr val="accent6">
                    <a:lumMod val="75000"/>
                  </a:schemeClr>
                </a:solidFill>
              </a:rPr>
              <a:t>mercado de atuação?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946318"/>
          </a:xfrm>
        </p:spPr>
        <p:txBody>
          <a:bodyPr/>
          <a:lstStyle/>
          <a:p>
            <a:pPr algn="just">
              <a:lnSpc>
                <a:spcPts val="3500"/>
              </a:lnSpc>
            </a:pPr>
            <a:r>
              <a:rPr lang="pt-PT" dirty="0">
                <a:solidFill>
                  <a:srgbClr val="0070C0"/>
                </a:solidFill>
              </a:rPr>
              <a:t>Vivemos em um mundo cada vez mais dinâmico, em que os mercados mudam a todo tempo e, quando o assunto é a sua sobrevivência, uma empresa precisa focar todas as suas ações, levando em consideração as necessidades dos </a:t>
            </a:r>
            <a:r>
              <a:rPr lang="pt-PT" b="1" dirty="0">
                <a:solidFill>
                  <a:srgbClr val="0070C0"/>
                </a:solidFill>
              </a:rPr>
              <a:t>clientes</a:t>
            </a:r>
            <a:r>
              <a:rPr lang="pt-PT" dirty="0">
                <a:solidFill>
                  <a:srgbClr val="0070C0"/>
                </a:solidFill>
              </a:rPr>
              <a:t>, que são um dos maiores ativos da organização</a:t>
            </a:r>
            <a:r>
              <a:rPr lang="pt-PT" dirty="0" smtClean="0">
                <a:solidFill>
                  <a:srgbClr val="0070C0"/>
                </a:solidFill>
              </a:rPr>
              <a:t>.</a:t>
            </a:r>
          </a:p>
          <a:p>
            <a:pPr algn="just">
              <a:lnSpc>
                <a:spcPts val="3500"/>
              </a:lnSpc>
            </a:pPr>
            <a:r>
              <a:rPr lang="pt-PT" dirty="0" smtClean="0"/>
              <a:t>Ou </a:t>
            </a:r>
            <a:r>
              <a:rPr lang="pt-PT" dirty="0"/>
              <a:t>seja, um dos caminhos para alcançar </a:t>
            </a:r>
            <a:r>
              <a:rPr lang="pt-PT" dirty="0" smtClean="0"/>
              <a:t>o</a:t>
            </a:r>
            <a:r>
              <a:rPr lang="pt-PT" dirty="0"/>
              <a:t> </a:t>
            </a:r>
            <a:r>
              <a:rPr lang="pt-PT" b="1" dirty="0"/>
              <a:t>sucesso, </a:t>
            </a:r>
            <a:r>
              <a:rPr lang="pt-PT" dirty="0"/>
              <a:t>é conhecer bem o seu público-alvo, bem como estar a par sobre o funcionamento do seu mercado de </a:t>
            </a:r>
            <a:r>
              <a:rPr lang="pt-PT" dirty="0" smtClean="0"/>
              <a:t>atuação de modo a </a:t>
            </a:r>
            <a:r>
              <a:rPr lang="pt-PT" dirty="0"/>
              <a:t>oferecer o melhor atendimento aos seus clientes — tanto atuais, quanto futuros.</a:t>
            </a:r>
          </a:p>
        </p:txBody>
      </p:sp>
    </p:spTree>
    <p:extLst>
      <p:ext uri="{BB962C8B-B14F-4D97-AF65-F5344CB8AC3E}">
        <p14:creationId xmlns:p14="http://schemas.microsoft.com/office/powerpoint/2010/main" val="22200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186"/>
            <a:ext cx="10515600" cy="1325563"/>
          </a:xfrm>
        </p:spPr>
        <p:txBody>
          <a:bodyPr>
            <a:normAutofit/>
          </a:bodyPr>
          <a:lstStyle/>
          <a:p>
            <a:r>
              <a:rPr lang="pt-PT" sz="3200" b="1" i="1" dirty="0">
                <a:solidFill>
                  <a:schemeClr val="accent6">
                    <a:lumMod val="75000"/>
                  </a:schemeClr>
                </a:solidFill>
              </a:rPr>
              <a:t>“Mas o que um projeto de redes de computadores tem a ver com isso?”</a:t>
            </a:r>
            <a:endParaRPr lang="pt-PT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500"/>
              </a:lnSpc>
            </a:pPr>
            <a:r>
              <a:rPr lang="pt-PT" dirty="0"/>
              <a:t>O fato é, a rede de computadores do negócio é de extrema importância para que a operação do negócio possa funcionar bem. </a:t>
            </a:r>
            <a:endParaRPr lang="pt-PT" dirty="0" smtClean="0"/>
          </a:p>
          <a:p>
            <a:pPr algn="just">
              <a:lnSpc>
                <a:spcPts val="3500"/>
              </a:lnSpc>
            </a:pPr>
            <a:r>
              <a:rPr lang="pt-PT" dirty="0">
                <a:solidFill>
                  <a:srgbClr val="C00000"/>
                </a:solidFill>
              </a:rPr>
              <a:t>Para que a rede seja funcional, é preciso prever qual a demanda de banda necessária para atender às necessidades do negócio. É importante saber também, quais são as restrições que podem </a:t>
            </a:r>
            <a:r>
              <a:rPr lang="pt-PT" dirty="0" smtClean="0">
                <a:solidFill>
                  <a:srgbClr val="C00000"/>
                </a:solidFill>
              </a:rPr>
              <a:t>impactar </a:t>
            </a:r>
            <a:r>
              <a:rPr lang="pt-PT" dirty="0">
                <a:solidFill>
                  <a:srgbClr val="C00000"/>
                </a:solidFill>
              </a:rPr>
              <a:t>nessa questão</a:t>
            </a:r>
            <a:r>
              <a:rPr lang="pt-PT" dirty="0" smtClean="0">
                <a:solidFill>
                  <a:srgbClr val="C00000"/>
                </a:solidFill>
              </a:rPr>
              <a:t>.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36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i="1" dirty="0">
                <a:solidFill>
                  <a:schemeClr val="accent6">
                    <a:lumMod val="75000"/>
                  </a:schemeClr>
                </a:solidFill>
              </a:rPr>
              <a:t>Gestão de TI: quais os benefícios de uma equipe em sinergia para o funcionamento da rede</a:t>
            </a:r>
            <a:r>
              <a:rPr lang="pt-PT" sz="3200" b="1" i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P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500"/>
              </a:lnSpc>
            </a:pPr>
            <a:r>
              <a:rPr lang="pt-PT" dirty="0">
                <a:solidFill>
                  <a:srgbClr val="0070C0"/>
                </a:solidFill>
              </a:rPr>
              <a:t>P</a:t>
            </a:r>
            <a:r>
              <a:rPr lang="pt-PT" dirty="0" smtClean="0">
                <a:solidFill>
                  <a:srgbClr val="0070C0"/>
                </a:solidFill>
              </a:rPr>
              <a:t>ara </a:t>
            </a:r>
            <a:r>
              <a:rPr lang="pt-PT" dirty="0">
                <a:solidFill>
                  <a:srgbClr val="0070C0"/>
                </a:solidFill>
              </a:rPr>
              <a:t>fazer um bom projeto de redes, por outro, é preciso olhar internamente, e avaliar como está a gestão do departamento de TI como um todo</a:t>
            </a:r>
            <a:r>
              <a:rPr lang="pt-PT" dirty="0" smtClean="0">
                <a:solidFill>
                  <a:srgbClr val="0070C0"/>
                </a:solidFill>
              </a:rPr>
              <a:t>.</a:t>
            </a:r>
          </a:p>
          <a:p>
            <a:pPr algn="just">
              <a:lnSpc>
                <a:spcPts val="3500"/>
              </a:lnSpc>
            </a:pPr>
            <a:r>
              <a:rPr lang="pt-PT" dirty="0"/>
              <a:t>É</a:t>
            </a:r>
            <a:r>
              <a:rPr lang="pt-PT" dirty="0" smtClean="0"/>
              <a:t> </a:t>
            </a:r>
            <a:r>
              <a:rPr lang="pt-PT" dirty="0"/>
              <a:t>importante que toda a equipe também esteja em </a:t>
            </a:r>
            <a:r>
              <a:rPr lang="pt-PT" b="1" dirty="0"/>
              <a:t>sinergia </a:t>
            </a:r>
            <a:r>
              <a:rPr lang="pt-PT" dirty="0"/>
              <a:t>com o ambiente empresarial e com o principal recurso que deverá administrar: </a:t>
            </a:r>
            <a:r>
              <a:rPr lang="pt-PT" b="1" dirty="0"/>
              <a:t>a sua rede de computadores</a:t>
            </a:r>
            <a:r>
              <a:rPr lang="pt-PT" dirty="0" smtClean="0"/>
              <a:t>.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23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i="1" dirty="0">
                <a:solidFill>
                  <a:schemeClr val="accent6">
                    <a:lumMod val="75000"/>
                  </a:schemeClr>
                </a:solidFill>
              </a:rPr>
              <a:t>Execução do </a:t>
            </a:r>
            <a:r>
              <a:rPr lang="pt-PT" sz="3200" b="1" i="1" dirty="0" smtClean="0">
                <a:solidFill>
                  <a:schemeClr val="accent6">
                    <a:lumMod val="75000"/>
                  </a:schemeClr>
                </a:solidFill>
              </a:rPr>
              <a:t>projeto</a:t>
            </a:r>
            <a:endParaRPr lang="pt-PT" sz="32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500"/>
              </a:lnSpc>
            </a:pPr>
            <a:r>
              <a:rPr lang="pt-PT" dirty="0"/>
              <a:t>A</a:t>
            </a:r>
            <a:r>
              <a:rPr lang="pt-PT" dirty="0" smtClean="0"/>
              <a:t> </a:t>
            </a:r>
            <a:r>
              <a:rPr lang="pt-PT" dirty="0"/>
              <a:t>execução do projeto de redes precisará de gente qualificada, para que tudo seja feito com êxito e competência</a:t>
            </a:r>
            <a:r>
              <a:rPr lang="pt-PT" dirty="0" smtClean="0"/>
              <a:t>.</a:t>
            </a:r>
          </a:p>
          <a:p>
            <a:pPr algn="just">
              <a:lnSpc>
                <a:spcPts val="3500"/>
              </a:lnSpc>
            </a:pPr>
            <a:r>
              <a:rPr lang="pt-PT" dirty="0">
                <a:solidFill>
                  <a:srgbClr val="C00000"/>
                </a:solidFill>
              </a:rPr>
              <a:t>A </a:t>
            </a:r>
            <a:r>
              <a:rPr lang="pt-PT" dirty="0" smtClean="0">
                <a:solidFill>
                  <a:srgbClr val="C00000"/>
                </a:solidFill>
              </a:rPr>
              <a:t>escolha da infraestrutura, </a:t>
            </a:r>
            <a:r>
              <a:rPr lang="pt-PT" dirty="0">
                <a:solidFill>
                  <a:srgbClr val="C00000"/>
                </a:solidFill>
              </a:rPr>
              <a:t>tem uma grande influência no funcionamento da rede em </a:t>
            </a:r>
            <a:r>
              <a:rPr lang="pt-PT" dirty="0" smtClean="0">
                <a:solidFill>
                  <a:srgbClr val="C00000"/>
                </a:solidFill>
              </a:rPr>
              <a:t>si visto que depois de ser executado e documentado um determinado </a:t>
            </a:r>
            <a:r>
              <a:rPr lang="pt-PT" dirty="0" err="1" smtClean="0">
                <a:solidFill>
                  <a:srgbClr val="C00000"/>
                </a:solidFill>
              </a:rPr>
              <a:t>projecto</a:t>
            </a:r>
            <a:r>
              <a:rPr lang="pt-PT" dirty="0" smtClean="0">
                <a:solidFill>
                  <a:srgbClr val="C00000"/>
                </a:solidFill>
              </a:rPr>
              <a:t>, a sua emenda acarreta custos que podem ser exorbitantes.</a:t>
            </a:r>
            <a:endParaRPr lang="pt-P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</p:spPr>
        <p:txBody>
          <a:bodyPr>
            <a:normAutofit fontScale="90000"/>
          </a:bodyPr>
          <a:lstStyle/>
          <a:p>
            <a:r>
              <a:rPr lang="pt-PT" sz="3600" b="1" i="1" dirty="0">
                <a:solidFill>
                  <a:schemeClr val="accent6">
                    <a:lumMod val="75000"/>
                  </a:schemeClr>
                </a:solidFill>
              </a:rPr>
              <a:t>Infraestrutura elétrica: qual </a:t>
            </a:r>
            <a:r>
              <a:rPr lang="pt-PT" sz="3600" b="1" i="1" dirty="0" smtClean="0">
                <a:solidFill>
                  <a:schemeClr val="accent6">
                    <a:lumMod val="75000"/>
                  </a:schemeClr>
                </a:solidFill>
              </a:rPr>
              <a:t>o </a:t>
            </a:r>
            <a:r>
              <a:rPr lang="pt-PT" sz="3600" b="1" i="1" dirty="0">
                <a:solidFill>
                  <a:schemeClr val="accent6">
                    <a:lumMod val="75000"/>
                  </a:schemeClr>
                </a:solidFill>
              </a:rPr>
              <a:t>papel para um bom </a:t>
            </a:r>
            <a:r>
              <a:rPr lang="pt-PT" sz="3600" b="1" i="1" dirty="0" smtClean="0">
                <a:solidFill>
                  <a:schemeClr val="accent6">
                    <a:lumMod val="75000"/>
                  </a:schemeClr>
                </a:solidFill>
              </a:rPr>
              <a:t>projeto?</a:t>
            </a:r>
            <a:endParaRPr lang="pt-P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4775546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pt-PT" dirty="0">
                <a:solidFill>
                  <a:srgbClr val="C00000"/>
                </a:solidFill>
              </a:rPr>
              <a:t>Entrando um pouco na parte técnica, vamos falar de um componente importante na infraestrutura para projeto de redes de computadores: a sua </a:t>
            </a:r>
            <a:r>
              <a:rPr lang="pt-PT" b="1" dirty="0">
                <a:solidFill>
                  <a:srgbClr val="C00000"/>
                </a:solidFill>
              </a:rPr>
              <a:t>infraestrutura elétrica</a:t>
            </a:r>
            <a:r>
              <a:rPr lang="pt-PT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ts val="3500"/>
              </a:lnSpc>
            </a:pPr>
            <a:r>
              <a:rPr lang="pt-PT" dirty="0">
                <a:solidFill>
                  <a:srgbClr val="0070C0"/>
                </a:solidFill>
              </a:rPr>
              <a:t>A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>
                <a:solidFill>
                  <a:srgbClr val="0070C0"/>
                </a:solidFill>
              </a:rPr>
              <a:t>infraestrutura do projeto deve contar com sistemas elétricos que sejam confiáveis e possam suportar toda a demanda de energia dos seus equipamentos.</a:t>
            </a:r>
          </a:p>
          <a:p>
            <a:pPr algn="just">
              <a:lnSpc>
                <a:spcPts val="3500"/>
              </a:lnSpc>
            </a:pPr>
            <a:r>
              <a:rPr lang="pt-PT" dirty="0"/>
              <a:t>É importante também contar com sistemas de proteção, para garantir a integridade dos componentes da rede.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b="1" i="1" dirty="0">
                <a:solidFill>
                  <a:schemeClr val="accent6">
                    <a:lumMod val="75000"/>
                  </a:schemeClr>
                </a:solidFill>
              </a:rPr>
              <a:t>Documentação de rede: como fazer?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4924633"/>
          </a:xfrm>
        </p:spPr>
        <p:txBody>
          <a:bodyPr/>
          <a:lstStyle/>
          <a:p>
            <a:pPr algn="just">
              <a:lnSpc>
                <a:spcPts val="3600"/>
              </a:lnSpc>
            </a:pPr>
            <a:r>
              <a:rPr lang="pt-PT" dirty="0"/>
              <a:t>M</a:t>
            </a:r>
            <a:r>
              <a:rPr lang="pt-PT" dirty="0" smtClean="0"/>
              <a:t>uitos </a:t>
            </a:r>
            <a:r>
              <a:rPr lang="pt-PT" dirty="0"/>
              <a:t>profissionais do ramo da tecnologia da informação negligenciam muito essa parte, pois preferem somente colocar a mão na massa e executar as tarefas e etapas do processo</a:t>
            </a:r>
            <a:r>
              <a:rPr lang="pt-PT" dirty="0" smtClean="0"/>
              <a:t>.</a:t>
            </a:r>
          </a:p>
          <a:p>
            <a:pPr algn="just">
              <a:lnSpc>
                <a:spcPts val="3600"/>
              </a:lnSpc>
            </a:pPr>
            <a:r>
              <a:rPr lang="pt-PT" dirty="0">
                <a:solidFill>
                  <a:srgbClr val="C00000"/>
                </a:solidFill>
              </a:rPr>
              <a:t>A</a:t>
            </a:r>
            <a:r>
              <a:rPr lang="pt-PT" dirty="0" smtClean="0">
                <a:solidFill>
                  <a:srgbClr val="C00000"/>
                </a:solidFill>
              </a:rPr>
              <a:t> </a:t>
            </a:r>
            <a:r>
              <a:rPr lang="pt-PT" dirty="0">
                <a:solidFill>
                  <a:srgbClr val="C00000"/>
                </a:solidFill>
              </a:rPr>
              <a:t>documentação de um projeto de redes é tão importante quanto a execução do projeto em si, além de manter a rede funcionando</a:t>
            </a:r>
            <a:r>
              <a:rPr lang="pt-PT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ts val="3600"/>
              </a:lnSpc>
            </a:pPr>
            <a:r>
              <a:rPr lang="pt-PT" dirty="0" smtClean="0">
                <a:solidFill>
                  <a:srgbClr val="0070C0"/>
                </a:solidFill>
              </a:rPr>
              <a:t>As ações de manutenção se </a:t>
            </a:r>
            <a:r>
              <a:rPr lang="pt-PT" dirty="0">
                <a:solidFill>
                  <a:srgbClr val="0070C0"/>
                </a:solidFill>
              </a:rPr>
              <a:t>tornam muito mais fáceis quando o setor de TI tem todos os processos e o projeto bem documentado.</a:t>
            </a:r>
          </a:p>
        </p:txBody>
      </p:sp>
    </p:spTree>
    <p:extLst>
      <p:ext uri="{BB962C8B-B14F-4D97-AF65-F5344CB8AC3E}">
        <p14:creationId xmlns:p14="http://schemas.microsoft.com/office/powerpoint/2010/main" val="34837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7261</TotalTime>
  <Words>713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Times New Roman</vt:lpstr>
      <vt:lpstr>Wingdings</vt:lpstr>
      <vt:lpstr>Office Theme</vt:lpstr>
      <vt:lpstr>DEEL Faculdade de Engenharia, UEM  Disciplina: Oficinas de Informática Curso: Licenciatura em Engenharia Informática (4 º ano) Procedimentos  para o levantamento de dados   de uma rede de computadores</vt:lpstr>
      <vt:lpstr>Como preparar a infraestrutura para projeto de redes de computadores</vt:lpstr>
      <vt:lpstr>Pontos importantes para projeto de redes</vt:lpstr>
      <vt:lpstr>Porque é importante conhecer o mercado de atuação?</vt:lpstr>
      <vt:lpstr>“Mas o que um projeto de redes de computadores tem a ver com isso?”</vt:lpstr>
      <vt:lpstr>Gestão de TI: quais os benefícios de uma equipe em sinergia para o funcionamento da rede?</vt:lpstr>
      <vt:lpstr>Execução do projeto</vt:lpstr>
      <vt:lpstr>Infraestrutura elétrica: qual o papel para um bom projeto?</vt:lpstr>
      <vt:lpstr>Documentação de rede: como fazer? </vt:lpstr>
      <vt:lpstr>Implantando a sua rede: quais os benefícios de uma rede de cabeamento estruturado? </vt:lpstr>
      <vt:lpstr>Segurança da rede: qual a importância dos firewalls?</vt:lpstr>
      <vt:lpstr>Concluindo temos o seguinte: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DEEL Faculdade de Engenharia, UEM  Disciplina: Oficinas de Informática Curso: Licenciatura em Engenharia Informática (4 º ano) Procedimentos a ter em conta para o levantamento de dados  para a instalacao de uma rede de computadores</dc:title>
  <dc:creator>Felizardo Munguambe</dc:creator>
  <cp:lastModifiedBy>HP</cp:lastModifiedBy>
  <cp:revision>30</cp:revision>
  <dcterms:created xsi:type="dcterms:W3CDTF">2018-03-20T09:51:21Z</dcterms:created>
  <dcterms:modified xsi:type="dcterms:W3CDTF">2023-08-18T18:01:17Z</dcterms:modified>
</cp:coreProperties>
</file>