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031-3BDC-42CA-BD77-EE9101BAD33F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E55-026A-4AB0-B457-6583B9596F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457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031-3BDC-42CA-BD77-EE9101BAD33F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E55-026A-4AB0-B457-6583B9596F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62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031-3BDC-42CA-BD77-EE9101BAD33F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E55-026A-4AB0-B457-6583B9596F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90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031-3BDC-42CA-BD77-EE9101BAD33F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E55-026A-4AB0-B457-6583B9596F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29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031-3BDC-42CA-BD77-EE9101BAD33F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E55-026A-4AB0-B457-6583B9596F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44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031-3BDC-42CA-BD77-EE9101BAD33F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E55-026A-4AB0-B457-6583B9596F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6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031-3BDC-42CA-BD77-EE9101BAD33F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E55-026A-4AB0-B457-6583B9596F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299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031-3BDC-42CA-BD77-EE9101BAD33F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E55-026A-4AB0-B457-6583B9596F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921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031-3BDC-42CA-BD77-EE9101BAD33F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E55-026A-4AB0-B457-6583B9596F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937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031-3BDC-42CA-BD77-EE9101BAD33F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E55-026A-4AB0-B457-6583B9596F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284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5031-3BDC-42CA-BD77-EE9101BAD33F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E55-026A-4AB0-B457-6583B9596F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044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B5031-3BDC-42CA-BD77-EE9101BAD33F}" type="datetimeFigureOut">
              <a:rPr lang="pt-PT" smtClean="0"/>
              <a:t>03/03/2024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9E55-026A-4AB0-B457-6583B9596F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033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E:\sites%20net\Universidade%20Eduardo%20Mondlane%20-%20Mo&#231;ambique_files\uemlo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www.uem.mz/biograp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711" y="259644"/>
            <a:ext cx="8839199" cy="3230079"/>
          </a:xfrm>
        </p:spPr>
        <p:txBody>
          <a:bodyPr>
            <a:normAutofit/>
          </a:bodyPr>
          <a:lstStyle/>
          <a:p>
            <a:pPr>
              <a:lnSpc>
                <a:spcPts val="3300"/>
              </a:lnSpc>
              <a:spcBef>
                <a:spcPct val="50000"/>
              </a:spcBef>
              <a:defRPr/>
            </a:pPr>
            <a:r>
              <a:rPr lang="pt-PT" sz="2700" b="1" kern="0" dirty="0">
                <a:solidFill>
                  <a:srgbClr val="003399"/>
                </a:solidFill>
                <a:cs typeface="Arial" charset="0"/>
              </a:rPr>
              <a:t>DEEL Faculdade de Engenharia, UEM</a:t>
            </a:r>
            <a:r>
              <a:rPr lang="pt-PT" sz="2100" b="1" kern="0" dirty="0">
                <a:solidFill>
                  <a:srgbClr val="003399"/>
                </a:solidFill>
                <a:cs typeface="Arial" charset="0"/>
              </a:rPr>
              <a:t/>
            </a:r>
            <a:br>
              <a:rPr lang="pt-PT" sz="2100" b="1" kern="0" dirty="0">
                <a:solidFill>
                  <a:srgbClr val="003399"/>
                </a:solidFill>
                <a:cs typeface="Arial" charset="0"/>
              </a:rPr>
            </a:br>
            <a:r>
              <a:rPr lang="pt-PT" sz="1800" b="1" kern="0" dirty="0">
                <a:solidFill>
                  <a:srgbClr val="003399"/>
                </a:solidFill>
              </a:rPr>
              <a:t/>
            </a:r>
            <a:br>
              <a:rPr lang="pt-PT" sz="1800" b="1" kern="0" dirty="0">
                <a:solidFill>
                  <a:srgbClr val="003399"/>
                </a:solidFill>
              </a:rPr>
            </a:br>
            <a:r>
              <a:rPr lang="pt-PT" sz="2100" b="1" kern="0" dirty="0">
                <a:solidFill>
                  <a:srgbClr val="003399"/>
                </a:solidFill>
              </a:rPr>
              <a:t>Disciplina: </a:t>
            </a:r>
            <a:r>
              <a:rPr lang="pt-PT" sz="2100" b="1" kern="0" dirty="0" smtClean="0">
                <a:solidFill>
                  <a:srgbClr val="003399"/>
                </a:solidFill>
              </a:rPr>
              <a:t>Oficinas de Informática</a:t>
            </a:r>
            <a:r>
              <a:rPr lang="pt-PT" sz="2100" b="1" kern="0" dirty="0">
                <a:solidFill>
                  <a:srgbClr val="003399"/>
                </a:solidFill>
              </a:rPr>
              <a:t/>
            </a:r>
            <a:br>
              <a:rPr lang="pt-PT" sz="2100" b="1" kern="0" dirty="0">
                <a:solidFill>
                  <a:srgbClr val="003399"/>
                </a:solidFill>
              </a:rPr>
            </a:br>
            <a:r>
              <a:rPr lang="pt-PT" sz="2100" b="1" kern="0" dirty="0">
                <a:solidFill>
                  <a:srgbClr val="003399"/>
                </a:solidFill>
              </a:rPr>
              <a:t>Curso: Licenciatura em Engenharia Informática</a:t>
            </a:r>
            <a:r>
              <a:rPr lang="pt-PT" sz="1800" b="1" kern="0" dirty="0">
                <a:solidFill>
                  <a:srgbClr val="003399"/>
                </a:solidFill>
              </a:rPr>
              <a:t/>
            </a:r>
            <a:br>
              <a:rPr lang="pt-PT" sz="1800" b="1" kern="0" dirty="0">
                <a:solidFill>
                  <a:srgbClr val="003399"/>
                </a:solidFill>
              </a:rPr>
            </a:br>
            <a:r>
              <a:rPr lang="pt-PT" sz="1800" b="1" kern="0" dirty="0" smtClean="0">
                <a:solidFill>
                  <a:srgbClr val="003399"/>
                </a:solidFill>
              </a:rPr>
              <a:t>(4 º </a:t>
            </a:r>
            <a:r>
              <a:rPr lang="pt-PT" sz="1800" b="1" kern="0" dirty="0">
                <a:solidFill>
                  <a:srgbClr val="003399"/>
                </a:solidFill>
              </a:rPr>
              <a:t>ano)</a:t>
            </a:r>
            <a:r>
              <a:rPr lang="pt-PT" sz="2400" b="1" i="1" kern="0" dirty="0">
                <a:solidFill>
                  <a:srgbClr val="003399"/>
                </a:solidFill>
              </a:rPr>
              <a:t/>
            </a:r>
            <a:br>
              <a:rPr lang="pt-PT" sz="2400" b="1" i="1" kern="0" dirty="0">
                <a:solidFill>
                  <a:srgbClr val="003399"/>
                </a:solidFill>
              </a:rPr>
            </a:br>
            <a:r>
              <a:rPr lang="pt-BR" altLang="pt-PT" sz="1800" b="1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br>
              <a:rPr lang="pt-BR" altLang="pt-PT" sz="1800" b="1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pt-BR" altLang="pt-PT" sz="1800" b="1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FORNECIMENTO DE TENSÃO SECUNDÁRIA DE DISTRIBUIÇÃO </a:t>
            </a:r>
            <a:endParaRPr lang="pt-PT" altLang="pt-PT" sz="1800" b="1" i="1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896848"/>
            <a:ext cx="6858000" cy="159679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PT" dirty="0" smtClean="0"/>
              <a:t>Docente: </a:t>
            </a:r>
            <a:r>
              <a:rPr lang="pt-PT" dirty="0" err="1" smtClean="0"/>
              <a:t>eng</a:t>
            </a:r>
            <a:r>
              <a:rPr lang="pt-PT" dirty="0" smtClean="0"/>
              <a:t> Felizardo Munguambe</a:t>
            </a:r>
            <a:endParaRPr lang="pt-PT" dirty="0"/>
          </a:p>
          <a:p>
            <a:pPr algn="l"/>
            <a:endParaRPr lang="pt-PT" dirty="0" smtClean="0"/>
          </a:p>
          <a:p>
            <a:pPr algn="l"/>
            <a:endParaRPr lang="pt-PT" dirty="0" smtClean="0"/>
          </a:p>
          <a:p>
            <a:r>
              <a:rPr lang="pt-PT" b="1" dirty="0" smtClean="0">
                <a:latin typeface="Bradley Hand ITC" panose="03070402050302030203" pitchFamily="66" charset="0"/>
              </a:rPr>
              <a:t>Maputo, ___ de ________________ de 202__</a:t>
            </a:r>
          </a:p>
          <a:p>
            <a:endParaRPr lang="pt-PT" dirty="0"/>
          </a:p>
        </p:txBody>
      </p:sp>
      <p:pic>
        <p:nvPicPr>
          <p:cNvPr id="4" name="Imagem 4" descr="Logo da UEM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119" y="598419"/>
            <a:ext cx="666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5" descr="modlan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498" y="647701"/>
            <a:ext cx="5619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1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752600" y="1482725"/>
            <a:ext cx="8534400" cy="457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4033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0510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987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3464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8036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608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7180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1752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altLang="pt-PT" sz="2800" b="1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b) Demanda Referente a Chuveiros, Torneiras, Aquecedores de Água de Passagem e Ferros Elétricos</a:t>
            </a:r>
            <a:endParaRPr lang="pt-BR" altLang="pt-PT" sz="28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PT" sz="2800" b="1" i="1" dirty="0">
                <a:latin typeface="Arial" panose="020B0604020202020204" pitchFamily="34" charset="0"/>
              </a:rPr>
              <a:t>b2) Outros Tipos de Instalação</a:t>
            </a:r>
            <a:endParaRPr lang="pt-BR" altLang="pt-PT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- Carga instalada conforme item 12.2;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- fator de demanda igual a 1;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- fator de potência igual a 1.</a:t>
            </a:r>
          </a:p>
          <a:p>
            <a:pPr algn="ctr" eaLnBrk="1" hangingPunct="1">
              <a:spcBef>
                <a:spcPct val="50000"/>
              </a:spcBef>
            </a:pPr>
            <a:endParaRPr lang="pt-BR" altLang="pt-PT" sz="2800" dirty="0">
              <a:solidFill>
                <a:srgbClr val="66FF66"/>
              </a:solidFill>
              <a:latin typeface="Arial" panose="020B0604020202020204" pitchFamily="34" charset="0"/>
            </a:endParaRP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752600" y="1482725"/>
            <a:ext cx="8534400" cy="457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4033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0510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987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3464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8036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608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7180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1752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altLang="pt-PT" sz="2800" b="1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c) Demanda Referente a Aquecedor Central ou de Acumulação (Boiler)</a:t>
            </a:r>
            <a:endParaRPr lang="pt-BR" altLang="pt-PT" sz="28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pt-BR" altLang="pt-PT" sz="28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- Carga instalada: considerar a potência, conforme catálogo do fabricante;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- fator de demanda: conforme a </a:t>
            </a:r>
            <a:r>
              <a:rPr lang="pt-BR" altLang="pt-PT" sz="2800" b="1" i="1" dirty="0">
                <a:solidFill>
                  <a:srgbClr val="66FF66"/>
                </a:solidFill>
                <a:latin typeface="Arial" panose="020B0604020202020204" pitchFamily="34" charset="0"/>
              </a:rPr>
              <a:t>Tabela 5</a:t>
            </a:r>
            <a:r>
              <a:rPr lang="pt-BR" altLang="pt-PT" sz="2800" i="1" dirty="0">
                <a:solidFill>
                  <a:srgbClr val="66FF66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- fator de potência igual a 1.</a:t>
            </a:r>
          </a:p>
          <a:p>
            <a:pPr algn="ctr" eaLnBrk="1" hangingPunct="1">
              <a:spcBef>
                <a:spcPct val="50000"/>
              </a:spcBef>
            </a:pPr>
            <a:endParaRPr lang="pt-BR" altLang="pt-PT" sz="2800" dirty="0">
              <a:solidFill>
                <a:srgbClr val="66FF66"/>
              </a:solidFill>
              <a:latin typeface="Arial" panose="020B0604020202020204" pitchFamily="34" charset="0"/>
            </a:endParaRP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76126"/>
            <a:ext cx="9636210" cy="453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0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52600" y="1482725"/>
            <a:ext cx="8534400" cy="393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4033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0510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987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3464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8036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608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7180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1752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altLang="pt-PT" sz="2800" b="1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d) Demanda de Secadora de Roupa, Forno Elétrico, Máquina de Lavar Louça e Forno de Microondas</a:t>
            </a:r>
          </a:p>
          <a:p>
            <a:pPr eaLnBrk="1" hangingPunct="1">
              <a:spcBef>
                <a:spcPct val="50000"/>
              </a:spcBef>
            </a:pPr>
            <a:endParaRPr lang="pt-BR" altLang="pt-PT" sz="28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-  fator de demanda: conforme a </a:t>
            </a:r>
            <a:r>
              <a:rPr lang="pt-BR" altLang="pt-PT" sz="2800" b="1" i="1" dirty="0">
                <a:solidFill>
                  <a:srgbClr val="66FF66"/>
                </a:solidFill>
                <a:latin typeface="Arial" panose="020B0604020202020204" pitchFamily="34" charset="0"/>
              </a:rPr>
              <a:t>Tabela 6</a:t>
            </a: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- fator de potência igual a 1.</a:t>
            </a:r>
          </a:p>
          <a:p>
            <a:pPr algn="ctr" eaLnBrk="1" hangingPunct="1">
              <a:spcBef>
                <a:spcPct val="50000"/>
              </a:spcBef>
            </a:pPr>
            <a:endParaRPr lang="pt-BR" altLang="pt-PT" sz="2800" dirty="0">
              <a:solidFill>
                <a:srgbClr val="66FF66"/>
              </a:solidFill>
              <a:latin typeface="Arial" panose="020B0604020202020204" pitchFamily="34" charset="0"/>
            </a:endParaRP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3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107" y="1016419"/>
            <a:ext cx="9411250" cy="446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1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752600" y="1482725"/>
            <a:ext cx="85344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4033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0510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987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3464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8036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608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7180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1752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PT" sz="2800" b="1" i="1" dirty="0">
                <a:solidFill>
                  <a:srgbClr val="FFFF00"/>
                </a:solidFill>
                <a:latin typeface="Arial" panose="020B0604020202020204" pitchFamily="34" charset="0"/>
              </a:rPr>
              <a:t>e) Demanda Referente a Fogões Elétricos</a:t>
            </a:r>
            <a:endParaRPr lang="pt-BR" altLang="pt-PT" sz="28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pt-BR" altLang="pt-PT" sz="28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-  Carga instalada: considerar a potência de placa do fabricante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- fator de demanda: conforme </a:t>
            </a:r>
            <a:r>
              <a:rPr lang="pt-BR" altLang="pt-PT" sz="2800" b="1" i="1" dirty="0">
                <a:solidFill>
                  <a:srgbClr val="66FF66"/>
                </a:solidFill>
                <a:latin typeface="Arial" panose="020B0604020202020204" pitchFamily="34" charset="0"/>
              </a:rPr>
              <a:t>Tabela 7</a:t>
            </a: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- fator de potência igual a 1.</a:t>
            </a:r>
          </a:p>
          <a:p>
            <a:pPr algn="ctr" eaLnBrk="1" hangingPunct="1">
              <a:spcBef>
                <a:spcPct val="50000"/>
              </a:spcBef>
            </a:pPr>
            <a:endParaRPr lang="pt-BR" altLang="pt-PT" sz="2800" dirty="0">
              <a:solidFill>
                <a:srgbClr val="66FF66"/>
              </a:solidFill>
              <a:latin typeface="Arial" panose="020B0604020202020204" pitchFamily="34" charset="0"/>
            </a:endParaRP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228" y="968996"/>
            <a:ext cx="6585407" cy="589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752600" y="1482725"/>
            <a:ext cx="8534400" cy="52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4033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0510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987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3464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8036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608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7180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1752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PT" sz="2800" b="1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f) Demanda Referente a Condicionador de Ar Tipo Janela</a:t>
            </a:r>
            <a:endParaRPr lang="pt-BR" altLang="pt-PT" sz="28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PT" sz="2800" dirty="0">
              <a:solidFill>
                <a:srgbClr val="66FF66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Carga instalada: considerar a potência por aparelho, conforme a </a:t>
            </a:r>
            <a:r>
              <a:rPr lang="pt-BR" altLang="pt-PT" sz="2800" b="1" i="1" dirty="0">
                <a:solidFill>
                  <a:srgbClr val="66FF66"/>
                </a:solidFill>
                <a:latin typeface="Arial" panose="020B0604020202020204" pitchFamily="34" charset="0"/>
              </a:rPr>
              <a:t>Tabela 8</a:t>
            </a: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- fator de demanda: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- para uso residencial igual a 1;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- para uso comercial, conforme a </a:t>
            </a:r>
            <a:r>
              <a:rPr lang="pt-BR" altLang="pt-PT" sz="2800" b="1" i="1" dirty="0">
                <a:solidFill>
                  <a:srgbClr val="66FF66"/>
                </a:solidFill>
                <a:latin typeface="Arial" panose="020B0604020202020204" pitchFamily="34" charset="0"/>
              </a:rPr>
              <a:t>Tabela 9.</a:t>
            </a:r>
          </a:p>
          <a:p>
            <a:pPr algn="ctr" eaLnBrk="1" hangingPunct="1">
              <a:spcBef>
                <a:spcPct val="50000"/>
              </a:spcBef>
            </a:pPr>
            <a:endParaRPr lang="pt-BR" altLang="pt-PT" sz="2800" i="1" dirty="0">
              <a:solidFill>
                <a:srgbClr val="66FF66"/>
              </a:solidFill>
              <a:latin typeface="Arial" panose="020B0604020202020204" pitchFamily="34" charset="0"/>
            </a:endParaRP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343" y="1452920"/>
            <a:ext cx="9834770" cy="357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7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548" y="1180069"/>
            <a:ext cx="80772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78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667000" y="1905000"/>
            <a:ext cx="6019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PT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Cálculo da Demanda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01" name="Text Box 23"/>
          <p:cNvSpPr txBox="1">
            <a:spLocks noChangeArrowheads="1"/>
          </p:cNvSpPr>
          <p:nvPr/>
        </p:nvSpPr>
        <p:spPr bwMode="auto">
          <a:xfrm>
            <a:off x="2057400" y="3581400"/>
            <a:ext cx="746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PT" sz="3600" b="1" i="1" dirty="0">
                <a:latin typeface="Arial" panose="020B0604020202020204" pitchFamily="34" charset="0"/>
              </a:rPr>
              <a:t>D = a + b + c + d + e + f + g + h + i</a:t>
            </a:r>
          </a:p>
        </p:txBody>
      </p:sp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1828800" y="5257800"/>
            <a:ext cx="838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PT" sz="3600" b="1" i="1">
                <a:solidFill>
                  <a:schemeClr val="bg1"/>
                </a:solidFill>
                <a:latin typeface="Arial" panose="020B0604020202020204" pitchFamily="34" charset="0"/>
              </a:rPr>
              <a:t>D : </a:t>
            </a:r>
            <a:r>
              <a:rPr lang="pt-BR" altLang="pt-PT" sz="3600" b="1" i="1">
                <a:solidFill>
                  <a:srgbClr val="00FF00"/>
                </a:solidFill>
                <a:latin typeface="Arial" panose="020B0604020202020204" pitchFamily="34" charset="0"/>
              </a:rPr>
              <a:t>demanda total da instalação (kVA)</a:t>
            </a:r>
          </a:p>
        </p:txBody>
      </p:sp>
    </p:spTree>
    <p:extLst>
      <p:ext uri="{BB962C8B-B14F-4D97-AF65-F5344CB8AC3E}">
        <p14:creationId xmlns:p14="http://schemas.microsoft.com/office/powerpoint/2010/main" val="25866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52600" y="1482726"/>
            <a:ext cx="8534400" cy="500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4033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0510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987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3464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8036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608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7180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1752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PT" sz="2800" b="1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g) Demanda Referente a Motores e Máquinas de Solda a Motor</a:t>
            </a:r>
            <a:endParaRPr lang="pt-BR" altLang="pt-PT" sz="28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PT" sz="2800" dirty="0">
              <a:solidFill>
                <a:srgbClr val="66FF66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-Carga instalada: potência de placa do fabricante (cv ou HP) e conversão para kW ou kVA, conforme as </a:t>
            </a:r>
            <a:r>
              <a:rPr lang="pt-BR" altLang="pt-PT" sz="2800" b="1" i="1" dirty="0">
                <a:solidFill>
                  <a:srgbClr val="66FF66"/>
                </a:solidFill>
                <a:latin typeface="Arial" panose="020B0604020202020204" pitchFamily="34" charset="0"/>
              </a:rPr>
              <a:t>tabelas 14 e 15</a:t>
            </a: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- fator de demanda, conforme a Tabela 10.</a:t>
            </a:r>
          </a:p>
          <a:p>
            <a:pPr eaLnBrk="1" hangingPunct="1">
              <a:spcBef>
                <a:spcPct val="50000"/>
              </a:spcBef>
            </a:pPr>
            <a:endParaRPr lang="pt-BR" altLang="pt-PT" sz="2800" b="1" i="1" dirty="0">
              <a:solidFill>
                <a:srgbClr val="66FF66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PT" sz="2800" i="1" dirty="0">
              <a:solidFill>
                <a:srgbClr val="66FF66"/>
              </a:solidFill>
              <a:latin typeface="Arial" panose="020B0604020202020204" pitchFamily="34" charset="0"/>
            </a:endParaRP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34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4" y="1003852"/>
            <a:ext cx="8513199" cy="55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 dirty="0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 dirty="0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1" y="733426"/>
            <a:ext cx="7934325" cy="592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9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0"/>
            <a:ext cx="8839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1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752600" y="1482725"/>
            <a:ext cx="8534400" cy="457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4033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0510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987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3464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8036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608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7180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1752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PT" sz="2800" b="1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h) Demanda Referente a Equipamentos Especiais</a:t>
            </a:r>
            <a:endParaRPr lang="pt-BR" altLang="pt-PT" sz="28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PT" sz="2800" dirty="0">
              <a:solidFill>
                <a:srgbClr val="66FF66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-Carga instalada: potência de placa do fabricante.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- fator de demanda conforme a </a:t>
            </a:r>
            <a:r>
              <a:rPr lang="pt-BR" altLang="pt-PT" sz="2800" b="1" i="1" dirty="0">
                <a:solidFill>
                  <a:srgbClr val="66FF66"/>
                </a:solidFill>
                <a:latin typeface="Arial" panose="020B0604020202020204" pitchFamily="34" charset="0"/>
              </a:rPr>
              <a:t>Tabela 11</a:t>
            </a: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, a ser aplicada a cada tipo de aparelho;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PT" sz="2800" dirty="0">
                <a:solidFill>
                  <a:srgbClr val="66FF66"/>
                </a:solidFill>
                <a:latin typeface="Arial" panose="020B0604020202020204" pitchFamily="34" charset="0"/>
              </a:rPr>
              <a:t>- fator de potência, considerar igual a 0,5.</a:t>
            </a:r>
          </a:p>
          <a:p>
            <a:pPr algn="ctr" eaLnBrk="1" hangingPunct="1">
              <a:spcBef>
                <a:spcPct val="50000"/>
              </a:spcBef>
            </a:pPr>
            <a:endParaRPr lang="pt-BR" altLang="pt-PT" sz="2800" i="1" dirty="0">
              <a:solidFill>
                <a:srgbClr val="66FF66"/>
              </a:solidFill>
              <a:latin typeface="Arial" panose="020B0604020202020204" pitchFamily="34" charset="0"/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8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510748"/>
            <a:ext cx="10032427" cy="357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5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752600" y="1482726"/>
            <a:ext cx="8534400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4033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0510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987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3464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8036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608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7180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1752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PT" sz="2800" b="1">
                <a:solidFill>
                  <a:srgbClr val="FFFF00"/>
                </a:solidFill>
                <a:latin typeface="Arial" panose="020B0604020202020204" pitchFamily="34" charset="0"/>
              </a:rPr>
              <a:t>i) Hidromassagem</a:t>
            </a:r>
            <a:endParaRPr lang="pt-BR" altLang="pt-PT" sz="28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pt-BR" altLang="pt-PT" sz="2800">
              <a:solidFill>
                <a:srgbClr val="66FF66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PT" sz="2800">
                <a:solidFill>
                  <a:srgbClr val="66FF66"/>
                </a:solidFill>
                <a:latin typeface="Arial" panose="020B0604020202020204" pitchFamily="34" charset="0"/>
              </a:rPr>
              <a:t>Carga instalada: conforme placa do fabricante.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PT" sz="2800">
                <a:solidFill>
                  <a:srgbClr val="66FF66"/>
                </a:solidFill>
                <a:latin typeface="Arial" panose="020B0604020202020204" pitchFamily="34" charset="0"/>
              </a:rPr>
              <a:t>- fator de demanda: conforme </a:t>
            </a:r>
            <a:r>
              <a:rPr lang="pt-BR" altLang="pt-PT" sz="2800" b="1" i="1">
                <a:solidFill>
                  <a:srgbClr val="66FF66"/>
                </a:solidFill>
                <a:latin typeface="Arial" panose="020B0604020202020204" pitchFamily="34" charset="0"/>
              </a:rPr>
              <a:t>Tabela 12</a:t>
            </a:r>
            <a:r>
              <a:rPr lang="pt-BR" altLang="pt-PT" sz="2800" i="1">
                <a:solidFill>
                  <a:srgbClr val="66FF66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PT" sz="2800">
                <a:solidFill>
                  <a:srgbClr val="66FF66"/>
                </a:solidFill>
                <a:latin typeface="Arial" panose="020B0604020202020204" pitchFamily="34" charset="0"/>
              </a:rPr>
              <a:t>- fator de potência igual a 1.</a:t>
            </a:r>
          </a:p>
          <a:p>
            <a:pPr algn="ctr" eaLnBrk="1" hangingPunct="1">
              <a:spcBef>
                <a:spcPct val="50000"/>
              </a:spcBef>
            </a:pPr>
            <a:endParaRPr lang="pt-BR" altLang="pt-PT" sz="2800" i="1">
              <a:solidFill>
                <a:srgbClr val="66FF66"/>
              </a:solidFill>
              <a:latin typeface="Arial" panose="020B0604020202020204" pitchFamily="34" charset="0"/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0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951" y="1630018"/>
            <a:ext cx="9545609" cy="378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37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1748" name="Picture 6" descr="C:\AULAS_GRADUAÇÃO\tabela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9" y="947738"/>
            <a:ext cx="8948737" cy="57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2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999463"/>
            <a:ext cx="8590790" cy="5575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4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1026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9155" name="Text Box 1027"/>
          <p:cNvSpPr txBox="1">
            <a:spLocks noChangeArrowheads="1"/>
          </p:cNvSpPr>
          <p:nvPr/>
        </p:nvSpPr>
        <p:spPr bwMode="auto">
          <a:xfrm>
            <a:off x="1752600" y="1482726"/>
            <a:ext cx="8534400" cy="564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7825" indent="-3778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4033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0510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987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3464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8036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608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7180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1752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arenR"/>
              <a:defRPr/>
            </a:pPr>
            <a:r>
              <a:rPr lang="pt-BR" altLang="pt-PT" sz="2800" b="1" i="1" dirty="0">
                <a:latin typeface="Arial" panose="020B0604020202020204" pitchFamily="34" charset="0"/>
              </a:rPr>
              <a:t>Demanda referente a iluminação e  tomadas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pt-BR" altLang="pt-PT" sz="2800" b="1" i="1" dirty="0">
                <a:solidFill>
                  <a:schemeClr val="bg1"/>
                </a:solidFill>
                <a:latin typeface="Arial" panose="020B0604020202020204" pitchFamily="34" charset="0"/>
              </a:rPr>
              <a:t>a1) Instalação Residencial</a:t>
            </a:r>
          </a:p>
          <a:p>
            <a:pPr eaLnBrk="1" hangingPunct="1">
              <a:spcBef>
                <a:spcPct val="50000"/>
              </a:spcBef>
              <a:defRPr/>
            </a:pPr>
            <a:endParaRPr lang="pt-BR" altLang="pt-PT" sz="2800" b="1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pt-BR" altLang="pt-PT" sz="2800" b="1" dirty="0">
                <a:solidFill>
                  <a:srgbClr val="66FF66"/>
                </a:solidFill>
                <a:latin typeface="Arial" panose="020B0604020202020204" pitchFamily="34" charset="0"/>
              </a:rPr>
              <a:t>- </a:t>
            </a:r>
            <a:r>
              <a:rPr lang="pt-BR" altLang="pt-PT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Carga instalada mínima, conforme a </a:t>
            </a:r>
            <a:r>
              <a:rPr lang="pt-BR" altLang="pt-PT" sz="2800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Tabela 2</a:t>
            </a:r>
            <a:r>
              <a:rPr lang="pt-BR" altLang="pt-PT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pt-BR" altLang="pt-PT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- fator de demanda, conforme a </a:t>
            </a:r>
            <a:r>
              <a:rPr lang="pt-BR" altLang="pt-PT" sz="2800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Tabela 3</a:t>
            </a:r>
            <a:r>
              <a:rPr lang="pt-BR" altLang="pt-PT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pt-BR" altLang="pt-PT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- fator de potência igual a 1.</a:t>
            </a:r>
          </a:p>
          <a:p>
            <a:pPr eaLnBrk="1" hangingPunct="1">
              <a:spcBef>
                <a:spcPct val="50000"/>
              </a:spcBef>
              <a:defRPr/>
            </a:pPr>
            <a:endParaRPr lang="pt-BR" altLang="pt-PT" sz="2800" b="1" i="1" dirty="0">
              <a:solidFill>
                <a:srgbClr val="66FF66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pt-BR" altLang="pt-PT" sz="28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endParaRPr lang="pt-BR" altLang="pt-PT" sz="280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9165" name="Text Box 1037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4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4" y="1103243"/>
            <a:ext cx="8214758" cy="5397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9" y="981076"/>
            <a:ext cx="8302625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5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1052514"/>
            <a:ext cx="6542088" cy="569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2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pic>
        <p:nvPicPr>
          <p:cNvPr id="614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8229600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031846"/>
            <a:ext cx="7620000" cy="531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686338" y="1180069"/>
            <a:ext cx="9312965" cy="821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77825" indent="-3778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4033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0510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987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3464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8036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608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7180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1752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arenR"/>
              <a:defRPr/>
            </a:pPr>
            <a:r>
              <a:rPr lang="pt-BR" altLang="pt-PT" sz="2800" b="1" i="1" dirty="0">
                <a:latin typeface="Arial" panose="020B0604020202020204" pitchFamily="34" charset="0"/>
              </a:rPr>
              <a:t>Demanda referente a iluminação e  tomadas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pt-BR" altLang="pt-PT" sz="2800" b="1" i="1" dirty="0">
                <a:latin typeface="Arial" panose="020B0604020202020204" pitchFamily="34" charset="0"/>
              </a:rPr>
              <a:t>a2) Outros Tipos de Instalação</a:t>
            </a:r>
            <a:endParaRPr lang="pt-BR" altLang="pt-PT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pt-BR" altLang="pt-PT" sz="2800" b="1" dirty="0">
                <a:latin typeface="Arial" panose="020B0604020202020204" pitchFamily="34" charset="0"/>
              </a:rPr>
              <a:t>- </a:t>
            </a:r>
            <a:r>
              <a:rPr lang="pt-BR" altLang="pt-PT" sz="2800" dirty="0">
                <a:latin typeface="Arial" panose="020B0604020202020204" pitchFamily="34" charset="0"/>
              </a:rPr>
              <a:t>Motéis, Hotéis, Hospitais, Clubes, Casas Comerciais, Bancos, Indústrias, Igrejas e outros.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pt-BR" altLang="pt-PT" sz="2800" dirty="0">
                <a:latin typeface="Arial" panose="020B0604020202020204" pitchFamily="34" charset="0"/>
              </a:rPr>
              <a:t>- Carga instalada de acordo com o declarado pelo interessado, devendo separar as</a:t>
            </a:r>
          </a:p>
          <a:p>
            <a:pPr eaLnBrk="1" hangingPunct="1">
              <a:spcBef>
                <a:spcPct val="50000"/>
              </a:spcBef>
              <a:buFontTx/>
              <a:buChar char="-"/>
              <a:defRPr/>
            </a:pPr>
            <a:r>
              <a:rPr lang="pt-BR" altLang="pt-PT" sz="2800" dirty="0">
                <a:latin typeface="Arial" panose="020B0604020202020204" pitchFamily="34" charset="0"/>
              </a:rPr>
              <a:t>Cargas de tomadas e iluminação;</a:t>
            </a:r>
          </a:p>
          <a:p>
            <a:pPr eaLnBrk="1" hangingPunct="1">
              <a:spcBef>
                <a:spcPct val="50000"/>
              </a:spcBef>
              <a:buFontTx/>
              <a:buChar char="-"/>
              <a:defRPr/>
            </a:pPr>
            <a:r>
              <a:rPr lang="pt-BR" altLang="pt-PT" sz="2800" dirty="0">
                <a:latin typeface="Arial" panose="020B0604020202020204" pitchFamily="34" charset="0"/>
              </a:rPr>
              <a:t>fator de demanda para tomadas e iluminação, conforme a </a:t>
            </a:r>
            <a:r>
              <a:rPr lang="pt-BR" altLang="pt-PT" sz="2800" b="1" i="1" dirty="0">
                <a:latin typeface="Arial" panose="020B0604020202020204" pitchFamily="34" charset="0"/>
              </a:rPr>
              <a:t>Tabela 18</a:t>
            </a:r>
            <a:r>
              <a:rPr lang="pt-BR" altLang="pt-PT" sz="28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Char char="-"/>
              <a:defRPr/>
            </a:pPr>
            <a:endParaRPr lang="pt-BR" altLang="pt-PT" sz="2800" dirty="0">
              <a:solidFill>
                <a:srgbClr val="66FF66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pt-BR" altLang="pt-PT" sz="2800" b="1" dirty="0">
              <a:solidFill>
                <a:srgbClr val="66FF66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pt-BR" altLang="pt-PT" sz="2800" b="1" i="1" dirty="0">
              <a:solidFill>
                <a:srgbClr val="66FF66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pt-BR" altLang="pt-PT" sz="28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endParaRPr lang="pt-BR" altLang="pt-PT" sz="280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952501"/>
            <a:ext cx="7415213" cy="583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7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752600" y="1482726"/>
            <a:ext cx="8534400" cy="500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4033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0510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987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3464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8036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608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7180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1752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pt-BR" altLang="pt-PT" sz="2800" b="1" i="1" dirty="0">
                <a:latin typeface="Arial" panose="020B0604020202020204" pitchFamily="34" charset="0"/>
              </a:rPr>
              <a:t>b) Demanda Referente a Chuveiros, Torneiras, Aquecedores de Água de Passagem e Ferros Elétricos</a:t>
            </a:r>
            <a:endParaRPr lang="pt-BR" altLang="pt-PT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pt-BR" altLang="pt-PT" sz="2800" b="1" i="1" dirty="0">
                <a:latin typeface="Arial" panose="020B0604020202020204" pitchFamily="34" charset="0"/>
              </a:rPr>
              <a:t>b1) Instalação Residencial, Hotéis, Motéis</a:t>
            </a:r>
            <a:r>
              <a:rPr lang="pt-BR" altLang="pt-PT" sz="2800" b="1" i="1" dirty="0">
                <a:solidFill>
                  <a:schemeClr val="bg1"/>
                </a:solidFill>
                <a:latin typeface="Arial" panose="020B0604020202020204" pitchFamily="34" charset="0"/>
              </a:rPr>
              <a:t>, Hospitais, Casas Comerciais e Igrejas.</a:t>
            </a:r>
            <a:endParaRPr lang="pt-BR" altLang="pt-PT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pt-BR" altLang="pt-PT" sz="2800" b="1" dirty="0">
                <a:solidFill>
                  <a:srgbClr val="7030A0"/>
                </a:solidFill>
                <a:latin typeface="Arial" panose="020B0604020202020204" pitchFamily="34" charset="0"/>
              </a:rPr>
              <a:t>- </a:t>
            </a:r>
            <a:r>
              <a:rPr lang="pt-BR" altLang="pt-PT" sz="2800" dirty="0">
                <a:solidFill>
                  <a:srgbClr val="7030A0"/>
                </a:solidFill>
                <a:latin typeface="Arial" panose="020B0604020202020204" pitchFamily="34" charset="0"/>
              </a:rPr>
              <a:t>Carga instalada conforme item 12.2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pt-BR" altLang="pt-PT" sz="2800" dirty="0">
                <a:solidFill>
                  <a:srgbClr val="7030A0"/>
                </a:solidFill>
                <a:latin typeface="Arial" panose="020B0604020202020204" pitchFamily="34" charset="0"/>
              </a:rPr>
              <a:t>- fator de demanda: conforme a </a:t>
            </a:r>
            <a:r>
              <a:rPr lang="pt-BR" altLang="pt-PT" sz="2800" b="1" i="1" dirty="0">
                <a:solidFill>
                  <a:srgbClr val="7030A0"/>
                </a:solidFill>
                <a:latin typeface="Arial" panose="020B0604020202020204" pitchFamily="34" charset="0"/>
              </a:rPr>
              <a:t>Tabela 4</a:t>
            </a:r>
            <a:r>
              <a:rPr lang="pt-BR" altLang="pt-PT" sz="2800" dirty="0">
                <a:solidFill>
                  <a:srgbClr val="7030A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pt-BR" altLang="pt-PT" sz="2800" dirty="0">
                <a:solidFill>
                  <a:srgbClr val="7030A0"/>
                </a:solidFill>
                <a:latin typeface="Arial" panose="020B0604020202020204" pitchFamily="34" charset="0"/>
              </a:rPr>
              <a:t>- fator de potência igual a 1.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pt-BR" altLang="pt-PT" sz="280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1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1524000" y="9144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336800" y="279400"/>
            <a:ext cx="552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PT" b="1" i="1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7F80FF"/>
                    </a:outerShdw>
                  </a:cont>
                  <a:cont type="tree" name="">
                    <a:effect ref="fillLine"/>
                    <a:outerShdw dist="38100" dir="2700000" algn="tl">
                      <a:srgbClr val="1E1E7A"/>
                    </a:outerShdw>
                  </a:cont>
                  <a:effect ref="fillLine"/>
                </a:effectDag>
                <a:latin typeface="Arial" panose="020B0604020202020204" pitchFamily="34" charset="0"/>
                <a:cs typeface="Times New Roman" panose="02020603050405020304" pitchFamily="18" charset="0"/>
              </a:rPr>
              <a:t>DIMENSIONAMENTO DO PADRÃO DE ENTRADA</a:t>
            </a:r>
            <a:endParaRPr lang="pt-PT" altLang="pt-PT" b="1" i="1">
              <a:solidFill>
                <a:schemeClr val="accent2"/>
              </a:solidFill>
              <a:effectDag name="">
                <a:cont type="tree" name="">
                  <a:effect ref="fillLine"/>
                  <a:outerShdw dist="38100" dir="13500000" algn="br">
                    <a:srgbClr val="7F80FF"/>
                  </a:outerShdw>
                </a:cont>
                <a:cont type="tree" name="">
                  <a:effect ref="fillLine"/>
                  <a:outerShdw dist="38100" dir="2700000" algn="tl">
                    <a:srgbClr val="1E1E7A"/>
                  </a:outerShdw>
                </a:cont>
                <a:effect ref="fillLine"/>
              </a:effectDag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487" y="961792"/>
            <a:ext cx="8110330" cy="561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1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17976</TotalTime>
  <Words>697</Words>
  <Application>Microsoft Office PowerPoint</Application>
  <PresentationFormat>Widescreen</PresentationFormat>
  <Paragraphs>99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Bradley Hand ITC</vt:lpstr>
      <vt:lpstr>Calibri</vt:lpstr>
      <vt:lpstr>Calibri Light</vt:lpstr>
      <vt:lpstr>Times New Roman</vt:lpstr>
      <vt:lpstr>Office Theme</vt:lpstr>
      <vt:lpstr>DEEL Faculdade de Engenharia, UEM  Disciplina: Oficinas de Informática Curso: Licenciatura em Engenharia Informática (4 º ano) DIMENSIONAMENTO DO PADRÃO DE ENTRADA FORNECIMENTO DE TENSÃO SECUNDÁRIA DE DISTRIBUIÇÃO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DEEL Faculdade de Engenharia, UEM  Disciplina: Oficinas de Informática Curso: Licenciatura em Engenharia Informática (4 º ano) DIMENSIONAMENTO DO PADRÃO DE ENTRADA FORNECIMENTO DE TENSÃO SECUNDÁRIA DE DISTRIBUIÇÃO</dc:title>
  <dc:creator>Felizardo Munguambe</dc:creator>
  <cp:lastModifiedBy>HP</cp:lastModifiedBy>
  <cp:revision>15</cp:revision>
  <dcterms:created xsi:type="dcterms:W3CDTF">2018-03-08T10:27:15Z</dcterms:created>
  <dcterms:modified xsi:type="dcterms:W3CDTF">2024-03-03T04:11:59Z</dcterms:modified>
</cp:coreProperties>
</file>