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52E8-F5DA-46B6-B3EF-73BF47084BF7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20402-B836-4468-8B27-BF1333428B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3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5A9520-6C82-4D19-8B8E-E7A0592B3AA1}" type="slidenum">
              <a:rPr lang="pt-PT" altLang="pt-PT" smtClean="0"/>
              <a:pPr/>
              <a:t>30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94880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892E50-6FED-4632-A9BB-7A2FB3D8C53B}" type="slidenum">
              <a:rPr lang="pt-PT" altLang="pt-PT" smtClean="0"/>
              <a:pPr/>
              <a:t>48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65000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5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79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54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2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5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6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0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0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630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57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82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9C4F-0EFD-41FB-B090-45B3FB89A5DA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440E-96CF-4550-94CC-22A6BE281BB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E:\sites%20net\Universidade%20Eduardo%20Mondlane%20-%20Mo&#231;ambique_files\uemlo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uem.mz/biograp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711" y="259644"/>
            <a:ext cx="8839199" cy="3230079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</a:pPr>
            <a:r>
              <a:rPr lang="pt-PT" sz="3200" b="1" kern="0" dirty="0">
                <a:solidFill>
                  <a:srgbClr val="003399"/>
                </a:solidFill>
                <a:cs typeface="Arial" charset="0"/>
              </a:rPr>
              <a:t>DEEL Faculdade de Engenharia, UEM</a:t>
            </a:r>
            <a:br>
              <a:rPr lang="pt-PT" sz="3200" b="1" kern="0" dirty="0">
                <a:solidFill>
                  <a:srgbClr val="003399"/>
                </a:solidFill>
                <a:cs typeface="Arial" charset="0"/>
              </a:rPr>
            </a:br>
            <a:r>
              <a:rPr lang="pt-PT" sz="3200" b="1" kern="0" dirty="0">
                <a:solidFill>
                  <a:srgbClr val="003399"/>
                </a:solidFill>
              </a:rPr>
              <a:t/>
            </a:r>
            <a:br>
              <a:rPr lang="pt-PT" sz="3200" b="1" kern="0" dirty="0">
                <a:solidFill>
                  <a:srgbClr val="003399"/>
                </a:solidFill>
              </a:rPr>
            </a:br>
            <a:r>
              <a:rPr lang="pt-PT" sz="2800" b="1" kern="0" dirty="0">
                <a:solidFill>
                  <a:srgbClr val="003399"/>
                </a:solidFill>
              </a:rPr>
              <a:t>Disciplina: </a:t>
            </a:r>
            <a:r>
              <a:rPr lang="pt-PT" sz="2800" b="1" kern="0" dirty="0" smtClean="0">
                <a:solidFill>
                  <a:srgbClr val="003399"/>
                </a:solidFill>
              </a:rPr>
              <a:t>Oficinas de Informática</a:t>
            </a:r>
            <a:r>
              <a:rPr lang="pt-PT" sz="2400" b="1" kern="0" dirty="0">
                <a:solidFill>
                  <a:srgbClr val="003399"/>
                </a:solidFill>
              </a:rPr>
              <a:t/>
            </a:r>
            <a:br>
              <a:rPr lang="pt-PT" sz="2400" b="1" kern="0" dirty="0">
                <a:solidFill>
                  <a:srgbClr val="003399"/>
                </a:solidFill>
              </a:rPr>
            </a:br>
            <a:r>
              <a:rPr lang="pt-PT" sz="2400" b="1" kern="0" dirty="0">
                <a:solidFill>
                  <a:srgbClr val="003399"/>
                </a:solidFill>
              </a:rPr>
              <a:t>Curso: Licenciatura em Engenharia Informática</a:t>
            </a:r>
            <a:br>
              <a:rPr lang="pt-PT" sz="2400" b="1" kern="0" dirty="0">
                <a:solidFill>
                  <a:srgbClr val="003399"/>
                </a:solidFill>
              </a:rPr>
            </a:br>
            <a:r>
              <a:rPr lang="pt-PT" sz="2400" b="1" kern="0" dirty="0" smtClean="0">
                <a:solidFill>
                  <a:srgbClr val="003399"/>
                </a:solidFill>
              </a:rPr>
              <a:t>(4 º </a:t>
            </a:r>
            <a:r>
              <a:rPr lang="pt-PT" sz="2400" b="1" kern="0" dirty="0">
                <a:solidFill>
                  <a:srgbClr val="003399"/>
                </a:solidFill>
              </a:rPr>
              <a:t>ano)</a:t>
            </a:r>
            <a:r>
              <a:rPr lang="pt-PT" sz="2400" b="1" i="1" kern="0" dirty="0">
                <a:solidFill>
                  <a:srgbClr val="003399"/>
                </a:solidFill>
              </a:rPr>
              <a:t/>
            </a:r>
            <a:br>
              <a:rPr lang="pt-PT" sz="2400" b="1" i="1" kern="0" dirty="0">
                <a:solidFill>
                  <a:srgbClr val="003399"/>
                </a:solidFill>
              </a:rPr>
            </a:br>
            <a:r>
              <a:rPr lang="pt-BR" altLang="pt-PT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e Dispositivos de Segurança para Instalações Eléctricas</a:t>
            </a:r>
            <a:endParaRPr lang="pt-PT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96848"/>
            <a:ext cx="6858000" cy="15967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 smtClean="0"/>
              <a:t>Docente: </a:t>
            </a:r>
            <a:r>
              <a:rPr lang="pt-PT" dirty="0" err="1" smtClean="0"/>
              <a:t>eng</a:t>
            </a:r>
            <a:r>
              <a:rPr lang="pt-PT" dirty="0" smtClean="0"/>
              <a:t> Felizardo Munguambe</a:t>
            </a:r>
            <a:endParaRPr lang="pt-PT" dirty="0"/>
          </a:p>
          <a:p>
            <a:pPr algn="l"/>
            <a:endParaRPr lang="pt-PT" dirty="0" smtClean="0"/>
          </a:p>
          <a:p>
            <a:pPr algn="l"/>
            <a:endParaRPr lang="pt-PT" dirty="0" smtClean="0"/>
          </a:p>
          <a:p>
            <a:r>
              <a:rPr lang="pt-PT" b="1" dirty="0" smtClean="0">
                <a:latin typeface="Bradley Hand ITC" panose="03070402050302030203" pitchFamily="66" charset="0"/>
              </a:rPr>
              <a:t>Maputo, _____ de _______________ de 202___</a:t>
            </a:r>
            <a:endParaRPr lang="pt-PT" dirty="0"/>
          </a:p>
        </p:txBody>
      </p:sp>
      <p:pic>
        <p:nvPicPr>
          <p:cNvPr id="4" name="Imagem 4" descr="Logo da UEM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9398"/>
            <a:ext cx="75088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5" descr="modla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72" y="489398"/>
            <a:ext cx="561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2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Introdução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1690689"/>
            <a:ext cx="9739121" cy="46180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A protecção em uma instalação eléctrica envolve várias etapas: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Estratégia de protecção.</a:t>
            </a:r>
          </a:p>
          <a:p>
            <a:pPr lvl="1" algn="just" eaLnBrk="1" hangingPunct="1"/>
            <a:r>
              <a:rPr lang="pt-BR" altLang="pt-PT" dirty="0" smtClean="0"/>
              <a:t>Seleção dos dispositivos de actuação.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Determinação dos valores de calibração dos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30538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Introdução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1422" y="1690688"/>
            <a:ext cx="8974667" cy="46180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A </a:t>
            </a:r>
            <a:r>
              <a:rPr lang="pt-BR" altLang="pt-PT" b="1" dirty="0" smtClean="0"/>
              <a:t>Normas de segurança</a:t>
            </a:r>
            <a:r>
              <a:rPr lang="pt-BR" altLang="pt-PT" dirty="0" smtClean="0"/>
              <a:t> estabelecem as prescrições fundamentais destinadas a garantir a segurança de </a:t>
            </a:r>
            <a:r>
              <a:rPr lang="pt-BR" altLang="pt-PT" b="1" dirty="0" smtClean="0"/>
              <a:t>pessoas</a:t>
            </a:r>
            <a:r>
              <a:rPr lang="pt-BR" altLang="pt-PT" dirty="0" smtClean="0"/>
              <a:t>, </a:t>
            </a:r>
            <a:r>
              <a:rPr lang="pt-BR" altLang="pt-PT" b="1" dirty="0" smtClean="0"/>
              <a:t>animais</a:t>
            </a:r>
            <a:r>
              <a:rPr lang="pt-BR" altLang="pt-PT" dirty="0" smtClean="0"/>
              <a:t> e </a:t>
            </a:r>
            <a:r>
              <a:rPr lang="pt-BR" altLang="pt-PT" b="1" dirty="0" smtClean="0"/>
              <a:t>bens</a:t>
            </a:r>
            <a:r>
              <a:rPr lang="pt-BR" altLang="pt-PT" dirty="0" smtClean="0"/>
              <a:t> contra os danos que possam resultar da utilização das instalações elétricas.</a:t>
            </a:r>
          </a:p>
        </p:txBody>
      </p:sp>
    </p:spTree>
    <p:extLst>
      <p:ext uri="{BB962C8B-B14F-4D97-AF65-F5344CB8AC3E}">
        <p14:creationId xmlns:p14="http://schemas.microsoft.com/office/powerpoint/2010/main" val="4533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7"/>
          <p:cNvSpPr>
            <a:spLocks noGrp="1" noChangeArrowheads="1"/>
          </p:cNvSpPr>
          <p:nvPr>
            <p:ph type="title"/>
          </p:nvPr>
        </p:nvSpPr>
        <p:spPr>
          <a:xfrm>
            <a:off x="1885244" y="260350"/>
            <a:ext cx="8325556" cy="164465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pt-BR" altLang="pt-PT" dirty="0" smtClean="0"/>
              <a:t>Proteção contra Sobrecargas e Correntes de Curto-Circuito</a:t>
            </a:r>
          </a:p>
        </p:txBody>
      </p:sp>
      <p:sp>
        <p:nvSpPr>
          <p:cNvPr id="1536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dirty="0" err="1" smtClean="0"/>
              <a:t>Fusiveis</a:t>
            </a:r>
            <a:endParaRPr lang="en-US" altLang="pt-PT" dirty="0" smtClean="0"/>
          </a:p>
          <a:p>
            <a:r>
              <a:rPr lang="en-US" altLang="pt-PT" dirty="0" err="1" smtClean="0"/>
              <a:t>Disjuntores</a:t>
            </a:r>
            <a:endParaRPr lang="en-US" altLang="pt-PT" dirty="0" smtClean="0"/>
          </a:p>
          <a:p>
            <a:r>
              <a:rPr lang="en-US" altLang="pt-PT" dirty="0" smtClean="0"/>
              <a:t>DRs </a:t>
            </a:r>
          </a:p>
          <a:p>
            <a:endParaRPr lang="pt-PT" altLang="pt-PT" dirty="0" smtClean="0"/>
          </a:p>
        </p:txBody>
      </p:sp>
    </p:spTree>
    <p:extLst>
      <p:ext uri="{BB962C8B-B14F-4D97-AF65-F5344CB8AC3E}">
        <p14:creationId xmlns:p14="http://schemas.microsoft.com/office/powerpoint/2010/main" val="2713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z="3200"/>
              <a:t>Fusíveis</a:t>
            </a:r>
          </a:p>
        </p:txBody>
      </p:sp>
      <p:pic>
        <p:nvPicPr>
          <p:cNvPr id="16387" name="Picture 10" descr="madia-tensao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852738"/>
            <a:ext cx="22098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1" descr="madia-tens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213100"/>
            <a:ext cx="25590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3" descr="fusiveis%20nh1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4581526"/>
            <a:ext cx="7191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4" descr="{A494CFA7-87EC-41EF-93D9-AB5FD5E1B9B4}_fusive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9" y="3141663"/>
            <a:ext cx="27082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Fusíveis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334" y="1354667"/>
            <a:ext cx="10168466" cy="5242983"/>
          </a:xfrm>
        </p:spPr>
        <p:txBody>
          <a:bodyPr/>
          <a:lstStyle/>
          <a:p>
            <a:pPr algn="just" eaLnBrk="1" hangingPunct="1"/>
            <a:r>
              <a:rPr lang="pt-BR" altLang="pt-PT" dirty="0" smtClean="0"/>
              <a:t>Definição</a:t>
            </a:r>
          </a:p>
          <a:p>
            <a:pPr algn="just" eaLnBrk="1" hangingPunct="1"/>
            <a:endParaRPr lang="pt-BR" altLang="pt-PT" sz="140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PT" dirty="0" smtClean="0"/>
              <a:t>	</a:t>
            </a:r>
            <a:r>
              <a:rPr lang="pt-BR" altLang="pt-PT" b="1" dirty="0" smtClean="0"/>
              <a:t>“Dispositivo de protecção que, pela fusão de uma parte dimensionada para tal, interrompe a corrente eléctrica quando esta excede um certo valor estabelecido, durante um tempo determinado”.</a:t>
            </a:r>
          </a:p>
        </p:txBody>
      </p:sp>
    </p:spTree>
    <p:extLst>
      <p:ext uri="{BB962C8B-B14F-4D97-AF65-F5344CB8AC3E}">
        <p14:creationId xmlns:p14="http://schemas.microsoft.com/office/powerpoint/2010/main" val="22541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Fusíveis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7" y="1347731"/>
            <a:ext cx="9618134" cy="510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Fusível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39713"/>
            <a:ext cx="5929312" cy="633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z="3200"/>
              <a:t>Disjuntor Termomagnético - DTM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"/>
          <a:stretch/>
        </p:blipFill>
        <p:spPr bwMode="auto">
          <a:xfrm>
            <a:off x="6559903" y="1203060"/>
            <a:ext cx="3022600" cy="376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2508514"/>
            <a:ext cx="326390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986088" y="5232577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 dirty="0"/>
              <a:t>Fonte: Weg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289800" y="5232577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 dirty="0"/>
              <a:t>Fonte: Merlin Gerin</a:t>
            </a:r>
          </a:p>
        </p:txBody>
      </p:sp>
    </p:spTree>
    <p:extLst>
      <p:ext uri="{BB962C8B-B14F-4D97-AF65-F5344CB8AC3E}">
        <p14:creationId xmlns:p14="http://schemas.microsoft.com/office/powerpoint/2010/main" val="24043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Disjuntor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5555" y="1885244"/>
            <a:ext cx="8726311" cy="4639383"/>
          </a:xfrm>
        </p:spPr>
        <p:txBody>
          <a:bodyPr/>
          <a:lstStyle/>
          <a:p>
            <a:pPr algn="just" eaLnBrk="1" hangingPunct="1"/>
            <a:r>
              <a:rPr lang="pt-BR" altLang="pt-PT" b="1" i="1" dirty="0" smtClean="0">
                <a:solidFill>
                  <a:srgbClr val="C00000"/>
                </a:solidFill>
              </a:rPr>
              <a:t>Definição</a:t>
            </a:r>
          </a:p>
          <a:p>
            <a:pPr algn="just" eaLnBrk="1" hangingPunct="1"/>
            <a:endParaRPr lang="pt-BR" altLang="pt-PT" sz="140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PT" dirty="0" smtClean="0"/>
              <a:t>	</a:t>
            </a:r>
            <a:r>
              <a:rPr lang="pt-BR" altLang="pt-PT" b="1" dirty="0" smtClean="0"/>
              <a:t>“Equipamento de protecção cuja finalidade é conduzir a corrente de carga sob condições nominais e interromper correntes anormais de sobrecarga e de curto-circuito”.</a:t>
            </a:r>
          </a:p>
        </p:txBody>
      </p:sp>
    </p:spTree>
    <p:extLst>
      <p:ext uri="{BB962C8B-B14F-4D97-AF65-F5344CB8AC3E}">
        <p14:creationId xmlns:p14="http://schemas.microsoft.com/office/powerpoint/2010/main" val="41606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Disjuntores Termomagnéticos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2362201"/>
            <a:ext cx="7693025" cy="561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PT" dirty="0" smtClean="0"/>
              <a:t>Aplicações: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PT" dirty="0" smtClean="0"/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2640014" y="4581526"/>
            <a:ext cx="4360489" cy="46166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/>
              <a:t>Protecção contra curto-circuito</a:t>
            </a:r>
          </a:p>
        </p:txBody>
      </p: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2711450" y="2954042"/>
            <a:ext cx="1555234" cy="46166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Manobras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2640013" y="3789364"/>
            <a:ext cx="5936240" cy="46166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Protecção contra correntes de sobrecarga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2424114" y="5516564"/>
            <a:ext cx="7704137" cy="847725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>
                <a:solidFill>
                  <a:schemeClr val="bg1"/>
                </a:solidFill>
              </a:rPr>
              <a:t>Disjuntores devem SEMPRE ser ligados aos conductores FASE.</a:t>
            </a:r>
          </a:p>
        </p:txBody>
      </p:sp>
    </p:spTree>
    <p:extLst>
      <p:ext uri="{BB962C8B-B14F-4D97-AF65-F5344CB8AC3E}">
        <p14:creationId xmlns:p14="http://schemas.microsoft.com/office/powerpoint/2010/main" val="2542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z="3200"/>
              <a:t>Segurança para instalações eléctricas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24176"/>
            <a:ext cx="264160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pt-BR" altLang="pt-PT" b="1" dirty="0" smtClean="0"/>
              <a:t>Em resumo, os DTMs cumprem 3 funções básicas:</a:t>
            </a:r>
          </a:p>
          <a:p>
            <a:pPr marL="533400" indent="-533400" algn="just"/>
            <a:endParaRPr lang="pt-BR" altLang="pt-PT" sz="1600" b="1" dirty="0"/>
          </a:p>
          <a:p>
            <a:pPr marL="533400" indent="-533400" algn="just">
              <a:lnSpc>
                <a:spcPts val="35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/>
              <a:t>Abrir e fechar os circuitos (Manobra)</a:t>
            </a:r>
          </a:p>
          <a:p>
            <a:pPr marL="533400" indent="-533400" algn="just">
              <a:lnSpc>
                <a:spcPts val="35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>
                <a:solidFill>
                  <a:srgbClr val="008000"/>
                </a:solidFill>
              </a:rPr>
              <a:t>Proteger os condutores e equipamentos contra sobrecarga (dispositivo térmico)</a:t>
            </a:r>
          </a:p>
          <a:p>
            <a:pPr marL="533400" indent="-533400" algn="just">
              <a:lnSpc>
                <a:spcPts val="35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>
                <a:solidFill>
                  <a:srgbClr val="FF0000"/>
                </a:solidFill>
              </a:rPr>
              <a:t>Proteger condutores contra as correntes de curto-circuito (dispositivo magnético).</a:t>
            </a:r>
            <a:r>
              <a:rPr lang="pt-BR" altLang="pt-PT" dirty="0" smtClean="0"/>
              <a:t> </a:t>
            </a:r>
          </a:p>
          <a:p>
            <a:pPr marL="533400" indent="-533400" algn="just"/>
            <a:endParaRPr lang="pt-BR" altLang="pt-PT" dirty="0" smtClean="0"/>
          </a:p>
        </p:txBody>
      </p:sp>
      <p:sp>
        <p:nvSpPr>
          <p:cNvPr id="23555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Disjuntores Termomagnéticos</a:t>
            </a:r>
          </a:p>
        </p:txBody>
      </p:sp>
    </p:spTree>
    <p:extLst>
      <p:ext uri="{BB962C8B-B14F-4D97-AF65-F5344CB8AC3E}">
        <p14:creationId xmlns:p14="http://schemas.microsoft.com/office/powerpoint/2010/main" val="28252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z="3200"/>
              <a:t>DTMs – Princípio de funcionamento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349501"/>
            <a:ext cx="7981950" cy="3724275"/>
          </a:xfrm>
        </p:spPr>
        <p:txBody>
          <a:bodyPr/>
          <a:lstStyle/>
          <a:p>
            <a:pPr eaLnBrk="1" hangingPunct="1"/>
            <a:r>
              <a:rPr lang="pt-BR" altLang="pt-PT" smtClean="0"/>
              <a:t>Disjuntores Termomagnéticos actuam por:</a:t>
            </a:r>
          </a:p>
          <a:p>
            <a:pPr eaLnBrk="1" hangingPunct="1"/>
            <a:endParaRPr lang="pt-BR" altLang="pt-PT" smtClean="0"/>
          </a:p>
          <a:p>
            <a:pPr lvl="1" eaLnBrk="1" hangingPunct="1"/>
            <a:r>
              <a:rPr lang="pt-BR" altLang="pt-PT" smtClean="0"/>
              <a:t>Efeito térmico com sobrecarga.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Efeito electromagnético com corrente de curto-circuito.</a:t>
            </a:r>
          </a:p>
        </p:txBody>
      </p:sp>
    </p:spTree>
    <p:extLst>
      <p:ext uri="{BB962C8B-B14F-4D97-AF65-F5344CB8AC3E}">
        <p14:creationId xmlns:p14="http://schemas.microsoft.com/office/powerpoint/2010/main" val="823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311" y="1873956"/>
            <a:ext cx="8906933" cy="4709407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Disparador térmico simples: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b="1" dirty="0" smtClean="0">
                <a:solidFill>
                  <a:srgbClr val="FF0000"/>
                </a:solidFill>
              </a:rPr>
              <a:t>Elemento bimetálico: duas lâminas de metal soldadas, com diferentes coeficientes de dilatação térmica.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b="1" dirty="0" smtClean="0">
                <a:solidFill>
                  <a:srgbClr val="008000"/>
                </a:solidFill>
              </a:rPr>
              <a:t>Quando sensibilizadas por uma corrente superior ao estabelecido ambas dilatam, de maneira desigual, arqueando o conjunto e deslocando a barra de disparo.</a:t>
            </a:r>
          </a:p>
        </p:txBody>
      </p:sp>
      <p:sp>
        <p:nvSpPr>
          <p:cNvPr id="25603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Térmico</a:t>
            </a:r>
          </a:p>
        </p:txBody>
      </p:sp>
    </p:spTree>
    <p:extLst>
      <p:ext uri="{BB962C8B-B14F-4D97-AF65-F5344CB8AC3E}">
        <p14:creationId xmlns:p14="http://schemas.microsoft.com/office/powerpoint/2010/main" val="857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51089" y="2349501"/>
            <a:ext cx="7693025" cy="3724275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Disparador térmico simples</a:t>
            </a:r>
          </a:p>
        </p:txBody>
      </p:sp>
      <p:pic>
        <p:nvPicPr>
          <p:cNvPr id="266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284538"/>
            <a:ext cx="8064500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3482976" y="5824538"/>
            <a:ext cx="1813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Posição Normal</a:t>
            </a:r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7391400" y="5734050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Posição de Disparo</a:t>
            </a:r>
          </a:p>
        </p:txBody>
      </p:sp>
      <p:sp>
        <p:nvSpPr>
          <p:cNvPr id="26630" name="AutoShap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Térmico</a:t>
            </a:r>
          </a:p>
        </p:txBody>
      </p:sp>
    </p:spTree>
    <p:extLst>
      <p:ext uri="{BB962C8B-B14F-4D97-AF65-F5344CB8AC3E}">
        <p14:creationId xmlns:p14="http://schemas.microsoft.com/office/powerpoint/2010/main" val="40517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9" y="2349501"/>
            <a:ext cx="7693025" cy="3724275"/>
          </a:xfrm>
        </p:spPr>
        <p:txBody>
          <a:bodyPr/>
          <a:lstStyle/>
          <a:p>
            <a:pPr eaLnBrk="1" hangingPunct="1"/>
            <a:r>
              <a:rPr lang="pt-BR" altLang="pt-PT" smtClean="0"/>
              <a:t>Disparador térmico Compensado</a:t>
            </a:r>
          </a:p>
        </p:txBody>
      </p:sp>
      <p:sp>
        <p:nvSpPr>
          <p:cNvPr id="27651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Térmico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860800"/>
            <a:ext cx="40322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3789364"/>
            <a:ext cx="4032250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2782889" y="6165850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a) Posição normal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7032625" y="6165850"/>
            <a:ext cx="2505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b) Posição pré-disparo</a:t>
            </a: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2835275" y="3016250"/>
            <a:ext cx="5506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Compensa a elevação de temperatura do ambiente.</a:t>
            </a:r>
          </a:p>
        </p:txBody>
      </p:sp>
    </p:spTree>
    <p:extLst>
      <p:ext uri="{BB962C8B-B14F-4D97-AF65-F5344CB8AC3E}">
        <p14:creationId xmlns:p14="http://schemas.microsoft.com/office/powerpoint/2010/main" val="3676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420939"/>
            <a:ext cx="4506912" cy="254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5016500" y="5013325"/>
            <a:ext cx="2403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c) Posição de disparo</a:t>
            </a:r>
          </a:p>
        </p:txBody>
      </p:sp>
      <p:sp>
        <p:nvSpPr>
          <p:cNvPr id="28676" name="AutoShap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Térmico</a:t>
            </a:r>
          </a:p>
        </p:txBody>
      </p:sp>
    </p:spTree>
    <p:extLst>
      <p:ext uri="{BB962C8B-B14F-4D97-AF65-F5344CB8AC3E}">
        <p14:creationId xmlns:p14="http://schemas.microsoft.com/office/powerpoint/2010/main" val="2450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BR" altLang="pt-PT" smtClean="0"/>
              <a:t>Disparador magnético:</a:t>
            </a:r>
          </a:p>
          <a:p>
            <a:pPr algn="just" eaLnBrk="1" hangingPunct="1"/>
            <a:endParaRPr lang="pt-BR" altLang="pt-PT" smtClean="0"/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b="1" smtClean="0">
                <a:solidFill>
                  <a:srgbClr val="FF0000"/>
                </a:solidFill>
              </a:rPr>
              <a:t>Bobina que, quando conduz corrente acima do valor estabelecido, atrai um êmbolo ferromagnético processando a abertura dos contatos do disjuntor.</a:t>
            </a:r>
          </a:p>
        </p:txBody>
      </p:sp>
      <p:sp>
        <p:nvSpPr>
          <p:cNvPr id="29699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Electromagnético</a:t>
            </a:r>
          </a:p>
        </p:txBody>
      </p:sp>
    </p:spTree>
    <p:extLst>
      <p:ext uri="{BB962C8B-B14F-4D97-AF65-F5344CB8AC3E}">
        <p14:creationId xmlns:p14="http://schemas.microsoft.com/office/powerpoint/2010/main" val="38057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3284539"/>
            <a:ext cx="856297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AutoShap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Efeito Electromagnético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351089" y="2420938"/>
            <a:ext cx="3870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PT"/>
              <a:t>Disparador magnético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PT"/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2763839" y="5681663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Posição normal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7535863" y="5661025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Posição de disparo</a:t>
            </a:r>
          </a:p>
        </p:txBody>
      </p:sp>
    </p:spTree>
    <p:extLst>
      <p:ext uri="{BB962C8B-B14F-4D97-AF65-F5344CB8AC3E}">
        <p14:creationId xmlns:p14="http://schemas.microsoft.com/office/powerpoint/2010/main" val="17705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Especificação de Disjuntores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2362201"/>
            <a:ext cx="7693025" cy="4162425"/>
          </a:xfrm>
        </p:spPr>
        <p:txBody>
          <a:bodyPr/>
          <a:lstStyle/>
          <a:p>
            <a:pPr eaLnBrk="1" hangingPunct="1"/>
            <a:r>
              <a:rPr lang="pt-BR" altLang="pt-PT" smtClean="0"/>
              <a:t>Os seguinte itens devem ser discriminados: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Corrente nominal de operação</a:t>
            </a:r>
          </a:p>
          <a:p>
            <a:pPr lvl="1" eaLnBrk="1" hangingPunct="1"/>
            <a:r>
              <a:rPr lang="pt-BR" altLang="pt-PT" smtClean="0"/>
              <a:t>Capacidade de interrupção</a:t>
            </a:r>
          </a:p>
          <a:p>
            <a:pPr lvl="1" eaLnBrk="1" hangingPunct="1"/>
            <a:r>
              <a:rPr lang="pt-BR" altLang="pt-PT" smtClean="0"/>
              <a:t>Tensão nominal</a:t>
            </a:r>
          </a:p>
          <a:p>
            <a:pPr lvl="1" eaLnBrk="1" hangingPunct="1"/>
            <a:r>
              <a:rPr lang="pt-BR" altLang="pt-PT" smtClean="0"/>
              <a:t>Frequência nominal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Tipo (térmico, magnético, termomagnético, ajustável,...)</a:t>
            </a:r>
          </a:p>
          <a:p>
            <a:pPr lvl="1" eaLnBrk="1" hangingPunct="1"/>
            <a:endParaRPr lang="pt-BR" altLang="pt-PT" smtClean="0"/>
          </a:p>
        </p:txBody>
      </p:sp>
    </p:spTree>
    <p:extLst>
      <p:ext uri="{BB962C8B-B14F-4D97-AF65-F5344CB8AC3E}">
        <p14:creationId xmlns:p14="http://schemas.microsoft.com/office/powerpoint/2010/main" val="237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Dimensionamento de Disjuntores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3624"/>
            <a:ext cx="9795933" cy="4944421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As </a:t>
            </a:r>
            <a:r>
              <a:rPr lang="pt-BR" altLang="pt-PT" b="1" dirty="0" smtClean="0"/>
              <a:t>normas de segurança</a:t>
            </a:r>
            <a:r>
              <a:rPr lang="pt-BR" altLang="pt-PT" dirty="0" smtClean="0"/>
              <a:t> estabelecem condições que devem ser cumpridas para que haja coordenação entre os conductores de um circuito e o dispositivo de protecção.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A corrente do disjuntor deve interromper a corrente de sobrecarga antes do aquecimento excessivo dos condutores.</a:t>
            </a:r>
          </a:p>
        </p:txBody>
      </p:sp>
    </p:spTree>
    <p:extLst>
      <p:ext uri="{BB962C8B-B14F-4D97-AF65-F5344CB8AC3E}">
        <p14:creationId xmlns:p14="http://schemas.microsoft.com/office/powerpoint/2010/main" val="41269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981076"/>
            <a:ext cx="5495925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2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349500"/>
            <a:ext cx="8274050" cy="4248150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A protecção deve satisfazer as duas inequações:</a:t>
            </a:r>
          </a:p>
        </p:txBody>
      </p:sp>
      <p:sp>
        <p:nvSpPr>
          <p:cNvPr id="33795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Dimensionamento de Disjuntores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24001" y="3099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1800"/>
          </a:p>
        </p:txBody>
      </p: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5740401" y="34750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/>
              <a:t>e</a:t>
            </a: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2156178" y="4437064"/>
            <a:ext cx="8985955" cy="160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I</a:t>
            </a:r>
            <a:r>
              <a:rPr lang="pt-BR" altLang="pt-PT" sz="2400" baseline="-25000" dirty="0"/>
              <a:t>B</a:t>
            </a:r>
            <a:r>
              <a:rPr lang="pt-BR" altLang="pt-PT" sz="2400" dirty="0"/>
              <a:t> – corrente de projecto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I</a:t>
            </a:r>
            <a:r>
              <a:rPr lang="pt-BR" altLang="pt-PT" sz="2400" baseline="-25000" dirty="0"/>
              <a:t>N</a:t>
            </a:r>
            <a:r>
              <a:rPr lang="pt-BR" altLang="pt-PT" sz="2400" dirty="0"/>
              <a:t> – corrente nominal do disjuntor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I</a:t>
            </a:r>
            <a:r>
              <a:rPr lang="pt-BR" altLang="pt-PT" sz="2400" baseline="-25000" dirty="0"/>
              <a:t>Z</a:t>
            </a:r>
            <a:r>
              <a:rPr lang="pt-BR" altLang="pt-PT" sz="2400" dirty="0"/>
              <a:t> – capacidade de condução dos condutores </a:t>
            </a:r>
            <a:r>
              <a:rPr lang="pt-BR" altLang="pt-PT" sz="2400" dirty="0" smtClean="0"/>
              <a:t>vivos</a:t>
            </a:r>
            <a:endParaRPr lang="pt-BR" altLang="pt-PT" sz="2400" dirty="0"/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2400" dirty="0"/>
              <a:t>I</a:t>
            </a:r>
            <a:r>
              <a:rPr lang="pt-BR" altLang="pt-PT" sz="2400" baseline="-25000" dirty="0"/>
              <a:t>2</a:t>
            </a:r>
            <a:r>
              <a:rPr lang="pt-BR" altLang="pt-PT" sz="2400" dirty="0"/>
              <a:t> – corrente convencional de actuação do disjuntor ou </a:t>
            </a:r>
            <a:r>
              <a:rPr lang="pt-BR" altLang="pt-PT" sz="2400" dirty="0" smtClean="0"/>
              <a:t>fusível.</a:t>
            </a:r>
            <a:endParaRPr lang="pt-BR" altLang="pt-PT" sz="2400" dirty="0"/>
          </a:p>
        </p:txBody>
      </p:sp>
      <p:pic>
        <p:nvPicPr>
          <p:cNvPr id="337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249613"/>
            <a:ext cx="2686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9" y="3289300"/>
            <a:ext cx="2314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9" y="2349501"/>
            <a:ext cx="7693025" cy="1008063"/>
          </a:xfrm>
        </p:spPr>
        <p:txBody>
          <a:bodyPr/>
          <a:lstStyle/>
          <a:p>
            <a:pPr eaLnBrk="1" hangingPunct="1"/>
            <a:r>
              <a:rPr lang="pt-BR" altLang="pt-PT" smtClean="0"/>
              <a:t>Condição para actuação sob sobrecarga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213100"/>
            <a:ext cx="4095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AutoShap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Dimensionamento de Disjuntores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7032625" y="3573463"/>
            <a:ext cx="3275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Deve atuar em no máximo 1h.</a:t>
            </a:r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 flipH="1">
            <a:off x="6167439" y="3860801"/>
            <a:ext cx="865187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4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2349500"/>
            <a:ext cx="7693025" cy="4090988"/>
          </a:xfrm>
        </p:spPr>
        <p:txBody>
          <a:bodyPr/>
          <a:lstStyle/>
          <a:p>
            <a:pPr algn="just" eaLnBrk="1" hangingPunct="1"/>
            <a:r>
              <a:rPr lang="pt-BR" altLang="pt-PT" sz="2400"/>
              <a:t>Ex1: Dimensionar o disjuntor para um chuveiro:  5400VA, 220V. Dados dos condutores: bitola de 4 mm</a:t>
            </a:r>
            <a:r>
              <a:rPr lang="pt-BR" altLang="pt-PT" sz="2400" baseline="30000"/>
              <a:t>2</a:t>
            </a:r>
            <a:r>
              <a:rPr lang="pt-BR" altLang="pt-PT" sz="2400"/>
              <a:t>, capacidade de condução de 32 A.</a:t>
            </a:r>
            <a:endParaRPr lang="pt-BR" altLang="pt-PT" sz="2400" baseline="30000"/>
          </a:p>
        </p:txBody>
      </p:sp>
      <p:sp>
        <p:nvSpPr>
          <p:cNvPr id="36867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Dimensionamento de Disjuntores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644900"/>
            <a:ext cx="4391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DTM - Curva de actuação</a:t>
            </a:r>
          </a:p>
        </p:txBody>
      </p:sp>
      <p:pic>
        <p:nvPicPr>
          <p:cNvPr id="37891" name="Picture 4" descr="Curvas disju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420938"/>
            <a:ext cx="32131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Line 5"/>
          <p:cNvSpPr>
            <a:spLocks noChangeShapeType="1"/>
          </p:cNvSpPr>
          <p:nvPr/>
        </p:nvSpPr>
        <p:spPr bwMode="auto">
          <a:xfrm flipH="1">
            <a:off x="4079875" y="3644900"/>
            <a:ext cx="1944688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 flipH="1">
            <a:off x="5664201" y="6453188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6024564" y="3357563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Ação do disparador térmico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6167438" y="5229225"/>
            <a:ext cx="3313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Ação do disparador magnético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6743700" y="6237288"/>
            <a:ext cx="15392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/>
              <a:t>Múltiplo de I</a:t>
            </a:r>
            <a:r>
              <a:rPr lang="pt-BR" altLang="pt-PT" sz="1800" baseline="-25000"/>
              <a:t>N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H="1">
            <a:off x="4656139" y="5445125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1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981" y="2405064"/>
            <a:ext cx="4972879" cy="353170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sz="2000" dirty="0"/>
              <a:t>Ex2: Sendo a corrente nominal do disjuntor 50 A, estime o tempo de atuação para uma corrente de carga de 150A e 300A. </a:t>
            </a:r>
          </a:p>
        </p:txBody>
      </p:sp>
      <p:sp>
        <p:nvSpPr>
          <p:cNvPr id="38915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DTM - Curva de actuação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405064"/>
            <a:ext cx="3567113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>
          <a:xfrm>
            <a:off x="1512711" y="762001"/>
            <a:ext cx="8698089" cy="866775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Disjuntores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11" y="1844675"/>
            <a:ext cx="9810045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11" y="3348039"/>
            <a:ext cx="9810045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Importante sobre disjuntores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PT" b="1" smtClean="0"/>
              <a:t>Revisar!!!</a:t>
            </a:r>
          </a:p>
          <a:p>
            <a:pPr eaLnBrk="1" hangingPunct="1"/>
            <a:endParaRPr lang="pt-BR" altLang="pt-PT" b="1" smtClean="0"/>
          </a:p>
          <a:p>
            <a:pPr lvl="1" eaLnBrk="1" hangingPunct="1">
              <a:lnSpc>
                <a:spcPct val="150000"/>
              </a:lnSpc>
            </a:pPr>
            <a:r>
              <a:rPr lang="pt-BR" altLang="pt-PT" b="1" smtClean="0">
                <a:solidFill>
                  <a:srgbClr val="FF0000"/>
                </a:solidFill>
              </a:rPr>
              <a:t>Normas</a:t>
            </a:r>
          </a:p>
          <a:p>
            <a:pPr lvl="1" eaLnBrk="1" hangingPunct="1">
              <a:lnSpc>
                <a:spcPct val="150000"/>
              </a:lnSpc>
            </a:pPr>
            <a:endParaRPr lang="pt-BR" altLang="pt-PT" b="1" smtClean="0">
              <a:solidFill>
                <a:srgbClr val="FF0000"/>
              </a:solidFill>
            </a:endParaRPr>
          </a:p>
          <a:p>
            <a:pPr lvl="1" eaLnBrk="1" hangingPunct="1"/>
            <a:r>
              <a:rPr lang="pt-BR" altLang="pt-PT" b="1" smtClean="0">
                <a:solidFill>
                  <a:srgbClr val="FF0000"/>
                </a:solidFill>
              </a:rPr>
              <a:t>Dimensionamento</a:t>
            </a:r>
          </a:p>
          <a:p>
            <a:pPr lvl="1" eaLnBrk="1" hangingPunct="1"/>
            <a:endParaRPr lang="pt-BR" altLang="pt-PT" b="1" smtClean="0">
              <a:solidFill>
                <a:srgbClr val="FF0000"/>
              </a:solidFill>
            </a:endParaRPr>
          </a:p>
          <a:p>
            <a:pPr lvl="1" eaLnBrk="1" hangingPunct="1"/>
            <a:r>
              <a:rPr lang="pt-BR" altLang="pt-PT" b="1" smtClean="0">
                <a:solidFill>
                  <a:srgbClr val="FF0000"/>
                </a:solidFill>
              </a:rPr>
              <a:t>Itens de especificações</a:t>
            </a:r>
          </a:p>
        </p:txBody>
      </p:sp>
    </p:spTree>
    <p:extLst>
      <p:ext uri="{BB962C8B-B14F-4D97-AF65-F5344CB8AC3E}">
        <p14:creationId xmlns:p14="http://schemas.microsoft.com/office/powerpoint/2010/main" val="40741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2362201"/>
            <a:ext cx="8054975" cy="41624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PT" sz="3600" b="1"/>
              <a:t>Protecção Contra Choque Eléctrico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PT" sz="3600" b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PT" b="1" smtClean="0"/>
              <a:t>Protecções contra contacto directo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PT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PT" b="1" smtClean="0"/>
              <a:t>Dispositivo à Corrente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PT" b="1" smtClean="0"/>
              <a:t>Diferencial Residual</a:t>
            </a:r>
          </a:p>
        </p:txBody>
      </p:sp>
    </p:spTree>
    <p:extLst>
      <p:ext uri="{BB962C8B-B14F-4D97-AF65-F5344CB8AC3E}">
        <p14:creationId xmlns:p14="http://schemas.microsoft.com/office/powerpoint/2010/main" val="13458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Definição de choque eléctrico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smtClean="0"/>
              <a:t>“É a perturbação de natureza e efeitos diversos que se manifesta no organismo humano ou animal quando este é percorrido por uma corrente elétrica”.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pt-BR" altLang="pt-PT" sz="2000">
                <a:solidFill>
                  <a:srgbClr val="C00000"/>
                </a:solidFill>
              </a:rPr>
              <a:t>G. Kindermann, “Choque Elétrico”, Ed. do Autor, Fpolis,2005</a:t>
            </a:r>
            <a:r>
              <a:rPr lang="pt-BR" altLang="pt-PT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8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Classificação do Choque Elétrico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1" y="1690688"/>
            <a:ext cx="8455026" cy="5167312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Contacto directo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Contacto de pessoas e animais directamente com partes energizadas de uma instalação eléctrica.</a:t>
            </a:r>
          </a:p>
          <a:p>
            <a:pPr lvl="1" eaLnBrk="1" hangingPunct="1"/>
            <a:endParaRPr lang="pt-BR" altLang="pt-PT" dirty="0" smtClean="0"/>
          </a:p>
          <a:p>
            <a:pPr eaLnBrk="1" hangingPunct="1"/>
            <a:r>
              <a:rPr lang="pt-BR" altLang="pt-PT" dirty="0" smtClean="0"/>
              <a:t>Contacto indirecto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Contacto de pessoas ou animais com estruturas metálicas ou condutores que, acidentalmente, tornaram-se energizadas.</a:t>
            </a:r>
          </a:p>
        </p:txBody>
      </p:sp>
    </p:spTree>
    <p:extLst>
      <p:ext uri="{BB962C8B-B14F-4D97-AF65-F5344CB8AC3E}">
        <p14:creationId xmlns:p14="http://schemas.microsoft.com/office/powerpoint/2010/main" val="22452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404814"/>
            <a:ext cx="5033963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1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Efeito da Corrente Eléctrica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693426" cy="3750227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O efeito da corrente depende: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Intensidade da corrente;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Tempo de exposição;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Percurso através do corpo humano;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Condições orgânicas do indivíduo.</a:t>
            </a:r>
          </a:p>
        </p:txBody>
      </p:sp>
    </p:spTree>
    <p:extLst>
      <p:ext uri="{BB962C8B-B14F-4D97-AF65-F5344CB8AC3E}">
        <p14:creationId xmlns:p14="http://schemas.microsoft.com/office/powerpoint/2010/main" val="30995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Passagem da corrente pelo corpo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492376"/>
            <a:ext cx="40290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2492375"/>
            <a:ext cx="15811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4508500"/>
            <a:ext cx="1514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4437063"/>
            <a:ext cx="1447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0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Efeitos da passagem de corrente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94" y="1381540"/>
            <a:ext cx="6359811" cy="502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5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6414"/>
          </a:xfrm>
          <a:noFill/>
        </p:spPr>
        <p:txBody>
          <a:bodyPr/>
          <a:lstStyle/>
          <a:p>
            <a:pPr eaLnBrk="1" hangingPunct="1"/>
            <a:r>
              <a:rPr lang="pt-BR" altLang="pt-PT" dirty="0" smtClean="0"/>
              <a:t>Efeitos da passagem de corrente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48" y="1571418"/>
            <a:ext cx="8719104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1" y="762000"/>
            <a:ext cx="8131175" cy="1143000"/>
          </a:xfrm>
        </p:spPr>
        <p:txBody>
          <a:bodyPr/>
          <a:lstStyle/>
          <a:p>
            <a:pPr eaLnBrk="1" hangingPunct="1"/>
            <a:r>
              <a:rPr lang="pt-BR" altLang="pt-PT" smtClean="0"/>
              <a:t>Protecção Contra Choque-Eléctrico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Medida prioritária</a:t>
            </a:r>
          </a:p>
          <a:p>
            <a:pPr eaLnBrk="1" hangingPunct="1"/>
            <a:endParaRPr lang="pt-BR" altLang="pt-PT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PT" sz="3600" b="1">
                <a:solidFill>
                  <a:srgbClr val="FF0000"/>
                </a:solidFill>
              </a:rPr>
              <a:t>Interrupção do fornecimento de energia.</a:t>
            </a:r>
          </a:p>
        </p:txBody>
      </p:sp>
    </p:spTree>
    <p:extLst>
      <p:ext uri="{BB962C8B-B14F-4D97-AF65-F5344CB8AC3E}">
        <p14:creationId xmlns:p14="http://schemas.microsoft.com/office/powerpoint/2010/main" val="41009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Protecção contra contacto direto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435" y="1690689"/>
            <a:ext cx="8155679" cy="43830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altLang="pt-PT" dirty="0" smtClean="0"/>
              <a:t>A protecção deve ser assegurada por: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Isolação das partes vivas;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Barreiras ou invólucros;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Obstáculos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Colocação fora de alcance.</a:t>
            </a:r>
          </a:p>
        </p:txBody>
      </p:sp>
    </p:spTree>
    <p:extLst>
      <p:ext uri="{BB962C8B-B14F-4D97-AF65-F5344CB8AC3E}">
        <p14:creationId xmlns:p14="http://schemas.microsoft.com/office/powerpoint/2010/main" val="6891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9487" y="1690688"/>
            <a:ext cx="7693025" cy="40909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altLang="pt-PT" dirty="0" smtClean="0"/>
              <a:t>Isolação das partes vivas: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Deve impedir o contacto com as partes vivas da instalação através de uma isolação que somente possa ser removida com a sua destruição.</a:t>
            </a:r>
          </a:p>
        </p:txBody>
      </p:sp>
      <p:sp>
        <p:nvSpPr>
          <p:cNvPr id="51203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Protecção contra contacto direto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4524376"/>
            <a:ext cx="3733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1690688"/>
            <a:ext cx="7693025" cy="4090987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Barreiras ou invólucros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Visa impedir todo contato com as partes vivas da instalação eléctrica.</a:t>
            </a:r>
          </a:p>
        </p:txBody>
      </p:sp>
      <p:sp>
        <p:nvSpPr>
          <p:cNvPr id="52227" name="AutoShap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Protecção contra contacto direto</a:t>
            </a:r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729038"/>
            <a:ext cx="3240088" cy="205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1888" y="1596887"/>
            <a:ext cx="7693025" cy="4306888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Obstáculos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Partes vivas são confinadas em compartimentos onde só permitido acesso a pessoas autorizadas.</a:t>
            </a:r>
          </a:p>
        </p:txBody>
      </p:sp>
      <p:sp>
        <p:nvSpPr>
          <p:cNvPr id="53251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Protecção contra contacto direto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2" y="3576982"/>
            <a:ext cx="5832475" cy="204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0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262" y="1690688"/>
            <a:ext cx="7693025" cy="4306888"/>
          </a:xfrm>
        </p:spPr>
        <p:txBody>
          <a:bodyPr/>
          <a:lstStyle/>
          <a:p>
            <a:pPr eaLnBrk="1" hangingPunct="1"/>
            <a:r>
              <a:rPr lang="pt-BR" altLang="pt-PT" smtClean="0"/>
              <a:t>Colocação fora de alcance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Consiste em instalar os condutores energizados a uma altura/distância fora de alcance das pessoas e animais.</a:t>
            </a:r>
          </a:p>
        </p:txBody>
      </p:sp>
      <p:sp>
        <p:nvSpPr>
          <p:cNvPr id="55299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Protecção contra contacto direto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81" y="3390901"/>
            <a:ext cx="1824038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0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dirty="0" smtClean="0"/>
              <a:t>Programa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PT" dirty="0" smtClean="0"/>
              <a:t>Nesta aula veremos proteção contra: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PT" b="1" dirty="0" smtClean="0"/>
              <a:t>Sobrecorrentes e correntes de curto-circuito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PT" b="1" dirty="0" smtClean="0"/>
              <a:t>Disjuntores termomagnéticos de BT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PT" b="1" dirty="0" smtClean="0"/>
              <a:t>Fusíveis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altLang="pt-PT" b="1" dirty="0" smtClean="0"/>
          </a:p>
          <a:p>
            <a:pPr lvl="1" eaLnBrk="1" hangingPunct="1">
              <a:lnSpc>
                <a:spcPct val="90000"/>
              </a:lnSpc>
            </a:pPr>
            <a:r>
              <a:rPr lang="pt-BR" altLang="pt-PT" b="1" dirty="0" smtClean="0"/>
              <a:t>Choques eléctricos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PT" b="1" dirty="0" smtClean="0"/>
              <a:t>Contatos diretos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PT" b="1" dirty="0" smtClean="0"/>
              <a:t>Dispositivo residual diferencial</a:t>
            </a:r>
          </a:p>
        </p:txBody>
      </p:sp>
    </p:spTree>
    <p:extLst>
      <p:ext uri="{BB962C8B-B14F-4D97-AF65-F5344CB8AC3E}">
        <p14:creationId xmlns:p14="http://schemas.microsoft.com/office/powerpoint/2010/main" val="33448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9957" y="1659835"/>
            <a:ext cx="9592487" cy="486479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sz="2600" dirty="0"/>
              <a:t>Os dispositivos à corrente diferencial-residual (</a:t>
            </a:r>
            <a:r>
              <a:rPr lang="pt-BR" altLang="pt-PT" sz="2600" b="1" dirty="0">
                <a:solidFill>
                  <a:srgbClr val="FF0000"/>
                </a:solidFill>
              </a:rPr>
              <a:t>DR</a:t>
            </a:r>
            <a:r>
              <a:rPr lang="pt-BR" altLang="pt-PT" sz="2600" dirty="0"/>
              <a:t>) constituem-se no meio mais eficaz de proteção das pessoas e animais contra choques eléctricos.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sz="2600" dirty="0"/>
              <a:t>Não dispensam o uso de disjuntores e fusíveis.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sz="2600" dirty="0"/>
              <a:t>DRs também diminuem consumo de energia.</a:t>
            </a:r>
          </a:p>
        </p:txBody>
      </p:sp>
      <p:sp>
        <p:nvSpPr>
          <p:cNvPr id="56323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Protecção contra contacto indireto</a:t>
            </a:r>
          </a:p>
        </p:txBody>
      </p:sp>
    </p:spTree>
    <p:extLst>
      <p:ext uri="{BB962C8B-B14F-4D97-AF65-F5344CB8AC3E}">
        <p14:creationId xmlns:p14="http://schemas.microsoft.com/office/powerpoint/2010/main" val="36742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Dispositivo DR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158" y="1724026"/>
            <a:ext cx="7966836" cy="3919537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Princípio de funcionamento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2335213"/>
            <a:ext cx="31718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55574" y="2295939"/>
            <a:ext cx="40610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 dirty="0"/>
              <a:t>Actuam quando há uma corrente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 dirty="0"/>
              <a:t>residual (de fuga) circulando 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800" dirty="0"/>
              <a:t>instalação.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63" y="3557679"/>
            <a:ext cx="2300288" cy="219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680324" y="5756366"/>
            <a:ext cx="1482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PT" sz="1400"/>
              <a:t>Fonte: Mamede</a:t>
            </a:r>
          </a:p>
        </p:txBody>
      </p:sp>
    </p:spTree>
    <p:extLst>
      <p:ext uri="{BB962C8B-B14F-4D97-AF65-F5344CB8AC3E}">
        <p14:creationId xmlns:p14="http://schemas.microsoft.com/office/powerpoint/2010/main" val="14718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altLang="pt-PT" smtClean="0"/>
              <a:t>Dispositivos a DR podem ser: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Interruptores DR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Disjuntores de protecção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Tomadas com interruptores DR incorporadas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smtClean="0"/>
              <a:t>Blocos avulsos</a:t>
            </a:r>
          </a:p>
        </p:txBody>
      </p:sp>
      <p:sp>
        <p:nvSpPr>
          <p:cNvPr id="58371" name="AutoShap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PT" smtClean="0"/>
              <a:t>Dispositivos DRs</a:t>
            </a:r>
          </a:p>
        </p:txBody>
      </p:sp>
    </p:spTree>
    <p:extLst>
      <p:ext uri="{BB962C8B-B14F-4D97-AF65-F5344CB8AC3E}">
        <p14:creationId xmlns:p14="http://schemas.microsoft.com/office/powerpoint/2010/main" val="3181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Especificação de DRs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487" y="1570383"/>
            <a:ext cx="8210689" cy="5098705"/>
          </a:xfrm>
        </p:spPr>
        <p:txBody>
          <a:bodyPr/>
          <a:lstStyle/>
          <a:p>
            <a:pPr eaLnBrk="1" hangingPunct="1"/>
            <a:r>
              <a:rPr lang="pt-BR" altLang="pt-PT" dirty="0" smtClean="0"/>
              <a:t>Deve-se observar as características técnicas: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Corrente nominal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Corrente diferencial residual nominal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Tensão nominal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Capacidade de interrupção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Frequência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PT" dirty="0" smtClean="0"/>
              <a:t>Número de pólos</a:t>
            </a:r>
          </a:p>
        </p:txBody>
      </p:sp>
    </p:spTree>
    <p:extLst>
      <p:ext uri="{BB962C8B-B14F-4D97-AF65-F5344CB8AC3E}">
        <p14:creationId xmlns:p14="http://schemas.microsoft.com/office/powerpoint/2010/main" val="19950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DRs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2356" y="1690688"/>
            <a:ext cx="9121421" cy="4833939"/>
          </a:xfrm>
        </p:spPr>
        <p:txBody>
          <a:bodyPr/>
          <a:lstStyle/>
          <a:p>
            <a:pPr algn="just" eaLnBrk="1" hangingPunct="1">
              <a:lnSpc>
                <a:spcPts val="3300"/>
              </a:lnSpc>
            </a:pPr>
            <a:r>
              <a:rPr lang="pt-BR" altLang="pt-PT" dirty="0" smtClean="0"/>
              <a:t>A norma exige DRs em:</a:t>
            </a:r>
          </a:p>
          <a:p>
            <a:pPr lvl="1" algn="just" eaLnBrk="1" hangingPunct="1">
              <a:lnSpc>
                <a:spcPts val="3300"/>
              </a:lnSpc>
            </a:pPr>
            <a:r>
              <a:rPr lang="pt-BR" altLang="pt-PT" dirty="0" smtClean="0"/>
              <a:t>Tomadas em todo local molhado ou sujeito a lavagem;</a:t>
            </a:r>
          </a:p>
          <a:p>
            <a:pPr lvl="1" algn="just" eaLnBrk="1" hangingPunct="1">
              <a:lnSpc>
                <a:spcPts val="3300"/>
              </a:lnSpc>
            </a:pPr>
            <a:r>
              <a:rPr lang="pt-BR" altLang="pt-PT" dirty="0" smtClean="0"/>
              <a:t>Tomadas em áreas externas;</a:t>
            </a:r>
          </a:p>
          <a:p>
            <a:pPr lvl="1" algn="just" eaLnBrk="1" hangingPunct="1">
              <a:lnSpc>
                <a:spcPts val="3300"/>
              </a:lnSpc>
            </a:pPr>
            <a:r>
              <a:rPr lang="pt-BR" altLang="pt-PT" dirty="0" smtClean="0"/>
              <a:t>Tomadas internas que alimentam equipamentos na área externa da instalação;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Para melhor protecçao e obrigatorio o uso de DRs de alta sensibilidade (I</a:t>
            </a:r>
            <a:r>
              <a:rPr lang="pt-BR" altLang="pt-PT" baseline="-25000" dirty="0" smtClean="0"/>
              <a:t>f</a:t>
            </a:r>
            <a:r>
              <a:rPr lang="pt-BR" altLang="pt-PT" dirty="0" smtClean="0"/>
              <a:t> &gt;= 30 mA).</a:t>
            </a:r>
          </a:p>
        </p:txBody>
      </p:sp>
    </p:spTree>
    <p:extLst>
      <p:ext uri="{BB962C8B-B14F-4D97-AF65-F5344CB8AC3E}">
        <p14:creationId xmlns:p14="http://schemas.microsoft.com/office/powerpoint/2010/main" val="32953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Resumo sobre utilização das DRs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6533" y="1828801"/>
            <a:ext cx="8985956" cy="4695826"/>
          </a:xfrm>
        </p:spPr>
        <p:txBody>
          <a:bodyPr/>
          <a:lstStyle/>
          <a:p>
            <a:pPr algn="just" eaLnBrk="1" hangingPunct="1"/>
            <a:r>
              <a:rPr lang="pt-BR" altLang="pt-PT" dirty="0" smtClean="0"/>
              <a:t>Devem ser utilizados para protecção: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De pessoas e animais contra contactos acidentais com partes vivas da instalação eléctrica;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Contra perigos de incêndio devido a faltas à terra;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Contra faltas à terra nos equipamentos em más condições;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altLang="pt-PT" dirty="0" smtClean="0"/>
              <a:t>Em locais de grande concentração de humidade.</a:t>
            </a:r>
          </a:p>
        </p:txBody>
      </p:sp>
    </p:spTree>
    <p:extLst>
      <p:ext uri="{BB962C8B-B14F-4D97-AF65-F5344CB8AC3E}">
        <p14:creationId xmlns:p14="http://schemas.microsoft.com/office/powerpoint/2010/main" val="12882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z="3200"/>
              <a:t>Importante sobre Protecção contra choques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PT" b="1" smtClean="0"/>
              <a:t>Revisar!!!</a:t>
            </a:r>
          </a:p>
          <a:p>
            <a:pPr eaLnBrk="1" hangingPunct="1"/>
            <a:endParaRPr lang="pt-BR" altLang="pt-PT" b="1" smtClean="0"/>
          </a:p>
          <a:p>
            <a:pPr lvl="1" eaLnBrk="1" hangingPunct="1">
              <a:lnSpc>
                <a:spcPct val="150000"/>
              </a:lnSpc>
            </a:pPr>
            <a:r>
              <a:rPr lang="pt-BR" altLang="pt-PT" b="1" smtClean="0">
                <a:solidFill>
                  <a:srgbClr val="FF0000"/>
                </a:solidFill>
              </a:rPr>
              <a:t>Normas e Regulamentos das instalações eléctricas. </a:t>
            </a:r>
          </a:p>
          <a:p>
            <a:pPr lvl="1" eaLnBrk="1" hangingPunct="1"/>
            <a:endParaRPr lang="pt-BR" altLang="pt-PT" b="1" smtClean="0">
              <a:solidFill>
                <a:srgbClr val="FF0000"/>
              </a:solidFill>
            </a:endParaRPr>
          </a:p>
          <a:p>
            <a:pPr lvl="1" eaLnBrk="1" hangingPunct="1"/>
            <a:r>
              <a:rPr lang="pt-BR" altLang="pt-PT" b="1" smtClean="0">
                <a:solidFill>
                  <a:srgbClr val="FF0000"/>
                </a:solidFill>
              </a:rPr>
              <a:t>Especificações de DRs!</a:t>
            </a:r>
          </a:p>
        </p:txBody>
      </p:sp>
    </p:spTree>
    <p:extLst>
      <p:ext uri="{BB962C8B-B14F-4D97-AF65-F5344CB8AC3E}">
        <p14:creationId xmlns:p14="http://schemas.microsoft.com/office/powerpoint/2010/main" val="42326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Objectivos principais desta aula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ts val="34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/>
              <a:t>Conhecer os principios de funcionamento e especificação de disjuntores de baixa tensão</a:t>
            </a:r>
          </a:p>
          <a:p>
            <a:pPr marL="533400" indent="-533400" algn="just">
              <a:lnSpc>
                <a:spcPts val="34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/>
              <a:t>Aprender os procedimentos para proteção contra choques elétricos de contacto direto.</a:t>
            </a:r>
          </a:p>
          <a:p>
            <a:pPr marL="533400" indent="-533400" algn="just">
              <a:lnSpc>
                <a:spcPts val="3400"/>
              </a:lnSpc>
              <a:buFont typeface="Wingdings" panose="05000000000000000000" pitchFamily="2" charset="2"/>
              <a:buAutoNum type="arabicPeriod"/>
            </a:pPr>
            <a:r>
              <a:rPr lang="pt-BR" altLang="pt-PT" dirty="0" smtClean="0"/>
              <a:t>Adquirir conhecimentos sobre os dispositivos de proteção contra choque de contacto indirecto.</a:t>
            </a:r>
          </a:p>
        </p:txBody>
      </p:sp>
    </p:spTree>
    <p:extLst>
      <p:ext uri="{BB962C8B-B14F-4D97-AF65-F5344CB8AC3E}">
        <p14:creationId xmlns:p14="http://schemas.microsoft.com/office/powerpoint/2010/main" val="30601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Introdução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ts val="3300"/>
              </a:lnSpc>
            </a:pPr>
            <a:r>
              <a:rPr lang="pt-BR" altLang="pt-PT" dirty="0" smtClean="0"/>
              <a:t>Equipamentos e conductores, componentes de uma instalação eléctrica são, frequentemente solicitados por tensões e correntes diferentes dos valores nominais.</a:t>
            </a:r>
          </a:p>
          <a:p>
            <a:pPr algn="just" eaLnBrk="1" hangingPunct="1">
              <a:lnSpc>
                <a:spcPts val="3300"/>
              </a:lnSpc>
            </a:pPr>
            <a:endParaRPr lang="pt-BR" altLang="pt-PT" dirty="0" smtClean="0"/>
          </a:p>
          <a:p>
            <a:pPr algn="just" eaLnBrk="1" hangingPunct="1">
              <a:lnSpc>
                <a:spcPts val="3300"/>
              </a:lnSpc>
            </a:pPr>
            <a:r>
              <a:rPr lang="pt-BR" altLang="pt-PT" dirty="0" smtClean="0"/>
              <a:t>Estas solicitações aparecem normalmente como sobrecarga, curto-circuito, sobretensões e subtensões.</a:t>
            </a:r>
          </a:p>
        </p:txBody>
      </p:sp>
    </p:spTree>
    <p:extLst>
      <p:ext uri="{BB962C8B-B14F-4D97-AF65-F5344CB8AC3E}">
        <p14:creationId xmlns:p14="http://schemas.microsoft.com/office/powerpoint/2010/main" val="22977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Introdução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9" y="1783645"/>
            <a:ext cx="8441089" cy="321698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dirty="0" smtClean="0"/>
              <a:t>As condições </a:t>
            </a:r>
            <a:r>
              <a:rPr lang="pt-BR" altLang="pt-PT" b="1" dirty="0" smtClean="0"/>
              <a:t>anormais</a:t>
            </a:r>
            <a:r>
              <a:rPr lang="pt-BR" altLang="pt-PT" dirty="0" smtClean="0"/>
              <a:t> de operação podem danificar as instalações, equipamentos e causar acidentes envolvendo indivíduos presentes na instalação.</a:t>
            </a:r>
          </a:p>
        </p:txBody>
      </p:sp>
    </p:spTree>
    <p:extLst>
      <p:ext uri="{BB962C8B-B14F-4D97-AF65-F5344CB8AC3E}">
        <p14:creationId xmlns:p14="http://schemas.microsoft.com/office/powerpoint/2010/main" val="3704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Introdução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289" y="1862667"/>
            <a:ext cx="8906933" cy="466195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PT" sz="2500" dirty="0"/>
              <a:t>As condições anormais de operação devem ser </a:t>
            </a:r>
            <a:r>
              <a:rPr lang="pt-BR" altLang="pt-PT" sz="2500" b="1" dirty="0">
                <a:solidFill>
                  <a:srgbClr val="FF0000"/>
                </a:solidFill>
              </a:rPr>
              <a:t>limitadas</a:t>
            </a:r>
            <a:r>
              <a:rPr lang="pt-BR" altLang="pt-PT" sz="2500" dirty="0"/>
              <a:t> no tempo de </a:t>
            </a:r>
            <a:r>
              <a:rPr lang="pt-BR" altLang="pt-PT" sz="2500" b="1" dirty="0">
                <a:solidFill>
                  <a:srgbClr val="FF0000"/>
                </a:solidFill>
              </a:rPr>
              <a:t>duração</a:t>
            </a:r>
            <a:r>
              <a:rPr lang="pt-BR" altLang="pt-PT" sz="2500" dirty="0"/>
              <a:t> e na </a:t>
            </a:r>
            <a:r>
              <a:rPr lang="pt-BR" altLang="pt-PT" sz="2500" b="1" dirty="0">
                <a:solidFill>
                  <a:srgbClr val="FF0000"/>
                </a:solidFill>
              </a:rPr>
              <a:t>amplitude</a:t>
            </a:r>
            <a:r>
              <a:rPr lang="pt-BR" altLang="pt-PT" sz="2500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sz="2500" dirty="0"/>
              <a:t>Os dispositivos de protecção nas instalações elétricas devem desligar o circuito nas condições adversas.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PT" sz="2500" dirty="0"/>
              <a:t>Os principais dispositivos de protecção e segurança são os fusíveis, os disjuntores e os relés térmicos.</a:t>
            </a:r>
          </a:p>
        </p:txBody>
      </p:sp>
    </p:spTree>
    <p:extLst>
      <p:ext uri="{BB962C8B-B14F-4D97-AF65-F5344CB8AC3E}">
        <p14:creationId xmlns:p14="http://schemas.microsoft.com/office/powerpoint/2010/main" val="26700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1235</Words>
  <Application>Microsoft Office PowerPoint</Application>
  <PresentationFormat>Widescreen</PresentationFormat>
  <Paragraphs>221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Bradley Hand ITC</vt:lpstr>
      <vt:lpstr>Calibri</vt:lpstr>
      <vt:lpstr>Calibri Light</vt:lpstr>
      <vt:lpstr>Verdana</vt:lpstr>
      <vt:lpstr>Wingdings</vt:lpstr>
      <vt:lpstr>Office Theme</vt:lpstr>
      <vt:lpstr>DEEL Faculdade de Engenharia, UEM  Disciplina: Oficinas de Informática Curso: Licenciatura em Engenharia Informática (4 º ano) Sistemas e Dispositivos de Segurança para Instalações Eléctricas</vt:lpstr>
      <vt:lpstr>Segurança para instalações eléctricas</vt:lpstr>
      <vt:lpstr>PowerPoint Presentation</vt:lpstr>
      <vt:lpstr>PowerPoint Presentation</vt:lpstr>
      <vt:lpstr>Programa</vt:lpstr>
      <vt:lpstr>Objectivos principais desta aula</vt:lpstr>
      <vt:lpstr>Introdução</vt:lpstr>
      <vt:lpstr>Introdução</vt:lpstr>
      <vt:lpstr>Introdução</vt:lpstr>
      <vt:lpstr>Introdução</vt:lpstr>
      <vt:lpstr>Introdução</vt:lpstr>
      <vt:lpstr>Proteção contra Sobrecargas e Correntes de Curto-Circuito</vt:lpstr>
      <vt:lpstr>Fusíveis</vt:lpstr>
      <vt:lpstr>Fusíveis</vt:lpstr>
      <vt:lpstr>Fusíveis</vt:lpstr>
      <vt:lpstr>Fusível</vt:lpstr>
      <vt:lpstr>Disjuntor Termomagnético - DTM</vt:lpstr>
      <vt:lpstr>Disjuntor</vt:lpstr>
      <vt:lpstr>Disjuntores Termomagnéticos</vt:lpstr>
      <vt:lpstr>Disjuntores Termomagnéticos</vt:lpstr>
      <vt:lpstr>DTMs – Princípio de funcionamento</vt:lpstr>
      <vt:lpstr>DTM - Efeito Térmico</vt:lpstr>
      <vt:lpstr>DTM - Efeito Térmico</vt:lpstr>
      <vt:lpstr>DTM - Efeito Térmico</vt:lpstr>
      <vt:lpstr>DTM - Efeito Térmico</vt:lpstr>
      <vt:lpstr>DTM - Efeito Electromagnético</vt:lpstr>
      <vt:lpstr>DTM - Efeito Electromagnético</vt:lpstr>
      <vt:lpstr>Especificação de Disjuntores</vt:lpstr>
      <vt:lpstr>Dimensionamento de Disjuntores</vt:lpstr>
      <vt:lpstr>Dimensionamento de Disjuntores</vt:lpstr>
      <vt:lpstr>Dimensionamento de Disjuntores</vt:lpstr>
      <vt:lpstr>Dimensionamento de Disjuntores</vt:lpstr>
      <vt:lpstr>DTM - Curva de actuação</vt:lpstr>
      <vt:lpstr>DTM - Curva de actuação</vt:lpstr>
      <vt:lpstr>Disjuntores</vt:lpstr>
      <vt:lpstr>Importante sobre disjuntores</vt:lpstr>
      <vt:lpstr>PowerPoint Presentation</vt:lpstr>
      <vt:lpstr>Definição de choque eléctrico</vt:lpstr>
      <vt:lpstr>Classificação do Choque Elétrico</vt:lpstr>
      <vt:lpstr>Efeito da Corrente Eléctrica</vt:lpstr>
      <vt:lpstr>Passagem da corrente pelo corpo</vt:lpstr>
      <vt:lpstr>Efeitos da passagem de corrente</vt:lpstr>
      <vt:lpstr>Efeitos da passagem de corrente</vt:lpstr>
      <vt:lpstr>Protecção Contra Choque-Eléctrico</vt:lpstr>
      <vt:lpstr>Protecção contra contacto direto</vt:lpstr>
      <vt:lpstr>Protecção contra contacto direto</vt:lpstr>
      <vt:lpstr>Protecção contra contacto direto</vt:lpstr>
      <vt:lpstr>Protecção contra contacto direto</vt:lpstr>
      <vt:lpstr>Protecção contra contacto direto</vt:lpstr>
      <vt:lpstr>Protecção contra contacto indireto</vt:lpstr>
      <vt:lpstr>Dispositivo DR</vt:lpstr>
      <vt:lpstr>Dispositivos DRs</vt:lpstr>
      <vt:lpstr>Especificação de DRs</vt:lpstr>
      <vt:lpstr>DRs</vt:lpstr>
      <vt:lpstr>Resumo sobre utilização das DRs</vt:lpstr>
      <vt:lpstr>Importante sobre Protecção contra choques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DEEL Faculdade de Engenharia, UEM  Disciplina: Oficinas de Informática Curso: Licenciatura em Engenharia Informática (4 º ano) Sistemas e Dispositivos de Segurança para Instalações Eléctricas</dc:title>
  <dc:creator>Felizardo Munguambe</dc:creator>
  <cp:lastModifiedBy>HP</cp:lastModifiedBy>
  <cp:revision>13</cp:revision>
  <dcterms:created xsi:type="dcterms:W3CDTF">2018-03-08T10:11:21Z</dcterms:created>
  <dcterms:modified xsi:type="dcterms:W3CDTF">2024-03-03T04:28:45Z</dcterms:modified>
</cp:coreProperties>
</file>