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2" r:id="rId4"/>
    <p:sldId id="283" r:id="rId5"/>
    <p:sldId id="284" r:id="rId6"/>
    <p:sldId id="265" r:id="rId7"/>
    <p:sldId id="275" r:id="rId8"/>
    <p:sldId id="266" r:id="rId9"/>
    <p:sldId id="267" r:id="rId10"/>
    <p:sldId id="268" r:id="rId11"/>
    <p:sldId id="280" r:id="rId12"/>
    <p:sldId id="279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>
      <p:cViewPr varScale="1">
        <p:scale>
          <a:sx n="89" d="100"/>
          <a:sy n="89" d="100"/>
        </p:scale>
        <p:origin x="137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CCCD-36A4-4572-B253-3680A16504CD}" type="datetimeFigureOut">
              <a:rPr lang="pt-PT" smtClean="0"/>
              <a:t>27/02/2024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EB69D-3E91-4120-ABAD-8519E2B86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134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622E-7BDB-4D89-BB9F-FF9582FEACCE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302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42CD-6501-4E6E-A748-017C929D469E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4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0EF4-AFB4-43C6-BFFF-5DF50544E60A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9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2FBB-DE4B-4260-A8CD-33E9A1A54484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86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E62-62EE-4728-9FE7-0654C4C6EE80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3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E7F8-8221-4308-A796-D2A0EE69726B}" type="datetime1">
              <a:rPr lang="pt-PT" smtClean="0"/>
              <a:t>27/02/2024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59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8326-36E9-4466-B787-32597206BE6B}" type="datetime1">
              <a:rPr lang="pt-PT" smtClean="0"/>
              <a:t>27/02/2024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48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A288-678F-4252-AA61-CFE4A4016296}" type="datetime1">
              <a:rPr lang="pt-PT" smtClean="0"/>
              <a:t>27/02/2024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20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27/02/2024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93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E35-B9B5-4B5F-82D9-E49C3F75C5F4}" type="datetime1">
              <a:rPr lang="pt-PT" smtClean="0"/>
              <a:t>27/02/2024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70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9-9EA6-4BAC-A19D-3E1A1453137E}" type="datetime1">
              <a:rPr lang="pt-PT" smtClean="0"/>
              <a:t>27/02/2024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59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195C-64FF-41CB-A9A1-BC65EB354891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BC16-6439-4170-9B35-9F9E09EE0A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9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Autofit/>
          </a:bodyPr>
          <a:lstStyle/>
          <a:p>
            <a:r>
              <a:rPr lang="pt-PT" sz="2400" dirty="0"/>
              <a:t/>
            </a:r>
            <a:br>
              <a:rPr lang="pt-PT" sz="2400" dirty="0"/>
            </a:br>
            <a:r>
              <a:rPr lang="pt-BR" sz="2400" dirty="0"/>
              <a:t> </a:t>
            </a:r>
            <a:r>
              <a:rPr lang="pt-BR" sz="2400" b="1" dirty="0"/>
              <a:t>FACULDADE DE ENGENHARIA</a:t>
            </a:r>
            <a:br>
              <a:rPr lang="pt-BR" sz="2400" b="1" dirty="0"/>
            </a:br>
            <a:r>
              <a:rPr lang="pt-BR" sz="2400" b="1" dirty="0"/>
              <a:t>DEPARTAMENTO DE ENGENHARIA ELECTROTÉCNICA LICENCIATURA EM ENGENHARIA INFORMÁTICA</a:t>
            </a:r>
            <a:br>
              <a:rPr lang="pt-BR" sz="2400" b="1" dirty="0"/>
            </a:br>
            <a:r>
              <a:rPr lang="pt-BR" sz="2400" b="1" dirty="0"/>
              <a:t>Engenharia de Software I</a:t>
            </a:r>
            <a:endParaRPr lang="pt-PT" sz="2400" dirty="0"/>
          </a:p>
        </p:txBody>
      </p:sp>
      <p:sp>
        <p:nvSpPr>
          <p:cNvPr id="6" name="Retângulo 5"/>
          <p:cNvSpPr/>
          <p:nvPr/>
        </p:nvSpPr>
        <p:spPr>
          <a:xfrm>
            <a:off x="5410200" y="3837587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  <a:p>
            <a:r>
              <a:rPr lang="pt-PT" dirty="0"/>
              <a:t> </a:t>
            </a:r>
            <a:r>
              <a:rPr lang="pt-PT" b="1" dirty="0"/>
              <a:t>Grupo Docente: </a:t>
            </a:r>
            <a:endParaRPr lang="pt-PT" dirty="0"/>
          </a:p>
          <a:p>
            <a:r>
              <a:rPr lang="pt-PT" b="1" dirty="0"/>
              <a:t>Engº. </a:t>
            </a:r>
            <a:r>
              <a:rPr lang="pt-PT" dirty="0"/>
              <a:t>S</a:t>
            </a:r>
            <a:r>
              <a:rPr lang="en-US" dirty="0" err="1"/>
              <a:t>érgio</a:t>
            </a:r>
            <a:r>
              <a:rPr lang="en-US" dirty="0"/>
              <a:t> </a:t>
            </a:r>
            <a:r>
              <a:rPr lang="en-US" dirty="0" err="1"/>
              <a:t>Mavie</a:t>
            </a:r>
            <a:r>
              <a:rPr lang="pt-PT" dirty="0"/>
              <a:t>(MsC) </a:t>
            </a:r>
          </a:p>
          <a:p>
            <a:r>
              <a:rPr lang="pt-PT" b="1" dirty="0" err="1"/>
              <a:t>Engº</a:t>
            </a:r>
            <a:r>
              <a:rPr lang="pt-PT" b="1" dirty="0"/>
              <a:t>. </a:t>
            </a:r>
            <a:r>
              <a:rPr lang="pt-PT" dirty="0"/>
              <a:t>Ivone Cipriano(MsC)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7200" y="3621790"/>
            <a:ext cx="449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  <a:p>
            <a:r>
              <a:rPr lang="pt-PT" dirty="0"/>
              <a:t> </a:t>
            </a:r>
            <a:r>
              <a:rPr lang="pt-PT" b="1" dirty="0"/>
              <a:t>Discentes: </a:t>
            </a:r>
          </a:p>
          <a:p>
            <a:r>
              <a:rPr lang="en-US" dirty="0"/>
              <a:t>Lino, Miro Pedro </a:t>
            </a:r>
            <a:r>
              <a:rPr lang="en-US" dirty="0" err="1"/>
              <a:t>Tipaneque</a:t>
            </a:r>
            <a:endParaRPr lang="en-US" dirty="0"/>
          </a:p>
          <a:p>
            <a:r>
              <a:rPr lang="en-US" dirty="0" err="1"/>
              <a:t>Nhambombe</a:t>
            </a:r>
            <a:r>
              <a:rPr lang="en-US" dirty="0"/>
              <a:t> Júnior, </a:t>
            </a:r>
            <a:r>
              <a:rPr lang="en-US" dirty="0" err="1"/>
              <a:t>Amosse</a:t>
            </a:r>
            <a:r>
              <a:rPr lang="en-US" dirty="0"/>
              <a:t> </a:t>
            </a:r>
            <a:r>
              <a:rPr lang="en-US" dirty="0" err="1"/>
              <a:t>Jasse</a:t>
            </a:r>
            <a:r>
              <a:rPr lang="en-US" dirty="0"/>
              <a:t> </a:t>
            </a:r>
            <a:r>
              <a:rPr lang="en-US" dirty="0" err="1"/>
              <a:t>Mahanche</a:t>
            </a:r>
            <a:endParaRPr lang="en-US" dirty="0"/>
          </a:p>
          <a:p>
            <a:r>
              <a:rPr lang="en-US" dirty="0" err="1"/>
              <a:t>Nhachengo</a:t>
            </a:r>
            <a:r>
              <a:rPr lang="en-US" dirty="0"/>
              <a:t>, Diana Lina </a:t>
            </a:r>
            <a:r>
              <a:rPr lang="en-US" dirty="0" err="1"/>
              <a:t>Fumo</a:t>
            </a:r>
            <a:endParaRPr lang="en-US" dirty="0"/>
          </a:p>
          <a:p>
            <a:r>
              <a:rPr lang="en-US" dirty="0" err="1"/>
              <a:t>Sabão</a:t>
            </a:r>
            <a:r>
              <a:rPr lang="en-US" dirty="0"/>
              <a:t>, Karen Flora da Cruz</a:t>
            </a:r>
            <a:endParaRPr lang="en-US" u="sng" dirty="0"/>
          </a:p>
          <a:p>
            <a:r>
              <a:rPr lang="pt-PT" dirty="0"/>
              <a:t>Tembe, Hector Vanilson Victor</a:t>
            </a:r>
          </a:p>
          <a:p>
            <a:endParaRPr lang="en-US" dirty="0"/>
          </a:p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219200" cy="117058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647825" y="2852349"/>
            <a:ext cx="5905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solidFill>
                  <a:schemeClr val="accent3">
                    <a:lumMod val="75000"/>
                  </a:schemeClr>
                </a:solidFill>
              </a:rPr>
              <a:t>Tema: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Fundamentos de Engenharia de Software</a:t>
            </a:r>
            <a:endParaRPr lang="pt-PT" sz="20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Sistemas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Informação</a:t>
            </a:r>
            <a:endParaRPr lang="pt-P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0C4642-45FC-EFE2-4C0D-A3A3361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103-79ED-4B66-BE88-9500987E54FC}" type="datetime1">
              <a:rPr lang="pt-PT" smtClean="0"/>
              <a:t>27/02/2024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252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700" b="1" dirty="0"/>
              <a:t>Sistema De Informação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600" dirty="0"/>
              <a:t>Um sistema De Informação é um conjunto organizado de componentes inter-relacionados que coletam, processam, armazenam e distribuem informações para apoiar a tomada de decisões, coordenação, controle, </a:t>
            </a:r>
          </a:p>
          <a:p>
            <a:pPr marL="0" indent="0">
              <a:buNone/>
            </a:pPr>
            <a:r>
              <a:rPr lang="pt-BR" sz="3600" dirty="0"/>
              <a:t>análise e visualização de informações em uma organização.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Os sistemas de informação consistem em cinco componentes principais: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Humano, 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de Hardware, 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de Software,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 Componente de Dados, 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/>
              <a:t>Componente de Processos.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4DD6FB-DFAD-03D5-B4C4-699A28B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6FA-ECFB-4B27-AF1E-6B689FFBBD88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5029CE-8824-807E-0870-2C8D64A0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4F0035-376B-5808-EB9B-D9A394D2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84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01C41-6E4D-E71A-9DD5-20117D9C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6200" b="1" dirty="0"/>
              <a:t>Estrutura Organizacional</a:t>
            </a:r>
          </a:p>
          <a:p>
            <a:pPr marL="0" indent="0">
              <a:buNone/>
            </a:pPr>
            <a:r>
              <a:rPr lang="pt-BR" sz="4500" dirty="0"/>
              <a:t>  A estrutura organizacional de um sistema de informação pode variar dependendo do tamanho, tipo e complexidade da organização em questão.</a:t>
            </a:r>
          </a:p>
          <a:p>
            <a:pPr marL="0" indent="0">
              <a:buNone/>
            </a:pPr>
            <a:r>
              <a:rPr lang="pt-BR" sz="4500" dirty="0"/>
              <a:t>  </a:t>
            </a:r>
            <a:r>
              <a:rPr lang="pt-BR" sz="4500" dirty="0" smtClean="0"/>
              <a:t>Tipos de Estruturas Organizacionais</a:t>
            </a:r>
            <a:endParaRPr lang="pt-BR" sz="4500" dirty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 smtClean="0"/>
              <a:t>hierárquica</a:t>
            </a:r>
            <a:endParaRPr lang="pt-BR" sz="3600" dirty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 smtClean="0"/>
              <a:t>funcional</a:t>
            </a:r>
            <a:endParaRPr lang="en-US" sz="3600" dirty="0" smtClean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/>
              <a:t>orientada</a:t>
            </a:r>
            <a:r>
              <a:rPr lang="en-US" sz="3600" b="1" dirty="0"/>
              <a:t> a </a:t>
            </a:r>
            <a:r>
              <a:rPr lang="en-US" sz="3600" b="1" dirty="0" err="1" smtClean="0"/>
              <a:t>objetos</a:t>
            </a:r>
            <a:endParaRPr lang="en-US" sz="3600" b="1" dirty="0" smtClean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b="1" dirty="0" err="1"/>
              <a:t>Estrutura</a:t>
            </a:r>
            <a:r>
              <a:rPr lang="en-US" sz="3600" b="1" dirty="0"/>
              <a:t> </a:t>
            </a: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 smtClean="0"/>
              <a:t>camadas</a:t>
            </a:r>
            <a:endParaRPr lang="en-US" sz="3600" dirty="0" smtClean="0"/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endParaRPr lang="pt-BR" sz="1100" dirty="0"/>
          </a:p>
          <a:p>
            <a:pPr marL="0" indent="0">
              <a:buNone/>
            </a:pPr>
            <a:r>
              <a:rPr lang="pt-BR" sz="4500" dirty="0"/>
              <a:t>  A estrutura organizacional de um sistema de informação visa garantir que a tecnologia da informação seja alinhada com as metas e objetivos estratégicos da organização,  garantindo ao mesmo tempo a eficiência, segurança e confiabilidade dos sistemas de informação em uso.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8606-2371-56BD-AD9D-9C4CAB84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2FBB-DE4B-4260-A8CD-33E9A1A54484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9ECFFF-0B74-F780-D44C-C418AAFA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357C9-0C20-8ED7-0ADB-698CE805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54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5065FB-CF73-1FB4-A9E8-5881B3C1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600" b="1" dirty="0"/>
              <a:t>Hierarquia</a:t>
            </a:r>
          </a:p>
          <a:p>
            <a:pPr marL="0" indent="0">
              <a:buNone/>
            </a:pPr>
            <a:r>
              <a:rPr lang="pt-BR" sz="2800" dirty="0"/>
              <a:t>A relação entre a Estrutura Organizacional e os Sistemas de Informação (SI) é geralmente hierárquica, uma vez que os sistemas de informação são ferramentas fundamentais para apoiar e facilitar as operações dentro de uma organização.</a:t>
            </a:r>
          </a:p>
          <a:p>
            <a:pPr marL="0" indent="0">
              <a:buNone/>
            </a:pPr>
            <a:r>
              <a:rPr lang="pt-BR" sz="2800" dirty="0"/>
              <a:t>Ex: Pense em uma empresa de varejo que expande suas operações online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2800" dirty="0" smtClean="0"/>
              <a:t>Alinhamento Estratégico</a:t>
            </a:r>
          </a:p>
          <a:p>
            <a:pPr marL="0" indent="0">
              <a:buNone/>
            </a:pPr>
            <a:r>
              <a:rPr lang="pt-BR" sz="2800" dirty="0" smtClean="0"/>
              <a:t>Decisões Gerenciais</a:t>
            </a:r>
          </a:p>
          <a:p>
            <a:pPr marL="0" indent="0">
              <a:buNone/>
            </a:pPr>
            <a:r>
              <a:rPr lang="pt-BR" sz="2800" dirty="0" smtClean="0"/>
              <a:t>Coordenação e comunicação</a:t>
            </a:r>
          </a:p>
          <a:p>
            <a:pPr marL="0" indent="0">
              <a:buNone/>
            </a:pPr>
            <a:r>
              <a:rPr lang="pt-BR" sz="2800" dirty="0" smtClean="0"/>
              <a:t>Monitoramento</a:t>
            </a:r>
            <a:endParaRPr lang="pt-PT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9609B1-71D4-4334-07DB-52BB2CAA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2FBB-DE4B-4260-A8CD-33E9A1A54484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360F5D-2970-9FE5-8462-E78182CA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B1205A-DB60-DF07-3608-E96B9A42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BAA2FD-C7B7-3450-63B7-4B154EA2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27/02/2024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505CD-ED4B-AA3C-2926-0647D568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5BD952-0F4F-29EC-38B0-673FDD4C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2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31EBE3-F392-0F5E-4EB8-F4552E2B4EA0}"/>
              </a:ext>
            </a:extLst>
          </p:cNvPr>
          <p:cNvSpPr txBox="1"/>
          <p:nvPr/>
        </p:nvSpPr>
        <p:spPr>
          <a:xfrm>
            <a:off x="609600" y="2274838"/>
            <a:ext cx="7620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>
                <a:latin typeface="+mj-lt"/>
              </a:rPr>
              <a:t>Fundamentos de Engenharia de Software</a:t>
            </a:r>
          </a:p>
          <a:p>
            <a:r>
              <a:rPr lang="pt-PT" sz="2400" dirty="0">
                <a:latin typeface="+mj-lt"/>
              </a:rPr>
              <a:t>A Engenharia de Software é essencial para enfrentar desafios na criação de software, impulsionar inovação, promover eficiência e facilitar a interconexão global. Sua aplicação é crucial para a sociedade moderna e economia digital, garantindo soluções de alta qualidade e adaptabilidade aos avanços tecnológicos.</a:t>
            </a:r>
          </a:p>
        </p:txBody>
      </p:sp>
    </p:spTree>
    <p:extLst>
      <p:ext uri="{BB962C8B-B14F-4D97-AF65-F5344CB8AC3E}">
        <p14:creationId xmlns:p14="http://schemas.microsoft.com/office/powerpoint/2010/main" val="198336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2378A0-8CE8-0371-1221-99B091D2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27/02/2024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BD2643-E918-B0D9-7A85-ED0EC76D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8E755C-9A6C-10FD-DC21-43DA28A7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3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B552D7-7255-BF6B-97D1-0B8749D750B1}"/>
              </a:ext>
            </a:extLst>
          </p:cNvPr>
          <p:cNvSpPr txBox="1"/>
          <p:nvPr/>
        </p:nvSpPr>
        <p:spPr>
          <a:xfrm>
            <a:off x="1219200" y="1028343"/>
            <a:ext cx="6629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200" b="1" dirty="0"/>
              <a:t>Conceitos Fundamentais: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pt-PT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Engenharia;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Engenharia de Software;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Software;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pt-PT" sz="3200" dirty="0">
                <a:latin typeface="+mj-lt"/>
              </a:rPr>
              <a:t>Programa;</a:t>
            </a:r>
          </a:p>
        </p:txBody>
      </p:sp>
    </p:spTree>
    <p:extLst>
      <p:ext uri="{BB962C8B-B14F-4D97-AF65-F5344CB8AC3E}">
        <p14:creationId xmlns:p14="http://schemas.microsoft.com/office/powerpoint/2010/main" val="311733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EE6620-9EAE-0DC5-7339-3A1F8FA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27/02/2024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1FAACD-A0B8-A490-22B2-B1649EA1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0B89E9-9BEF-5853-B714-BB6EAB30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4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B85378-F1DF-EA47-64DB-C870AD43A4BF}"/>
              </a:ext>
            </a:extLst>
          </p:cNvPr>
          <p:cNvSpPr txBox="1"/>
          <p:nvPr/>
        </p:nvSpPr>
        <p:spPr>
          <a:xfrm>
            <a:off x="723900" y="1752600"/>
            <a:ext cx="7696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600" dirty="0">
                <a:latin typeface="+mj-lt"/>
              </a:rPr>
              <a:t>Importância da Engenharia de Software:</a:t>
            </a:r>
          </a:p>
          <a:p>
            <a:endParaRPr lang="pt-PT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dirty="0">
                <a:latin typeface="+mj-lt"/>
              </a:rPr>
              <a:t>Solução para Problemas Complexos:</a:t>
            </a:r>
          </a:p>
          <a:p>
            <a:r>
              <a:rPr lang="pt-PT" sz="2400" dirty="0">
                <a:latin typeface="+mj-lt"/>
              </a:rPr>
              <a:t>Abordagem sistemática para resolver desafios complexos no desenvolvimento de software.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dirty="0">
                <a:latin typeface="+mj-lt"/>
              </a:rPr>
              <a:t>Inovação Tecnológica:</a:t>
            </a:r>
          </a:p>
          <a:p>
            <a:r>
              <a:rPr lang="pt-PT" sz="2400" dirty="0">
                <a:latin typeface="+mj-lt"/>
              </a:rPr>
              <a:t>Contribui para avanços tecnológicos, impulsionando a criação de novas aplicações e produtos.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400" dirty="0">
                <a:latin typeface="+mj-lt"/>
              </a:rPr>
              <a:t>Automação e Eficiência:</a:t>
            </a:r>
          </a:p>
          <a:p>
            <a:r>
              <a:rPr lang="pt-PT" sz="2400" dirty="0">
                <a:latin typeface="+mj-lt"/>
              </a:rPr>
              <a:t>Facilita a automação de processos, aumentando a eficiência em diversas áreas.</a:t>
            </a:r>
          </a:p>
        </p:txBody>
      </p:sp>
    </p:spTree>
    <p:extLst>
      <p:ext uri="{BB962C8B-B14F-4D97-AF65-F5344CB8AC3E}">
        <p14:creationId xmlns:p14="http://schemas.microsoft.com/office/powerpoint/2010/main" val="191214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22BFF0-AEFC-3356-EB9F-41F54D4B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90E-D633-4750-92A7-BDF037F6A29C}" type="datetime1">
              <a:rPr lang="pt-PT" smtClean="0"/>
              <a:t>27/02/2024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E46A94-840F-0F9C-E760-49CD8EF2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"o que eu sei é uma gota e o que não sei é um oceano" - Isaac Newton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3FB399-1960-DF96-5863-7F6D127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5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7DDD60-6517-C3E5-ACCA-77BE26C5C903}"/>
              </a:ext>
            </a:extLst>
          </p:cNvPr>
          <p:cNvSpPr txBox="1"/>
          <p:nvPr/>
        </p:nvSpPr>
        <p:spPr>
          <a:xfrm>
            <a:off x="457200" y="1166843"/>
            <a:ext cx="838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Integração de Sistemas:</a:t>
            </a:r>
          </a:p>
          <a:p>
            <a:r>
              <a:rPr lang="pt-PT" sz="2000" dirty="0">
                <a:latin typeface="+mj-lt"/>
              </a:rPr>
              <a:t>Permite a integração harmoniosa de sistemas e tecnologias diferentes.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Sociedade Conectada:</a:t>
            </a:r>
          </a:p>
          <a:p>
            <a:r>
              <a:rPr lang="pt-PT" sz="2000" dirty="0">
                <a:latin typeface="+mj-lt"/>
              </a:rPr>
              <a:t>Desempenha um papel crucial na criação de uma sociedade altamente conectada.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Economia Digital:</a:t>
            </a:r>
          </a:p>
          <a:p>
            <a:r>
              <a:rPr lang="pt-PT" sz="2000" dirty="0">
                <a:latin typeface="+mj-lt"/>
              </a:rPr>
              <a:t>Fundamenta a economia digital, promovendo setores como comércio eletrônico e serviços online.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Adaptação a Mudanças:</a:t>
            </a:r>
          </a:p>
          <a:p>
            <a:r>
              <a:rPr lang="pt-PT" sz="2000" dirty="0">
                <a:latin typeface="+mj-lt"/>
              </a:rPr>
              <a:t>Abordagem ágil permite rápida adaptação a mudanças nos requisitos e no mercado.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PT" sz="2000" dirty="0">
                <a:latin typeface="+mj-lt"/>
              </a:rPr>
              <a:t>Garantia de Qualidade:</a:t>
            </a:r>
          </a:p>
          <a:p>
            <a:r>
              <a:rPr lang="pt-PT" sz="2000" dirty="0">
                <a:latin typeface="+mj-lt"/>
              </a:rPr>
              <a:t>Foca na qualidade do software, assegurando confiabilidade e conformidade com padrões.</a:t>
            </a:r>
          </a:p>
        </p:txBody>
      </p:sp>
    </p:spTree>
    <p:extLst>
      <p:ext uri="{BB962C8B-B14F-4D97-AF65-F5344CB8AC3E}">
        <p14:creationId xmlns:p14="http://schemas.microsoft.com/office/powerpoint/2010/main" val="234709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Sistemas</a:t>
            </a:r>
            <a:r>
              <a:rPr lang="en-US" b="1" dirty="0"/>
              <a:t> de </a:t>
            </a:r>
            <a:r>
              <a:rPr lang="en-US" b="1" dirty="0" err="1"/>
              <a:t>Informação</a:t>
            </a:r>
            <a:endParaRPr lang="pt-PT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900" b="1" dirty="0"/>
              <a:t>Dado</a:t>
            </a:r>
          </a:p>
          <a:p>
            <a:pPr marL="0" indent="0">
              <a:buNone/>
            </a:pPr>
            <a:r>
              <a:rPr lang="pt-BR" sz="2800" dirty="0"/>
              <a:t>Um dado é uma representação simbólica de fatos, conceitos ou instruções em um formato adequado para processamento computacional.</a:t>
            </a:r>
          </a:p>
          <a:p>
            <a:pPr marL="0" indent="0">
              <a:buNone/>
            </a:pPr>
            <a:r>
              <a:rPr lang="pt-BR" sz="2800" dirty="0"/>
              <a:t>Os dados podem ser qualquer coisa, desde números e textos até imagens, vídeos, áudio e muito mais.</a:t>
            </a:r>
          </a:p>
          <a:p>
            <a:endParaRPr lang="pt-BR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78D635-2BBA-EA15-7437-F73A798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F080-86AC-41CA-ADB9-A04649F754F1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1A2553-9C33-403D-27CA-9310BC06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671791-D41F-604A-5F7A-189884D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58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9A475-0249-AA0B-45B0-16050EDC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Informação é o resultado do processamento dos dados de forma a torná-los significativos e úteis para os usuários. 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 os dados são representações simbólicas de fatos, conceitos ou instruções,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informação é o resultado da interpretação desses dados dentro de um contexto específico.</a:t>
            </a:r>
            <a:endParaRPr lang="pt-PT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B2EFB-C7E5-EA42-C998-3EFAACF9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2DEB-C3D2-4A65-9F60-DF68B9D379AA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B05721-CF7F-2307-A5D0-FEB538DB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FC2623-05F7-9C20-A22B-E0B86773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3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900" b="1" dirty="0"/>
              <a:t>Conhecimento</a:t>
            </a:r>
          </a:p>
          <a:p>
            <a:pPr marL="0" indent="0">
              <a:buNone/>
            </a:pPr>
            <a:r>
              <a:rPr lang="pt-BR" sz="2800" dirty="0"/>
              <a:t>  Conhecimento é uma compreensão mais profunda e contextualizada das informações disponíveis.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800" dirty="0"/>
              <a:t>  Enquanto as informações são dados processados que têm significado, o conhecimento vai além, envolvendo a aplicação dessas informações para resolver problemas, tomar decisões e criar valor para além da capacidade de relacionar e interpretar essas informações dentro de um contexto específico.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306EB7-AC3C-4C76-C200-55E66B28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44CB-7190-409C-A0D9-CE2BF8E72A5C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9B7AFB-8224-EE03-8332-9B1ED30B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0404DC-6E88-9A45-D3B2-F42DCAB2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25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609600"/>
            <a:ext cx="8305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700" b="1" dirty="0"/>
              <a:t>Sistema </a:t>
            </a:r>
          </a:p>
          <a:p>
            <a:pPr marL="0" indent="0">
              <a:buNone/>
            </a:pPr>
            <a:r>
              <a:rPr lang="pt-BR" sz="2600" dirty="0"/>
              <a:t> Um sistema é um conjunto de elementos inter-relacionados que trabalham juntos para atingir um objetivo comum. </a:t>
            </a:r>
          </a:p>
          <a:p>
            <a:pPr marL="0" indent="0">
              <a:buNone/>
            </a:pPr>
            <a:endParaRPr lang="pt-BR" sz="500" dirty="0"/>
          </a:p>
          <a:p>
            <a:pPr marL="0" indent="0">
              <a:buNone/>
            </a:pPr>
            <a:r>
              <a:rPr lang="pt-BR" sz="2600" dirty="0"/>
              <a:t>  Esses elementos podem ser pessoas, objetos, processos, dados, dispositivos de hardware, software ou qualquer combinação desses componentes. </a:t>
            </a:r>
          </a:p>
          <a:p>
            <a:pPr marL="0" indent="0">
              <a:buNone/>
            </a:pPr>
            <a:endParaRPr lang="pt-BR" sz="500" dirty="0"/>
          </a:p>
          <a:p>
            <a:pPr marL="0" indent="0">
              <a:buNone/>
            </a:pPr>
            <a:r>
              <a:rPr lang="pt-BR" sz="2600" dirty="0"/>
              <a:t>  O conceito de sistema é amplamente utilizado em diversas áreas, incluindo engenharia, ciência da computação, biologia, administração, entre outras.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7AD243-6C9F-5FEB-D7DD-55D3F82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FFB7-72DE-4817-BA77-40A93519A9E2}" type="datetime1">
              <a:rPr lang="pt-PT" smtClean="0"/>
              <a:t>27/02/2024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3635D3-61A1-7CCE-4EC4-5A67EA5F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“O que eu sei é uma gota e o que não sei é um oceano" - Isaac Newton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3CAA8C-E4FE-F5D0-99B2-B2DD45EA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BC16-6439-4170-9B35-9F9E09EE0AF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6620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19922B-63E5-46C6-B817-4478E7BA6B0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944</Words>
  <Application>Microsoft Office PowerPoint</Application>
  <PresentationFormat>Apresentação no Ecrã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Times New Roman</vt:lpstr>
      <vt:lpstr>Wingdings</vt:lpstr>
      <vt:lpstr>Tema do Office</vt:lpstr>
      <vt:lpstr>  FACULDADE DE ENGENHARIA DEPARTAMENTO DE ENGENHARIA ELECTROTÉCNICA LICENCIATURA EM ENGENHARIA INFORMÁTICA Engenharia de Software I</vt:lpstr>
      <vt:lpstr>Apresentação do PowerPoint</vt:lpstr>
      <vt:lpstr>Apresentação do PowerPoint</vt:lpstr>
      <vt:lpstr>Apresentação do PowerPoint</vt:lpstr>
      <vt:lpstr>Apresentação do PowerPoint</vt:lpstr>
      <vt:lpstr>Sistemas de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ENGENHARIADEPARTAMENTO DE ENGENHARIA ELECTROTÉCNICA LICENCIATURA EM ENGENHARIA INFORMÁTICASISTEMAS OPERATIVOS E PROGRAMAÇÃO CONCORRENTE</dc:title>
  <dc:creator>Cs Tech</dc:creator>
  <cp:lastModifiedBy>Francisco</cp:lastModifiedBy>
  <cp:revision>16</cp:revision>
  <dcterms:created xsi:type="dcterms:W3CDTF">2024-02-21T18:09:19Z</dcterms:created>
  <dcterms:modified xsi:type="dcterms:W3CDTF">2024-02-28T05:52:33Z</dcterms:modified>
</cp:coreProperties>
</file>