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0"/>
  </p:notesMasterIdLst>
  <p:sldIdLst>
    <p:sldId id="256" r:id="rId2"/>
    <p:sldId id="293" r:id="rId3"/>
    <p:sldId id="257" r:id="rId4"/>
    <p:sldId id="288" r:id="rId5"/>
    <p:sldId id="289" r:id="rId6"/>
    <p:sldId id="29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58" r:id="rId15"/>
    <p:sldId id="294" r:id="rId16"/>
    <p:sldId id="292" r:id="rId17"/>
    <p:sldId id="300" r:id="rId18"/>
    <p:sldId id="295" r:id="rId19"/>
    <p:sldId id="296" r:id="rId20"/>
    <p:sldId id="298" r:id="rId21"/>
    <p:sldId id="299" r:id="rId22"/>
    <p:sldId id="301" r:id="rId23"/>
    <p:sldId id="259" r:id="rId24"/>
    <p:sldId id="302" r:id="rId25"/>
    <p:sldId id="303" r:id="rId26"/>
    <p:sldId id="304" r:id="rId27"/>
    <p:sldId id="305" r:id="rId28"/>
    <p:sldId id="297" r:id="rId29"/>
    <p:sldId id="330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269" r:id="rId48"/>
    <p:sldId id="291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88C5F1-9073-4163-8079-B20CC3BF0FAC}">
  <a:tblStyle styleId="{E788C5F1-9073-4163-8079-B20CC3BF0F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899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57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2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73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69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442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410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09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4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82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31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60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01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8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920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20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57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085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108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18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27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064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50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9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7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44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0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79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6212" y="-489976"/>
            <a:ext cx="5954962" cy="6126263"/>
            <a:chOff x="-266212" y="-489976"/>
            <a:chExt cx="5954962" cy="6126263"/>
          </a:xfrm>
        </p:grpSpPr>
        <p:sp>
          <p:nvSpPr>
            <p:cNvPr id="10" name="Google Shape;10;p2"/>
            <p:cNvSpPr/>
            <p:nvPr/>
          </p:nvSpPr>
          <p:spPr>
            <a:xfrm>
              <a:off x="-266212" y="460398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26550" y="-48997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003775" y="-1545587"/>
            <a:ext cx="9444700" cy="7574235"/>
            <a:chOff x="-1003775" y="-1545587"/>
            <a:chExt cx="9444700" cy="7574235"/>
          </a:xfrm>
        </p:grpSpPr>
        <p:sp>
          <p:nvSpPr>
            <p:cNvPr id="13" name="Google Shape;13;p2"/>
            <p:cNvSpPr/>
            <p:nvPr/>
          </p:nvSpPr>
          <p:spPr>
            <a:xfrm>
              <a:off x="-1003775" y="-1545587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24125" y="3911848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1975"/>
            <a:ext cx="4840500" cy="30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-1173300" y="-1577312"/>
            <a:ext cx="8134213" cy="7944635"/>
            <a:chOff x="-1173300" y="-1577312"/>
            <a:chExt cx="8134213" cy="7944635"/>
          </a:xfrm>
        </p:grpSpPr>
        <p:sp>
          <p:nvSpPr>
            <p:cNvPr id="195" name="Google Shape;195;p20"/>
            <p:cNvSpPr/>
            <p:nvPr/>
          </p:nvSpPr>
          <p:spPr>
            <a:xfrm rot="10800000" flipH="1">
              <a:off x="4844113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 rot="10800000" flipH="1">
              <a:off x="-1173300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331858" y="4179184"/>
            <a:ext cx="762727" cy="849644"/>
            <a:chOff x="5471675" y="3911838"/>
            <a:chExt cx="898700" cy="1001113"/>
          </a:xfrm>
        </p:grpSpPr>
        <p:sp>
          <p:nvSpPr>
            <p:cNvPr id="198" name="Google Shape;198;p20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5889950" y="-492812"/>
            <a:ext cx="3784388" cy="6020487"/>
            <a:chOff x="5889950" y="-492812"/>
            <a:chExt cx="3784388" cy="6020487"/>
          </a:xfrm>
        </p:grpSpPr>
        <p:sp>
          <p:nvSpPr>
            <p:cNvPr id="201" name="Google Shape;201;p20"/>
            <p:cNvSpPr/>
            <p:nvPr/>
          </p:nvSpPr>
          <p:spPr>
            <a:xfrm>
              <a:off x="8642038" y="-49281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889950" y="4687074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1"/>
          <p:cNvGrpSpPr/>
          <p:nvPr/>
        </p:nvGrpSpPr>
        <p:grpSpPr>
          <a:xfrm>
            <a:off x="-1192937" y="-988262"/>
            <a:ext cx="10937275" cy="7866075"/>
            <a:chOff x="-1192937" y="-988262"/>
            <a:chExt cx="10937275" cy="7866075"/>
          </a:xfrm>
        </p:grpSpPr>
        <p:sp>
          <p:nvSpPr>
            <p:cNvPr id="205" name="Google Shape;205;p21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>
              <a:off x="-1192937" y="41595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8049415" y="168084"/>
            <a:ext cx="762727" cy="849644"/>
            <a:chOff x="8049415" y="168084"/>
            <a:chExt cx="762727" cy="849644"/>
          </a:xfrm>
        </p:grpSpPr>
        <p:sp>
          <p:nvSpPr>
            <p:cNvPr id="208" name="Google Shape;208;p21"/>
            <p:cNvSpPr/>
            <p:nvPr/>
          </p:nvSpPr>
          <p:spPr>
            <a:xfrm flipH="1">
              <a:off x="8241306" y="168084"/>
              <a:ext cx="570836" cy="570836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flipH="1">
              <a:off x="8049415" y="745296"/>
              <a:ext cx="272433" cy="272433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-502875" y="-445026"/>
            <a:ext cx="9410986" cy="5430541"/>
            <a:chOff x="-502875" y="-445026"/>
            <a:chExt cx="9410986" cy="5430541"/>
          </a:xfrm>
        </p:grpSpPr>
        <p:sp>
          <p:nvSpPr>
            <p:cNvPr id="211" name="Google Shape;211;p21"/>
            <p:cNvSpPr/>
            <p:nvPr/>
          </p:nvSpPr>
          <p:spPr>
            <a:xfrm flipH="1">
              <a:off x="-502875" y="17596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flipH="1">
              <a:off x="2042663" y="-44502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21"/>
            <p:cNvGrpSpPr/>
            <p:nvPr/>
          </p:nvGrpSpPr>
          <p:grpSpPr>
            <a:xfrm>
              <a:off x="8145350" y="4222481"/>
              <a:ext cx="762761" cy="763034"/>
              <a:chOff x="8145350" y="4222481"/>
              <a:chExt cx="762761" cy="763034"/>
            </a:xfrm>
          </p:grpSpPr>
          <p:sp>
            <p:nvSpPr>
              <p:cNvPr id="214" name="Google Shape;214;p21"/>
              <p:cNvSpPr/>
              <p:nvPr/>
            </p:nvSpPr>
            <p:spPr>
              <a:xfrm flipH="1">
                <a:off x="8145350" y="4603989"/>
                <a:ext cx="381790" cy="381526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 flipH="1">
                <a:off x="8145350" y="4222481"/>
                <a:ext cx="381790" cy="381517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 flipH="1">
                <a:off x="8526330" y="4603989"/>
                <a:ext cx="381781" cy="381526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 flipH="1">
                <a:off x="8526330" y="4222481"/>
                <a:ext cx="381781" cy="381517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-893700" y="-1545587"/>
            <a:ext cx="11697142" cy="8141510"/>
            <a:chOff x="-893700" y="-1545587"/>
            <a:chExt cx="11697142" cy="8141510"/>
          </a:xfrm>
        </p:grpSpPr>
        <p:sp>
          <p:nvSpPr>
            <p:cNvPr id="58" name="Google Shape;58;p7"/>
            <p:cNvSpPr/>
            <p:nvPr/>
          </p:nvSpPr>
          <p:spPr>
            <a:xfrm rot="10800000" flipH="1">
              <a:off x="-893700" y="-1545587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10800000" flipH="1">
              <a:off x="8085142" y="38776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7"/>
          <p:cNvGrpSpPr/>
          <p:nvPr/>
        </p:nvGrpSpPr>
        <p:grpSpPr>
          <a:xfrm>
            <a:off x="294460" y="-492802"/>
            <a:ext cx="8273302" cy="5320592"/>
            <a:chOff x="294460" y="-492802"/>
            <a:chExt cx="8273302" cy="5320592"/>
          </a:xfrm>
        </p:grpSpPr>
        <p:sp>
          <p:nvSpPr>
            <p:cNvPr id="61" name="Google Shape;61;p7"/>
            <p:cNvSpPr/>
            <p:nvPr/>
          </p:nvSpPr>
          <p:spPr>
            <a:xfrm rot="10800000" flipH="1">
              <a:off x="7535463" y="-49280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7"/>
            <p:cNvGrpSpPr/>
            <p:nvPr/>
          </p:nvGrpSpPr>
          <p:grpSpPr>
            <a:xfrm>
              <a:off x="294460" y="4603989"/>
              <a:ext cx="1244146" cy="223800"/>
              <a:chOff x="584448" y="438864"/>
              <a:chExt cx="1244146" cy="223800"/>
            </a:xfrm>
          </p:grpSpPr>
          <p:sp>
            <p:nvSpPr>
              <p:cNvPr id="63" name="Google Shape;63;p7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8675" y="995363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1608675" y="2484638"/>
            <a:ext cx="5926800" cy="1663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50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 rot="5400000">
            <a:off x="-304577" y="283764"/>
            <a:ext cx="1244146" cy="223800"/>
            <a:chOff x="584448" y="438864"/>
            <a:chExt cx="1244146" cy="223800"/>
          </a:xfrm>
        </p:grpSpPr>
        <p:sp>
          <p:nvSpPr>
            <p:cNvPr id="28" name="Google Shape;28;p4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4"/>
          <p:cNvGrpSpPr/>
          <p:nvPr/>
        </p:nvGrpSpPr>
        <p:grpSpPr>
          <a:xfrm>
            <a:off x="-1142775" y="-1124612"/>
            <a:ext cx="11319388" cy="7412110"/>
            <a:chOff x="-1142775" y="-1124612"/>
            <a:chExt cx="11319388" cy="7412110"/>
          </a:xfrm>
        </p:grpSpPr>
        <p:sp>
          <p:nvSpPr>
            <p:cNvPr id="33" name="Google Shape;33;p4"/>
            <p:cNvSpPr/>
            <p:nvPr/>
          </p:nvSpPr>
          <p:spPr>
            <a:xfrm rot="10800000">
              <a:off x="8059813" y="-11246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1142775" y="4170698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4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lbert Sans Light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lbert Sans Light"/>
              <a:buChar char="○"/>
              <a:defRPr sz="1100"/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lbert Sans Light"/>
              <a:buChar char="■"/>
              <a:defRPr sz="1100"/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lbert Sans Light"/>
              <a:buChar char="●"/>
              <a:defRPr sz="1100"/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lbert Sans Light"/>
              <a:buChar char="○"/>
              <a:defRPr sz="1100"/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lbert Sans Light"/>
              <a:buChar char="■"/>
              <a:defRPr sz="1100"/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lbert Sans Light"/>
              <a:buChar char="●"/>
              <a:defRPr sz="1100"/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lbert Sans Light"/>
              <a:buChar char="○"/>
              <a:defRPr sz="1100"/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lbert Sans Light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-1492312" y="-1577312"/>
            <a:ext cx="9888113" cy="8474785"/>
            <a:chOff x="-1492312" y="-1577312"/>
            <a:chExt cx="9888113" cy="8474785"/>
          </a:xfrm>
        </p:grpSpPr>
        <p:sp>
          <p:nvSpPr>
            <p:cNvPr id="71" name="Google Shape;71;p8"/>
            <p:cNvSpPr/>
            <p:nvPr/>
          </p:nvSpPr>
          <p:spPr>
            <a:xfrm rot="10800000">
              <a:off x="-1492312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10800000">
              <a:off x="6279000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-445012" y="-418237"/>
            <a:ext cx="9442638" cy="1495184"/>
            <a:chOff x="-445012" y="-418237"/>
            <a:chExt cx="9442638" cy="1495184"/>
          </a:xfrm>
        </p:grpSpPr>
        <p:sp>
          <p:nvSpPr>
            <p:cNvPr id="74" name="Google Shape;74;p8"/>
            <p:cNvSpPr/>
            <p:nvPr/>
          </p:nvSpPr>
          <p:spPr>
            <a:xfrm>
              <a:off x="-445012" y="-418237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10800000" flipH="1">
              <a:off x="8135425" y="2046"/>
              <a:ext cx="862200" cy="1074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8"/>
            <p:cNvGrpSpPr/>
            <p:nvPr/>
          </p:nvGrpSpPr>
          <p:grpSpPr>
            <a:xfrm>
              <a:off x="7250885" y="315689"/>
              <a:ext cx="1244146" cy="223800"/>
              <a:chOff x="879348" y="438864"/>
              <a:chExt cx="1244146" cy="223800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8996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15595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12194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8793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-885900" y="-1259812"/>
            <a:ext cx="11319388" cy="8157285"/>
            <a:chOff x="-885900" y="-1259812"/>
            <a:chExt cx="11319388" cy="8157285"/>
          </a:xfrm>
        </p:grpSpPr>
        <p:sp>
          <p:nvSpPr>
            <p:cNvPr id="86" name="Google Shape;86;p9"/>
            <p:cNvSpPr/>
            <p:nvPr/>
          </p:nvSpPr>
          <p:spPr>
            <a:xfrm rot="10800000">
              <a:off x="7715188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 rot="10800000">
              <a:off x="-885900" y="-12598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9"/>
          <p:cNvGrpSpPr/>
          <p:nvPr/>
        </p:nvGrpSpPr>
        <p:grpSpPr>
          <a:xfrm>
            <a:off x="-466187" y="241589"/>
            <a:ext cx="2276468" cy="3828548"/>
            <a:chOff x="-466187" y="241589"/>
            <a:chExt cx="2276468" cy="3828548"/>
          </a:xfrm>
        </p:grpSpPr>
        <p:sp>
          <p:nvSpPr>
            <p:cNvPr id="89" name="Google Shape;89;p9"/>
            <p:cNvSpPr/>
            <p:nvPr/>
          </p:nvSpPr>
          <p:spPr>
            <a:xfrm>
              <a:off x="-466187" y="30378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66135" y="241589"/>
              <a:ext cx="1244146" cy="223800"/>
              <a:chOff x="584448" y="438864"/>
              <a:chExt cx="1244146" cy="2238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1"/>
          <p:cNvGrpSpPr/>
          <p:nvPr/>
        </p:nvGrpSpPr>
        <p:grpSpPr>
          <a:xfrm>
            <a:off x="3294375" y="-487188"/>
            <a:ext cx="4790087" cy="6194363"/>
            <a:chOff x="3294375" y="-487188"/>
            <a:chExt cx="4790087" cy="6194363"/>
          </a:xfrm>
        </p:grpSpPr>
        <p:sp>
          <p:nvSpPr>
            <p:cNvPr id="100" name="Google Shape;100;p11"/>
            <p:cNvSpPr/>
            <p:nvPr/>
          </p:nvSpPr>
          <p:spPr>
            <a:xfrm flipH="1">
              <a:off x="7052163" y="4674875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 flipH="1">
              <a:off x="3294375" y="-487188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1"/>
          <p:cNvGrpSpPr/>
          <p:nvPr/>
        </p:nvGrpSpPr>
        <p:grpSpPr>
          <a:xfrm flipH="1">
            <a:off x="161678" y="197147"/>
            <a:ext cx="762727" cy="849644"/>
            <a:chOff x="5471675" y="3911838"/>
            <a:chExt cx="898700" cy="1001113"/>
          </a:xfrm>
        </p:grpSpPr>
        <p:sp>
          <p:nvSpPr>
            <p:cNvPr id="103" name="Google Shape;103;p11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1"/>
          <p:cNvGrpSpPr/>
          <p:nvPr/>
        </p:nvGrpSpPr>
        <p:grpSpPr>
          <a:xfrm>
            <a:off x="-1260250" y="-797600"/>
            <a:ext cx="11039225" cy="7696750"/>
            <a:chOff x="-1260250" y="-797600"/>
            <a:chExt cx="11039225" cy="7696750"/>
          </a:xfrm>
        </p:grpSpPr>
        <p:sp>
          <p:nvSpPr>
            <p:cNvPr id="106" name="Google Shape;106;p11"/>
            <p:cNvSpPr/>
            <p:nvPr/>
          </p:nvSpPr>
          <p:spPr>
            <a:xfrm flipH="1">
              <a:off x="-1260250" y="4180850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10800000" flipH="1">
              <a:off x="7662175" y="-797600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5"/>
          <p:cNvGrpSpPr/>
          <p:nvPr/>
        </p:nvGrpSpPr>
        <p:grpSpPr>
          <a:xfrm>
            <a:off x="-893700" y="-1545587"/>
            <a:ext cx="11604050" cy="7912910"/>
            <a:chOff x="-893700" y="-1545587"/>
            <a:chExt cx="11604050" cy="7912910"/>
          </a:xfrm>
        </p:grpSpPr>
        <p:sp>
          <p:nvSpPr>
            <p:cNvPr id="131" name="Google Shape;131;p15"/>
            <p:cNvSpPr/>
            <p:nvPr/>
          </p:nvSpPr>
          <p:spPr>
            <a:xfrm>
              <a:off x="-893700" y="4250523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992050" y="-1545587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2"/>
          </p:nvPr>
        </p:nvSpPr>
        <p:spPr>
          <a:xfrm>
            <a:off x="1769389" y="1516319"/>
            <a:ext cx="4464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 idx="3"/>
          </p:nvPr>
        </p:nvSpPr>
        <p:spPr>
          <a:xfrm>
            <a:off x="1769389" y="2601731"/>
            <a:ext cx="4464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4"/>
          </p:nvPr>
        </p:nvSpPr>
        <p:spPr>
          <a:xfrm>
            <a:off x="1769388" y="3687143"/>
            <a:ext cx="44643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5" hasCustomPrompt="1"/>
          </p:nvPr>
        </p:nvSpPr>
        <p:spPr>
          <a:xfrm>
            <a:off x="846150" y="1646519"/>
            <a:ext cx="734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 idx="6" hasCustomPrompt="1"/>
          </p:nvPr>
        </p:nvSpPr>
        <p:spPr>
          <a:xfrm>
            <a:off x="846150" y="2731931"/>
            <a:ext cx="734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 idx="7" hasCustomPrompt="1"/>
          </p:nvPr>
        </p:nvSpPr>
        <p:spPr>
          <a:xfrm>
            <a:off x="846150" y="3817343"/>
            <a:ext cx="734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-445012" y="-418237"/>
            <a:ext cx="9076439" cy="6054187"/>
            <a:chOff x="-445012" y="-418237"/>
            <a:chExt cx="9076439" cy="6054187"/>
          </a:xfrm>
        </p:grpSpPr>
        <p:grpSp>
          <p:nvGrpSpPr>
            <p:cNvPr id="141" name="Google Shape;141;p15"/>
            <p:cNvGrpSpPr/>
            <p:nvPr/>
          </p:nvGrpSpPr>
          <p:grpSpPr>
            <a:xfrm rot="5400000">
              <a:off x="7897533" y="-194384"/>
              <a:ext cx="223721" cy="1244067"/>
              <a:chOff x="9900850" y="3281088"/>
              <a:chExt cx="475800" cy="2645825"/>
            </a:xfrm>
          </p:grpSpPr>
          <p:sp>
            <p:nvSpPr>
              <p:cNvPr id="142" name="Google Shape;142;p15"/>
              <p:cNvSpPr/>
              <p:nvPr/>
            </p:nvSpPr>
            <p:spPr>
              <a:xfrm>
                <a:off x="9900850" y="3281088"/>
                <a:ext cx="475800" cy="475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9900850" y="4004429"/>
                <a:ext cx="475800" cy="475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9900850" y="4727771"/>
                <a:ext cx="475800" cy="475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9900850" y="5451113"/>
                <a:ext cx="475800" cy="475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15"/>
            <p:cNvSpPr/>
            <p:nvPr/>
          </p:nvSpPr>
          <p:spPr>
            <a:xfrm>
              <a:off x="5165225" y="4795349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445012" y="-418237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rot="10800000" flipH="1">
            <a:off x="-511662" y="4282248"/>
            <a:ext cx="1032300" cy="10323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720000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2" hasCustomPrompt="1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-893700" y="-1545587"/>
            <a:ext cx="11604050" cy="7912910"/>
            <a:chOff x="-893700" y="-1545587"/>
            <a:chExt cx="11604050" cy="7912910"/>
          </a:xfrm>
        </p:grpSpPr>
        <p:sp>
          <p:nvSpPr>
            <p:cNvPr id="167" name="Google Shape;167;p17"/>
            <p:cNvSpPr/>
            <p:nvPr/>
          </p:nvSpPr>
          <p:spPr>
            <a:xfrm rot="10800000" flipH="1">
              <a:off x="-893700" y="-1545587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rot="10800000" flipH="1">
              <a:off x="7992050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3" r:id="rId9"/>
    <p:sldLayoutId id="2147483666" r:id="rId10"/>
    <p:sldLayoutId id="2147483667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p-static.achievemore.com.br/quais-sao-os-tipos-de-metodologias-agei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3aCww_1RnL0" TargetMode="External"/><Relationship Id="rId4" Type="http://schemas.openxmlformats.org/officeDocument/2006/relationships/hyperlink" Target="https://fia.com.br/blog/desenvolvimento-agil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6217908" y="1984934"/>
            <a:ext cx="762727" cy="849644"/>
            <a:chOff x="5471675" y="3911838"/>
            <a:chExt cx="898700" cy="1001113"/>
          </a:xfrm>
        </p:grpSpPr>
        <p:sp>
          <p:nvSpPr>
            <p:cNvPr id="230" name="Google Shape;230;p25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584448" y="438864"/>
            <a:ext cx="1244146" cy="223800"/>
            <a:chOff x="584448" y="438864"/>
            <a:chExt cx="1244146" cy="223800"/>
          </a:xfrm>
        </p:grpSpPr>
        <p:sp>
          <p:nvSpPr>
            <p:cNvPr id="233" name="Google Shape;233;p25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7499022" y="539488"/>
            <a:ext cx="1348353" cy="4604037"/>
            <a:chOff x="7499022" y="539488"/>
            <a:chExt cx="1348353" cy="4604037"/>
          </a:xfrm>
        </p:grpSpPr>
        <p:sp>
          <p:nvSpPr>
            <p:cNvPr id="238" name="Google Shape;238;p25"/>
            <p:cNvSpPr/>
            <p:nvPr/>
          </p:nvSpPr>
          <p:spPr>
            <a:xfrm>
              <a:off x="7985175" y="1371625"/>
              <a:ext cx="862200" cy="377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5"/>
            <p:cNvGrpSpPr/>
            <p:nvPr/>
          </p:nvGrpSpPr>
          <p:grpSpPr>
            <a:xfrm>
              <a:off x="7985181" y="539488"/>
              <a:ext cx="537088" cy="1586694"/>
              <a:chOff x="9900850" y="-1697575"/>
              <a:chExt cx="1023025" cy="302227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499022" y="3711281"/>
              <a:ext cx="762761" cy="763034"/>
              <a:chOff x="12117275" y="1982700"/>
              <a:chExt cx="2164475" cy="2165250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C40A1FE-7C5F-5BFD-3DC2-E83783E5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498" y="2182237"/>
            <a:ext cx="4179246" cy="6445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b="1" dirty="0" err="1">
                <a:solidFill>
                  <a:schemeClr val="bg1">
                    <a:lumMod val="10000"/>
                  </a:schemeClr>
                </a:solidFill>
                <a:latin typeface="Google Sans"/>
              </a:rPr>
              <a:t>Engenharia</a:t>
            </a:r>
            <a:r>
              <a:rPr lang="en-US" sz="2100" b="1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 de Software 1</a:t>
            </a:r>
            <a:br>
              <a:rPr lang="en-US" sz="2100" b="1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en-US" sz="21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Tema: </a:t>
            </a:r>
            <a:r>
              <a:rPr lang="en-US" sz="2100" dirty="0" err="1">
                <a:solidFill>
                  <a:schemeClr val="bg1">
                    <a:lumMod val="10000"/>
                  </a:schemeClr>
                </a:solidFill>
                <a:latin typeface="Google Sans"/>
              </a:rPr>
              <a:t>Metodologias</a:t>
            </a:r>
            <a:r>
              <a:rPr lang="en-US" sz="21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 </a:t>
            </a:r>
            <a:r>
              <a:rPr lang="pt-PT" sz="21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ágeis e Scrum</a:t>
            </a:r>
          </a:p>
        </p:txBody>
      </p:sp>
      <p:pic>
        <p:nvPicPr>
          <p:cNvPr id="5" name="Picture 3" descr="Description: F:\My Pictures\Apanhadas\My Pictures\Logos\Logotipos Mocabicanos\image19.gif">
            <a:extLst>
              <a:ext uri="{FF2B5EF4-FFF2-40B4-BE49-F238E27FC236}">
                <a16:creationId xmlns:a16="http://schemas.microsoft.com/office/drawing/2014/main" id="{7055AC4F-0AAC-C1E7-BE97-5F2E3F7D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84" y="517520"/>
            <a:ext cx="70723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C3D8545-8566-4192-7F6D-BD40AD17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53301"/>
            <a:ext cx="5486400" cy="106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PT" sz="15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UNIVERSIDADE EDUARDO MONDLANE</a:t>
            </a:r>
            <a:endParaRPr lang="pt-PT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PT" sz="1500" b="1" dirty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FACULDADE DE ENGENHARIA</a:t>
            </a:r>
          </a:p>
          <a:p>
            <a:pPr algn="ctr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pt-PT" sz="1500" b="1" dirty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DEPARTAMENTO DE ENGENHARIA ELECTROTÉCNICA</a:t>
            </a:r>
            <a:endParaRPr lang="pt-PT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D3944CA-9DCF-2359-518F-E17F48FCC916}"/>
              </a:ext>
            </a:extLst>
          </p:cNvPr>
          <p:cNvSpPr txBox="1"/>
          <p:nvPr/>
        </p:nvSpPr>
        <p:spPr>
          <a:xfrm>
            <a:off x="1281565" y="2750567"/>
            <a:ext cx="3011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Discentes: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Almeida, Henriques</a:t>
            </a:r>
            <a:endParaRPr lang="pt-PT" sz="1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Boa, Valter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Manuel, </a:t>
            </a:r>
            <a:r>
              <a:rPr lang="en-US" sz="15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Modesta</a:t>
            </a:r>
            <a:endParaRPr lang="en-US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Muando</a:t>
            </a:r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Felisberto</a:t>
            </a:r>
            <a:endParaRPr lang="pt-PT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Niuare</a:t>
            </a:r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Geraldo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Pelembe</a:t>
            </a:r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Jaime</a:t>
            </a:r>
            <a:endParaRPr lang="pt-PT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PT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PT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909F363-391F-5CAE-E24A-4211EE48E507}"/>
              </a:ext>
            </a:extLst>
          </p:cNvPr>
          <p:cNvSpPr txBox="1"/>
          <p:nvPr/>
        </p:nvSpPr>
        <p:spPr>
          <a:xfrm>
            <a:off x="2857500" y="4610412"/>
            <a:ext cx="342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Maputo, Abril de 2024</a:t>
            </a:r>
            <a:endParaRPr lang="pt-PT" sz="1050" b="1" dirty="0">
              <a:solidFill>
                <a:schemeClr val="tx1"/>
              </a:solidFill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52C7139-9905-F609-EC26-EDAFE40DD6F4}"/>
              </a:ext>
            </a:extLst>
          </p:cNvPr>
          <p:cNvSpPr txBox="1"/>
          <p:nvPr/>
        </p:nvSpPr>
        <p:spPr>
          <a:xfrm>
            <a:off x="5027865" y="2981505"/>
            <a:ext cx="262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Docentes: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Sergio</a:t>
            </a:r>
            <a:r>
              <a:rPr lang="pt-PT" sz="1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Mavie</a:t>
            </a:r>
            <a:r>
              <a:rPr lang="pt-PT" sz="1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, </a:t>
            </a:r>
            <a:r>
              <a:rPr lang="pt-PT" sz="16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MSc</a:t>
            </a:r>
            <a:endParaRPr lang="pt-PT" sz="16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285750" indent="-285750" algn="ctr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Eng. Ivone Cipriano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720567" y="0"/>
            <a:ext cx="5926800" cy="725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Princípios</a:t>
            </a: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metodologias ágeis</a:t>
            </a: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339273" y="786809"/>
            <a:ext cx="7336658" cy="4356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1. Satisfação do cliente: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Priorize a entrega contínua de software útil que atenda às necessidades do cliente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2. Aceitar mudanças: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Esteja aberto a mudanças nos requisitos, mesmo em estágios avançados do desenvolvimento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3. Entrega frequente: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Divida o trabalho em iterações curtas e entregue software funcionando com frequência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4. Colaboração constante: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Promova uma colaboração próxima entre a equipe de desenvolvimento e os </a:t>
            </a:r>
            <a:r>
              <a:rPr lang="pt-PT" sz="1800" dirty="0" err="1">
                <a:solidFill>
                  <a:schemeClr val="bg1">
                    <a:lumMod val="25000"/>
                  </a:schemeClr>
                </a:solidFill>
                <a:latin typeface="Google Sans"/>
              </a:rPr>
              <a:t>stakeholders</a:t>
            </a: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</p:txBody>
      </p:sp>
      <p:sp>
        <p:nvSpPr>
          <p:cNvPr id="13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30499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8"/>
          <p:cNvGrpSpPr/>
          <p:nvPr/>
        </p:nvGrpSpPr>
        <p:grpSpPr>
          <a:xfrm>
            <a:off x="8602314" y="4352486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566476" y="1311308"/>
            <a:ext cx="7280985" cy="440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5. Equipe motivada: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Capacite e confie na equipe, fornecendo o suporte necessário para realizar o trabalho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6. Comunicação eficaz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: Prefira a comunicação face a face para garantir entendimento e minimizar mal-entendidos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7. Software funcional: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Avalie o progresso com base na entrega de software funcionando, não apenas em documentos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8. Ritmo sustentável: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Promova um ritmo de trabalho sustentável para evitar exaustão da equipe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</p:txBody>
      </p:sp>
      <p:sp>
        <p:nvSpPr>
          <p:cNvPr id="13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10</a:t>
            </a:r>
          </a:p>
        </p:txBody>
      </p:sp>
      <p:sp>
        <p:nvSpPr>
          <p:cNvPr id="4" name="Google Shape;295;p28">
            <a:extLst>
              <a:ext uri="{FF2B5EF4-FFF2-40B4-BE49-F238E27FC236}">
                <a16:creationId xmlns:a16="http://schemas.microsoft.com/office/drawing/2014/main" id="{AC2D49D1-8FE7-CCAC-B5BB-CF7D96E7C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0724" y="95524"/>
            <a:ext cx="5926800" cy="1311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Princípios</a:t>
            </a: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metodologias ágeis (cont)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940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8"/>
          <p:cNvGrpSpPr/>
          <p:nvPr/>
        </p:nvGrpSpPr>
        <p:grpSpPr>
          <a:xfrm>
            <a:off x="8602314" y="4352486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566476" y="1406832"/>
            <a:ext cx="7280985" cy="4409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9. Excelência técnica: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Priorize a qualidade técnica e o bom design do software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10. Simplicidade: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Prefira soluções simples e diretas, minimizando trabalho desnecessário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11. Equipes auto-organizadas: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Dê às equipes liberdade e responsabilidade para tomar decisões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12. Melhoria contínua: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Realize retrospectivas regulares para identificar áreas de melhoria e ajustar o processo de desenvolvimento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</p:txBody>
      </p:sp>
      <p:sp>
        <p:nvSpPr>
          <p:cNvPr id="13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68417" y="4374697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11</a:t>
            </a:r>
          </a:p>
        </p:txBody>
      </p:sp>
      <p:sp>
        <p:nvSpPr>
          <p:cNvPr id="4" name="Google Shape;295;p28">
            <a:extLst>
              <a:ext uri="{FF2B5EF4-FFF2-40B4-BE49-F238E27FC236}">
                <a16:creationId xmlns:a16="http://schemas.microsoft.com/office/drawing/2014/main" id="{81F4088F-1391-F5F8-3E08-B99A4F59C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8600" y="26677"/>
            <a:ext cx="5926800" cy="1311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Princípios</a:t>
            </a: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metodologias ágeis (cont)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4559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218390" y="85240"/>
            <a:ext cx="5926800" cy="1194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Praticas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339273" y="733647"/>
            <a:ext cx="7576121" cy="4003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Desenvolvimento Iterativo e Incremental: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Divide o desenvolvimento em iterações ou incrementos. Cada iteração produz um resultado funcional e potencialmente entregável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Entrega Contínua: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Garante que o software seja sempre potencialmente entregável. Permite entregas incrementais e frequentes.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Feedback Contínuo: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Busca feedback constante de </a:t>
            </a:r>
            <a:r>
              <a:rPr lang="pt-PT" sz="1800" dirty="0" err="1">
                <a:solidFill>
                  <a:schemeClr val="bg1">
                    <a:lumMod val="25000"/>
                  </a:schemeClr>
                </a:solidFill>
                <a:latin typeface="Google Sans"/>
              </a:rPr>
              <a:t>stakeholders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, clientes e usuários finais. Orienta o desenvolvimento para atender às necessidades do cliente.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</p:txBody>
      </p:sp>
      <p:sp>
        <p:nvSpPr>
          <p:cNvPr id="13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7758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Principais Metodologias</a:t>
            </a:r>
            <a:endParaRPr b="1" dirty="0"/>
          </a:p>
        </p:txBody>
      </p:sp>
      <p:sp>
        <p:nvSpPr>
          <p:cNvPr id="275" name="Google Shape;275;p27"/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/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/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/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5D774268-B6D8-7E87-E261-4CD8562DC5B8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b="1" dirty="0"/>
              <a:t>Principais Metodologias ágies</a:t>
            </a:r>
            <a:br>
              <a:rPr lang="pt-PT" b="1" dirty="0"/>
            </a:b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475121" y="2169716"/>
            <a:ext cx="7336658" cy="3499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endParaRPr lang="pt-PT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Google Shape;296;p28"/>
          <p:cNvSpPr txBox="1">
            <a:spLocks/>
          </p:cNvSpPr>
          <p:nvPr/>
        </p:nvSpPr>
        <p:spPr>
          <a:xfrm>
            <a:off x="266400" y="1232451"/>
            <a:ext cx="7269075" cy="2993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Existem muitas metodologias ágeis mas aqui será abordado as principais:</a:t>
            </a:r>
            <a:b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b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Scrum</a:t>
            </a:r>
            <a:b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Kanban</a:t>
            </a:r>
            <a:b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Scrumbam</a:t>
            </a:r>
            <a:b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XP- Extreme Programming</a:t>
            </a:r>
            <a:b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pt-PT" sz="20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LSD – Lean Software Development</a:t>
            </a:r>
            <a:endParaRPr lang="pt-PT" sz="2000" dirty="0"/>
          </a:p>
        </p:txBody>
      </p: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2093A175-8784-74B1-4BBC-CD664049AE6F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9595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8600" y="223370"/>
            <a:ext cx="5926800" cy="1346100"/>
          </a:xfrm>
        </p:spPr>
        <p:txBody>
          <a:bodyPr/>
          <a:lstStyle/>
          <a:p>
            <a:r>
              <a:rPr lang="en-US" b="1" dirty="0" err="1"/>
              <a:t>Scrumban</a:t>
            </a:r>
            <a:endParaRPr lang="en-US" b="1" dirty="0"/>
          </a:p>
        </p:txBody>
      </p:sp>
      <p:sp>
        <p:nvSpPr>
          <p:cNvPr id="4" name="Retângulo 3"/>
          <p:cNvSpPr/>
          <p:nvPr/>
        </p:nvSpPr>
        <p:spPr>
          <a:xfrm>
            <a:off x="1333918" y="1772836"/>
            <a:ext cx="6476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Google Sans"/>
              </a:rPr>
              <a:t> É uma metodologia de gerenciamento de projetos que combina duas estratégias ágeis comuns: </a:t>
            </a:r>
            <a:r>
              <a:rPr lang="pt-PT" sz="1800" dirty="0" err="1">
                <a:latin typeface="Google Sans"/>
              </a:rPr>
              <a:t>Scrum</a:t>
            </a:r>
            <a:r>
              <a:rPr lang="pt-PT" sz="1800" dirty="0">
                <a:latin typeface="Google Sans"/>
              </a:rPr>
              <a:t> e </a:t>
            </a:r>
            <a:r>
              <a:rPr lang="pt-PT" sz="1800" dirty="0" err="1">
                <a:latin typeface="Google Sans"/>
              </a:rPr>
              <a:t>Kanban</a:t>
            </a:r>
            <a:r>
              <a:rPr lang="pt-PT" sz="1800" dirty="0">
                <a:latin typeface="Google Sans"/>
              </a:rPr>
              <a:t> na qual adota algumas características de ambas metodologias Nesse tipo de metodologia não há hierarquia de equipe no </a:t>
            </a:r>
            <a:r>
              <a:rPr lang="pt-PT" sz="1800" dirty="0" err="1">
                <a:latin typeface="Google Sans"/>
              </a:rPr>
              <a:t>Scrumban</a:t>
            </a:r>
            <a:r>
              <a:rPr lang="pt-PT" sz="1800" dirty="0">
                <a:latin typeface="Google Sans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Google Sans"/>
              </a:rPr>
              <a:t> Cada pessoa da equipe de desenvolvimento tem a mesma oportunidade que as outras de tomar decisões e fazer escolhas</a:t>
            </a:r>
            <a:endParaRPr lang="en-US" sz="1800" dirty="0"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sz="1800" dirty="0">
                <a:latin typeface="Google Sans"/>
              </a:rPr>
              <a:t>  Não precisam necessariamente ter um prazo.</a:t>
            </a:r>
            <a:endParaRPr lang="en-US" sz="1800" dirty="0">
              <a:latin typeface="Google Sans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8199ADE6-1C44-EF37-CB8A-CBAC0B818207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8645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8600" y="155913"/>
            <a:ext cx="5926800" cy="1346100"/>
          </a:xfrm>
        </p:spPr>
        <p:txBody>
          <a:bodyPr/>
          <a:lstStyle/>
          <a:p>
            <a:r>
              <a:rPr lang="en-US" b="1" dirty="0"/>
              <a:t>Kanban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08600" y="1689391"/>
            <a:ext cx="62149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latin typeface="Google Sans"/>
              </a:rPr>
              <a:t>É uma metodologia que tem como ideia traduzir fluxos por meio de cartões, possuindo três listas com os </a:t>
            </a:r>
            <a:r>
              <a:rPr lang="pt-PT" sz="1800" dirty="0" err="1">
                <a:latin typeface="Google Sans"/>
              </a:rPr>
              <a:t>kanban</a:t>
            </a:r>
            <a:r>
              <a:rPr lang="pt-PT" sz="1800" dirty="0">
                <a:latin typeface="Google Sans"/>
              </a:rPr>
              <a:t> (cartões): </a:t>
            </a:r>
            <a:r>
              <a:rPr lang="pt-PT" sz="1800" b="1" dirty="0">
                <a:latin typeface="Google Sans"/>
              </a:rPr>
              <a:t>a de tarefas por fazer</a:t>
            </a:r>
            <a:r>
              <a:rPr lang="pt-PT" sz="1800" dirty="0">
                <a:latin typeface="Google Sans"/>
              </a:rPr>
              <a:t>, </a:t>
            </a:r>
            <a:r>
              <a:rPr lang="pt-PT" sz="1800" b="1" dirty="0">
                <a:latin typeface="Google Sans"/>
              </a:rPr>
              <a:t>a de tarefas em andamento </a:t>
            </a:r>
            <a:r>
              <a:rPr lang="pt-PT" sz="1800" dirty="0">
                <a:latin typeface="Google Sans"/>
              </a:rPr>
              <a:t>e a </a:t>
            </a:r>
            <a:r>
              <a:rPr lang="pt-PT" sz="1800" b="1" dirty="0">
                <a:latin typeface="Google Sans"/>
              </a:rPr>
              <a:t>de tarefas concluídas. </a:t>
            </a:r>
            <a:endParaRPr lang="en-US" sz="1800" b="1" dirty="0"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latin typeface="Google Sans"/>
              </a:rPr>
              <a:t>Cada cartão é uma atividade a ser puxada para a lista seguinte sempre que atender aos requisitos, como uma fila. </a:t>
            </a:r>
            <a:endParaRPr lang="en-US" sz="1800" b="1" dirty="0"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>
                <a:latin typeface="Google Sans"/>
              </a:rPr>
              <a:t>Permite a visualização de todo o fluxo de trabalho sendo que dá tangibilidade a fluxos de desenvolvimento. </a:t>
            </a:r>
            <a:endParaRPr lang="en-US" sz="1800" b="1" dirty="0">
              <a:latin typeface="Google Sans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1342CA01-FE68-1698-9231-6824DBC68D42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5197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600" dirty="0">
                <a:solidFill>
                  <a:schemeClr val="bg1">
                    <a:lumMod val="10000"/>
                  </a:schemeClr>
                </a:solidFill>
              </a:rPr>
              <a:t>XP- Extreme Programming</a:t>
            </a:r>
            <a:br>
              <a:rPr lang="pt-PT" sz="3600" dirty="0">
                <a:solidFill>
                  <a:schemeClr val="bg1">
                    <a:lumMod val="10000"/>
                  </a:schemeClr>
                </a:solidFill>
              </a:rPr>
            </a:b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01921" y="1384758"/>
            <a:ext cx="7336658" cy="338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900" dirty="0">
                <a:latin typeface="Google Sans"/>
              </a:rPr>
              <a:t>O Extreme Programming é uma abordagem ágil que enfatiza a qualidade do código, colaboração entre equipe e cliente, feedback rápido e flexibilidade. Ele inclui práticas como programação em pares, integração contínua, desenvolvimento orientado a testes (TDD) e releases frequentes.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r="17488"/>
          <a:stretch/>
        </p:blipFill>
        <p:spPr>
          <a:xfrm>
            <a:off x="744660" y="2951813"/>
            <a:ext cx="5156410" cy="1962424"/>
          </a:xfrm>
          <a:prstGeom prst="rect">
            <a:avLst/>
          </a:prstGeom>
        </p:spPr>
      </p:pic>
      <p:sp>
        <p:nvSpPr>
          <p:cNvPr id="5" name="Google Shape;276;p27">
            <a:extLst>
              <a:ext uri="{FF2B5EF4-FFF2-40B4-BE49-F238E27FC236}">
                <a16:creationId xmlns:a16="http://schemas.microsoft.com/office/drawing/2014/main" id="{B49A326B-C5BE-CB45-BD9C-A86F5AC745A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7912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6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Cont.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01921" y="1384758"/>
            <a:ext cx="7336658" cy="338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900" dirty="0"/>
              <a:t>Sengundo (Sommerville,2011), </a:t>
            </a:r>
            <a:r>
              <a:rPr lang="pt-PT" dirty="0"/>
              <a:t>Extreme Programming (XP) é talvez o mais conhecido e mais utilizado dos métodos ágeis. 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Por exemplo, em XP, várias novas versões de um sistema podem ser desenvolvidas, integradas e testadas em um único dia por programadores diferentes</a:t>
            </a: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5FEF82A6-4D64-9333-77AF-D38C2533D67F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128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ctrTitle"/>
          </p:nvPr>
        </p:nvSpPr>
        <p:spPr>
          <a:xfrm>
            <a:off x="713225" y="1371625"/>
            <a:ext cx="4840500" cy="2196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Metodologias </a:t>
            </a:r>
            <a:r>
              <a:rPr lang="pt-PT" b="1" dirty="0"/>
              <a:t>ágeis e Scrum</a:t>
            </a:r>
            <a:br>
              <a:rPr lang="pt-PT" b="1" dirty="0"/>
            </a:br>
            <a:r>
              <a:rPr lang="pt-PT" dirty="0"/>
              <a:t>Introdução </a:t>
            </a:r>
            <a:endParaRPr dirty="0"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6217908" y="1984934"/>
            <a:ext cx="762727" cy="849644"/>
            <a:chOff x="5471675" y="3911838"/>
            <a:chExt cx="898700" cy="1001113"/>
          </a:xfrm>
        </p:grpSpPr>
        <p:sp>
          <p:nvSpPr>
            <p:cNvPr id="230" name="Google Shape;230;p25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584448" y="438864"/>
            <a:ext cx="1244146" cy="223800"/>
            <a:chOff x="584448" y="438864"/>
            <a:chExt cx="1244146" cy="223800"/>
          </a:xfrm>
        </p:grpSpPr>
        <p:sp>
          <p:nvSpPr>
            <p:cNvPr id="233" name="Google Shape;233;p25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7499022" y="539488"/>
            <a:ext cx="1348353" cy="4604037"/>
            <a:chOff x="7499022" y="539488"/>
            <a:chExt cx="1348353" cy="4604037"/>
          </a:xfrm>
        </p:grpSpPr>
        <p:sp>
          <p:nvSpPr>
            <p:cNvPr id="238" name="Google Shape;238;p25"/>
            <p:cNvSpPr/>
            <p:nvPr/>
          </p:nvSpPr>
          <p:spPr>
            <a:xfrm>
              <a:off x="7985175" y="1371625"/>
              <a:ext cx="862200" cy="377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5"/>
            <p:cNvGrpSpPr/>
            <p:nvPr/>
          </p:nvGrpSpPr>
          <p:grpSpPr>
            <a:xfrm>
              <a:off x="7985181" y="539488"/>
              <a:ext cx="537088" cy="1586694"/>
              <a:chOff x="9900850" y="-1697575"/>
              <a:chExt cx="1023025" cy="302227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499022" y="3711281"/>
              <a:ext cx="762761" cy="763034"/>
              <a:chOff x="12117275" y="1982700"/>
              <a:chExt cx="2164475" cy="2165250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275;p27">
            <a:extLst>
              <a:ext uri="{FF2B5EF4-FFF2-40B4-BE49-F238E27FC236}">
                <a16:creationId xmlns:a16="http://schemas.microsoft.com/office/drawing/2014/main" id="{9B7041E6-83C0-94CA-9BF0-406E62DB573B}"/>
              </a:ext>
            </a:extLst>
          </p:cNvPr>
          <p:cNvSpPr/>
          <p:nvPr/>
        </p:nvSpPr>
        <p:spPr>
          <a:xfrm>
            <a:off x="6558265" y="375500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8" name="Google Shape;276;p27">
            <a:extLst>
              <a:ext uri="{FF2B5EF4-FFF2-40B4-BE49-F238E27FC236}">
                <a16:creationId xmlns:a16="http://schemas.microsoft.com/office/drawing/2014/main" id="{AC1471DA-2DC0-6509-1DA5-CA17C6A4F9CF}"/>
              </a:ext>
            </a:extLst>
          </p:cNvPr>
          <p:cNvSpPr txBox="1">
            <a:spLocks/>
          </p:cNvSpPr>
          <p:nvPr/>
        </p:nvSpPr>
        <p:spPr>
          <a:xfrm>
            <a:off x="6648715" y="579500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500" dirty="0"/>
              <a:t>01</a:t>
            </a: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8EAC36CB-186A-3F4B-5A6E-4F32F7E6AEEB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0281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pt-PT" sz="3600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Cont.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683842" y="1050749"/>
            <a:ext cx="7336658" cy="338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Extreme Programming envolve uma série de práticas que refletem os princípios dos métodos ágeis (elas estão resumidas na Tabela abaixo):</a:t>
            </a:r>
            <a:br>
              <a:rPr lang="pt-PT" sz="1800" dirty="0"/>
            </a:b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6" y="2229054"/>
            <a:ext cx="6192114" cy="2400635"/>
          </a:xfrm>
          <a:prstGeom prst="rect">
            <a:avLst/>
          </a:prstGeom>
        </p:spPr>
      </p:pic>
      <p:sp>
        <p:nvSpPr>
          <p:cNvPr id="5" name="Google Shape;276;p27">
            <a:extLst>
              <a:ext uri="{FF2B5EF4-FFF2-40B4-BE49-F238E27FC236}">
                <a16:creationId xmlns:a16="http://schemas.microsoft.com/office/drawing/2014/main" id="{8DA94020-BAD1-E03D-887C-FDBF59AC6CB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2152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600" dirty="0">
                <a:solidFill>
                  <a:schemeClr val="bg1">
                    <a:lumMod val="10000"/>
                  </a:schemeClr>
                </a:solidFill>
              </a:rPr>
              <a:t>LSD – Lean Software Development</a:t>
            </a:r>
            <a:endParaRPr lang="pt-PT" sz="3600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01921" y="1384758"/>
            <a:ext cx="7336658" cy="338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>
                <a:latin typeface="Google Sans"/>
              </a:rPr>
              <a:t>Inspirado nos princípios Lean, esta abordagem enfatiza a eliminação de desperdícios, entrega rápida de valor ao cliente, aprendizado contínuo e respeito pelas pessoas envolvidas no processo de desenvolvimento.</a:t>
            </a:r>
            <a:br>
              <a:rPr lang="pt-PT" dirty="0">
                <a:latin typeface="Google Sans"/>
              </a:rPr>
            </a:br>
            <a:br>
              <a:rPr lang="pt-PT" dirty="0">
                <a:latin typeface="Google Sans"/>
              </a:rPr>
            </a:br>
            <a:endParaRPr lang="pt-PT" dirty="0">
              <a:latin typeface="Google Sans"/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842D5D43-8EBF-6FAC-6663-7A31B1C70485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4282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635101" y="2163850"/>
            <a:ext cx="7302224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4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Metodologias ágeis Versus tradicionais</a:t>
            </a:r>
            <a:endParaRPr sz="4300" b="1" dirty="0"/>
          </a:p>
        </p:txBody>
      </p:sp>
      <p:sp>
        <p:nvSpPr>
          <p:cNvPr id="275" name="Google Shape;275;p27"/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/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/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/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08FC7864-0C98-1812-92EC-0A506B3A686D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608600" y="415769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Metodologias ágeis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152978" y="1291169"/>
            <a:ext cx="7336658" cy="1280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São mais focadas no código, considerando o projeto e a implementação como atividades centrais. As iterações ocorrem em todas as atividades.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604FE3B-3A2E-4B27-ABEF-FEA2E8D777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41" y="2733161"/>
            <a:ext cx="4136065" cy="17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D4653D-3BC7-4104-9098-FC860497A7D7}"/>
              </a:ext>
            </a:extLst>
          </p:cNvPr>
          <p:cNvSpPr txBox="1"/>
          <p:nvPr/>
        </p:nvSpPr>
        <p:spPr>
          <a:xfrm>
            <a:off x="1820826" y="4724997"/>
            <a:ext cx="2230179" cy="28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Metodologia ágil 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F7A25A8A-A2D4-20B8-F898-A956F5BC640F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257088" y="682331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Principais características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339273" y="1588269"/>
            <a:ext cx="7336658" cy="2048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Abordagem incremental e iterativa, com entregas frequentes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Ênfase na comunicação, colaboração e feedback contínuo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Adaptabilidade a mudanças e flexibilidade para lidar com incertezas 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Maior autonomia e responsabilidade da equipe</a:t>
            </a: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836908A1-DB8F-CE60-BB6D-CE9229074FE8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8498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090800" y="346085"/>
            <a:ext cx="5926800" cy="1194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Desvantagens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339273" y="1063256"/>
            <a:ext cx="7576121" cy="3401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Documentação menos extensa e detalhada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Dificuldade em estimar prazos e custos com precisão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Requer maior disciplina e organização da equipe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Pode ser menos eficaz para projetos com requisitos bem definidos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Exemplos de metodologias ágeis são </a:t>
            </a:r>
            <a:r>
              <a:rPr lang="pt-PT" sz="1800" dirty="0" err="1">
                <a:solidFill>
                  <a:schemeClr val="bg1">
                    <a:lumMod val="25000"/>
                  </a:schemeClr>
                </a:solidFill>
                <a:latin typeface="Google Sans"/>
              </a:rPr>
              <a:t>Scrum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, </a:t>
            </a:r>
            <a:r>
              <a:rPr lang="pt-PT" sz="1800" dirty="0" err="1">
                <a:solidFill>
                  <a:schemeClr val="bg1">
                    <a:lumMod val="25000"/>
                  </a:schemeClr>
                </a:solidFill>
                <a:latin typeface="Google Sans"/>
              </a:rPr>
              <a:t>Kanban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e Extreme </a:t>
            </a:r>
            <a:r>
              <a:rPr lang="pt-PT" sz="1800" dirty="0" err="1">
                <a:solidFill>
                  <a:schemeClr val="bg1">
                    <a:lumMod val="25000"/>
                  </a:schemeClr>
                </a:solidFill>
                <a:latin typeface="Google Sans"/>
              </a:rPr>
              <a:t>Programming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(XP)</a:t>
            </a: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4F00C06F-B509-7BC7-7A95-4010D6410BEE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7412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582194" y="382461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Metodologias tradicionais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090800" y="1254597"/>
            <a:ext cx="7336658" cy="1053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São mais focadas em criar documentos formais para estabelecer a comunicação entre os estágios do processo de desenvolvimento de software.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D4653D-3BC7-4104-9098-FC860497A7D7}"/>
              </a:ext>
            </a:extLst>
          </p:cNvPr>
          <p:cNvSpPr txBox="1"/>
          <p:nvPr/>
        </p:nvSpPr>
        <p:spPr>
          <a:xfrm>
            <a:off x="1916518" y="4736293"/>
            <a:ext cx="2230179" cy="28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Metodologia tradicional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FF131BF-EC2E-491A-920F-7468B6A91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88" y="2307754"/>
            <a:ext cx="4671371" cy="19615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B81D4C1E-BCC5-EAFA-7F07-1222600B5399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8607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090800" y="538867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Principais características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339273" y="1550946"/>
            <a:ext cx="7336658" cy="1420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Maior controle e previsibilidade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Estrutura rígida e bem definida, com etapas sequenciais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Planejamento detalhado e documentação extensa no início do projeto</a:t>
            </a: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FAE0E09B-610E-0C6C-FC3C-7BCA91F6CDD0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7500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257088" y="489098"/>
            <a:ext cx="5926800" cy="1099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esvantagens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339273" y="1211917"/>
            <a:ext cx="7576121" cy="2464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Falta de flexibilidade para lidar com mudanças inesperadas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Processo lento e burocrático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Menor engajamento e colaboração da equipe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Alguns exemplos de metodologias tradicionais são cascata, incremental e iterativo</a:t>
            </a: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6193023D-4314-3125-5F0C-5B51E5AD32E8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77146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C2A0-FE39-FF96-7546-ABA31225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29" y="431837"/>
            <a:ext cx="7120655" cy="812172"/>
          </a:xfrm>
        </p:spPr>
        <p:txBody>
          <a:bodyPr/>
          <a:lstStyle/>
          <a:p>
            <a:r>
              <a:rPr lang="pt-PT" sz="4200" dirty="0"/>
              <a:t>Qual é o melhor carro para si?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0C87E-4F98-F0ED-24B1-E909E2AA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86" y="2260710"/>
            <a:ext cx="4473326" cy="150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32C56-4FE6-6886-CA95-2F4F1B6E0552}"/>
              </a:ext>
            </a:extLst>
          </p:cNvPr>
          <p:cNvSpPr txBox="1"/>
          <p:nvPr/>
        </p:nvSpPr>
        <p:spPr>
          <a:xfrm>
            <a:off x="1380973" y="3893276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Toyota Noah</a:t>
            </a: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3947F914-CD25-BCAA-2C36-18D21729DE21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DF364-058A-B0EF-E5A3-18687F7F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9" y="1843324"/>
            <a:ext cx="3993755" cy="1984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2AF10C-1683-E16E-A302-3A3FE89EEDF4}"/>
              </a:ext>
            </a:extLst>
          </p:cNvPr>
          <p:cNvSpPr txBox="1"/>
          <p:nvPr/>
        </p:nvSpPr>
        <p:spPr>
          <a:xfrm>
            <a:off x="6168361" y="389422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Toyota Supra</a:t>
            </a:r>
          </a:p>
        </p:txBody>
      </p:sp>
    </p:spTree>
    <p:extLst>
      <p:ext uri="{BB962C8B-B14F-4D97-AF65-F5344CB8AC3E}">
        <p14:creationId xmlns:p14="http://schemas.microsoft.com/office/powerpoint/2010/main" val="365781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 que são metodologias </a:t>
            </a:r>
            <a:r>
              <a:rPr lang="pt-PT" b="1" dirty="0"/>
              <a:t>ágeis? 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20000" y="1650193"/>
            <a:ext cx="7336658" cy="2575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  <a:t>Metodologias ágeis são conjuntos de práticas que proporcionam uma forma de gerenciar projetos mais adaptável às mudanças. </a:t>
            </a: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  <a:t>Dessa forma, elas são estruturadas em ciclos curtos com entregas rápidas e frequentes, realizadas por equipes pequenas e auto-organizadas.  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E20EC298-6EF7-7205-9683-4DF3435B281B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765694" y="419515"/>
            <a:ext cx="7475262" cy="1099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Escolha da melhor metodologia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A606B85-7B64-430F-8DCC-CE10639A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057275"/>
            <a:ext cx="8296275" cy="4086225"/>
          </a:xfrm>
          <a:prstGeom prst="rect">
            <a:avLst/>
          </a:prstGeom>
        </p:spPr>
      </p:pic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854E4F8C-1982-3214-482F-C2AA9D43AD1B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22524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SCRUM</a:t>
            </a:r>
            <a:endParaRPr b="1" dirty="0"/>
          </a:p>
        </p:txBody>
      </p:sp>
      <p:sp>
        <p:nvSpPr>
          <p:cNvPr id="275" name="Google Shape;275;p27"/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/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/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/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45896EAA-EC4A-B01E-B91B-40FD36C6864A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 que é SCRUM?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20000" y="1357181"/>
            <a:ext cx="7336658" cy="2575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  <a:t>O termo Scrum vem do jogo de rugby, é a jogada em que ficam todos juntos.</a:t>
            </a: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A6915A9-95DB-285F-4DAF-AC2A4411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59" y="2449108"/>
            <a:ext cx="5824597" cy="2105633"/>
          </a:xfrm>
          <a:prstGeom prst="rect">
            <a:avLst/>
          </a:prstGeom>
        </p:spPr>
      </p:pic>
      <p:sp>
        <p:nvSpPr>
          <p:cNvPr id="5" name="Google Shape;276;p27">
            <a:extLst>
              <a:ext uri="{FF2B5EF4-FFF2-40B4-BE49-F238E27FC236}">
                <a16:creationId xmlns:a16="http://schemas.microsoft.com/office/drawing/2014/main" id="{FD515826-D093-8AD3-7AD7-17FA5E9553A8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Definição 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20000" y="1312643"/>
            <a:ext cx="7336658" cy="1758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  <a:t>O SCRUM é um framework ágil de gestão de projetos que é usado principalmente no desenvolvimento de software, mas também é aplicável a uma ampla variedade de projetos complexos</a:t>
            </a: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C6787-D6DF-A276-F338-393B5AAF9118}"/>
              </a:ext>
            </a:extLst>
          </p:cNvPr>
          <p:cNvSpPr txBox="1"/>
          <p:nvPr/>
        </p:nvSpPr>
        <p:spPr>
          <a:xfrm>
            <a:off x="720000" y="3345256"/>
            <a:ext cx="7624820" cy="101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Transparência - o projeto é de todos;</a:t>
            </a:r>
          </a:p>
          <a:p>
            <a:pPr algn="l"/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Inspeção – todos colaboram;</a:t>
            </a:r>
            <a:endParaRPr lang="pt-PT" sz="1800" dirty="0"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Adaptação –todos participam e empenham-se pelo sucesso de todos.</a:t>
            </a:r>
          </a:p>
        </p:txBody>
      </p:sp>
      <p:sp>
        <p:nvSpPr>
          <p:cNvPr id="5" name="Google Shape;252;p26">
            <a:extLst>
              <a:ext uri="{FF2B5EF4-FFF2-40B4-BE49-F238E27FC236}">
                <a16:creationId xmlns:a16="http://schemas.microsoft.com/office/drawing/2014/main" id="{16C6D073-1D7E-AEDD-ACD8-C7F950CED369}"/>
              </a:ext>
            </a:extLst>
          </p:cNvPr>
          <p:cNvSpPr txBox="1">
            <a:spLocks/>
          </p:cNvSpPr>
          <p:nvPr/>
        </p:nvSpPr>
        <p:spPr>
          <a:xfrm>
            <a:off x="715770" y="287225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pPr algn="l"/>
            <a:r>
              <a:rPr lang="pt-PT" sz="2000" b="1" dirty="0"/>
              <a:t>Os três pilares</a:t>
            </a:r>
          </a:p>
        </p:txBody>
      </p:sp>
      <p:sp>
        <p:nvSpPr>
          <p:cNvPr id="6" name="Google Shape;276;p27">
            <a:extLst>
              <a:ext uri="{FF2B5EF4-FFF2-40B4-BE49-F238E27FC236}">
                <a16:creationId xmlns:a16="http://schemas.microsoft.com/office/drawing/2014/main" id="{03B89FB9-79EE-6E93-4EFC-936ED63B588A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577994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4B88-DBA6-168E-7295-01875E08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132" y="500320"/>
            <a:ext cx="4313735" cy="821297"/>
          </a:xfrm>
        </p:spPr>
        <p:txBody>
          <a:bodyPr/>
          <a:lstStyle/>
          <a:p>
            <a:r>
              <a:rPr lang="pt-PT" dirty="0"/>
              <a:t>Papeis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282738-9372-B2F4-6F0C-E2D0BF5C9A1E}"/>
              </a:ext>
            </a:extLst>
          </p:cNvPr>
          <p:cNvSpPr txBox="1"/>
          <p:nvPr/>
        </p:nvSpPr>
        <p:spPr>
          <a:xfrm>
            <a:off x="3686988" y="1843412"/>
            <a:ext cx="22566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PT" sz="2000" dirty="0">
                <a:latin typeface="Google Sans"/>
              </a:rPr>
              <a:t>Product Owner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pt-PT" sz="2000" dirty="0">
              <a:latin typeface="Google Sans"/>
            </a:endParaRPr>
          </a:p>
          <a:p>
            <a:pPr algn="l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PT" sz="2000" dirty="0">
                <a:latin typeface="Google Sans"/>
              </a:rPr>
              <a:t>SCRUM master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pt-PT" sz="2000" dirty="0">
              <a:latin typeface="Google Sans"/>
            </a:endParaRPr>
          </a:p>
          <a:p>
            <a:pPr algn="l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PT" sz="2000" dirty="0">
                <a:latin typeface="Google Sans"/>
              </a:rPr>
              <a:t>Team SCRUM</a:t>
            </a: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54F91578-BB47-D220-9C43-9862FC4E98EC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33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221B3FB1-0AF6-43FB-8FCA-7F7E8900CD14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5779225E-D71F-4BE7-80E1-190E42762328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25C68A77-CDBC-4D16-9DF4-58541FB28EDB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47551C4E-B55B-429B-ACCF-28345ED9E3C9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1D5FC03A-CA22-49EB-A532-9F91BBC19EB4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34B0ACBA-8DE5-4778-91DF-16648830D65F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63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DDB7E-A5C5-6189-0847-F7F8475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175" y="991266"/>
            <a:ext cx="3928525" cy="579437"/>
          </a:xfrm>
        </p:spPr>
        <p:txBody>
          <a:bodyPr/>
          <a:lstStyle/>
          <a:p>
            <a:pPr algn="l"/>
            <a:r>
              <a:rPr lang="pt-PT" dirty="0"/>
              <a:t>Product Owner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D4807F-B153-94E5-16D2-409D0C833E15}"/>
              </a:ext>
            </a:extLst>
          </p:cNvPr>
          <p:cNvSpPr txBox="1"/>
          <p:nvPr/>
        </p:nvSpPr>
        <p:spPr>
          <a:xfrm>
            <a:off x="1545175" y="2147589"/>
            <a:ext cx="57827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É o papel de maior visibilidade, o navegador do time, é ele quem toma as decisões estratégicas, define o que precisa ser feito, valida e traz do negócio a palavra final para aceite e publicação;</a:t>
            </a:r>
          </a:p>
          <a:p>
            <a:pPr algn="l"/>
            <a:endParaRPr lang="pt-PT" sz="1600" dirty="0">
              <a:latin typeface="Google Sans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CEF4D5AF-F80B-1EA6-E570-CE65C80E9A37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34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88FB2406-E001-4F4C-BE0A-7D5440E82900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6AFB83D2-F22B-4289-B690-1600C0483FED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79F93DC4-9244-4636-BD1E-E2ABCB2B8E5F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D2A9D111-9B13-4794-9752-8B45062C7DE6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B8861213-F91E-485E-A42D-DFE6A86D3284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793BD3DC-F6F3-4BA5-A265-27CDFE337E6E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804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E8B1-7B18-2D03-C228-1A703CC2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5" y="582707"/>
            <a:ext cx="2965450" cy="639663"/>
          </a:xfrm>
        </p:spPr>
        <p:txBody>
          <a:bodyPr/>
          <a:lstStyle/>
          <a:p>
            <a:r>
              <a:rPr lang="pt-PT" dirty="0"/>
              <a:t>SCRUM Master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CA879F-773E-C2B3-3209-EE3EB22DE010}"/>
              </a:ext>
            </a:extLst>
          </p:cNvPr>
          <p:cNvSpPr txBox="1"/>
          <p:nvPr/>
        </p:nvSpPr>
        <p:spPr>
          <a:xfrm>
            <a:off x="1318825" y="1646338"/>
            <a:ext cx="58547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profundo conhecedor do método e técnicas, proporcionando treinamentos e reciclagens, organização dos eventos, desimpedimentos, e trabalhando pela harmonia do time em seu ecossistema;</a:t>
            </a:r>
          </a:p>
          <a:p>
            <a:pPr algn="l"/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ECD4DD07-DB36-D542-C34E-485EAE6B4C17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35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606136B9-6CA9-4677-8CE8-73B8F281F65D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FF9315C0-EEDE-4296-B4D6-EEF6CBD18FC2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3E54522D-D0E8-4D72-8AA6-7B3BEA44BAA8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579F0C0F-2BDD-45CC-B2E1-81B1374D57E8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B415C632-259F-4088-8EDD-DCF35C648DC3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FBE12988-AAA4-4704-925D-03A2A199DA4D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3220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E9AF9-4372-EEF7-1B8E-B2AE2465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5" y="642228"/>
            <a:ext cx="3147475" cy="681037"/>
          </a:xfrm>
        </p:spPr>
        <p:txBody>
          <a:bodyPr/>
          <a:lstStyle/>
          <a:p>
            <a:r>
              <a:rPr lang="pt-PT" dirty="0"/>
              <a:t>Team SCRUM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C29947-5FAE-BA38-65D4-EAD820212CA4}"/>
              </a:ext>
            </a:extLst>
          </p:cNvPr>
          <p:cNvSpPr txBox="1"/>
          <p:nvPr/>
        </p:nvSpPr>
        <p:spPr>
          <a:xfrm>
            <a:off x="1828800" y="1470884"/>
            <a:ext cx="58547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800" dirty="0">
                <a:latin typeface="Google Sans"/>
                <a:ea typeface="Calibri" panose="020F0502020204030204" pitchFamily="34" charset="0"/>
              </a:rPr>
              <a:t>C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ontém os cargos necessários à construção, como UX, SEO, arquiteto, desenvolvedor, testador, entre outros, sempre valorizando certo nível de multidisciplinaridade; </a:t>
            </a:r>
          </a:p>
          <a:p>
            <a:endParaRPr lang="pt-PT" dirty="0"/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AAF5DCF5-A1A8-9819-3F1C-11D16DAC839E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36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F8A5FFDC-B40E-46D0-8261-908DDD2B10A3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0F0E4905-7096-446B-B750-32A9F1738EEF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6F445DEA-4FAE-415F-8EE3-D609E5021D23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11C6E7CD-4DDF-4433-AA44-3E22DB823140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085C8FBF-58EC-4668-B36B-42DFF164F70D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047FC5ED-2A0D-4829-8FCC-828141602C3B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32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201F2-2286-A1AF-AF6D-A11C112B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393" y="261812"/>
            <a:ext cx="5926800" cy="821007"/>
          </a:xfrm>
        </p:spPr>
        <p:txBody>
          <a:bodyPr/>
          <a:lstStyle/>
          <a:p>
            <a:r>
              <a:rPr lang="pt-PT" dirty="0"/>
              <a:t>Artefactos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D160A7-32B1-E69D-64FA-766274DDAA53}"/>
              </a:ext>
            </a:extLst>
          </p:cNvPr>
          <p:cNvSpPr txBox="1"/>
          <p:nvPr/>
        </p:nvSpPr>
        <p:spPr>
          <a:xfrm>
            <a:off x="3260617" y="1289557"/>
            <a:ext cx="196835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latin typeface="Google Sans"/>
              </a:rPr>
              <a:t>Product Backlog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1600" dirty="0">
              <a:latin typeface="Google Sans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latin typeface="Google Sans"/>
              </a:rPr>
              <a:t>Sprint Backlog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1600" dirty="0">
              <a:latin typeface="Google Sans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latin typeface="Google Sans"/>
              </a:rPr>
              <a:t>Entrega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8F6CB8AF-AE94-15B0-0A32-F4239C60721F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37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B49F9C86-4623-4D3A-8BBA-5139098D8D72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18728B46-FB22-45A8-9B7F-BC057CF3AC7C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6E5E2633-7D4F-4F4F-B439-D407DD4FF7C7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528FCE68-FD77-4554-989F-2BBA05FEBB47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8EC0257A-2911-49C9-A847-C4DF62AF572F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F5C044A5-42F7-409C-8532-25727CE3DC07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52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3EF60-12F4-A679-F7A5-CF754B5D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92" y="728545"/>
            <a:ext cx="3113376" cy="668545"/>
          </a:xfrm>
        </p:spPr>
        <p:txBody>
          <a:bodyPr/>
          <a:lstStyle/>
          <a:p>
            <a:r>
              <a:rPr lang="pt-PT" dirty="0"/>
              <a:t>Product 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0283B6-C43D-ACA1-6A44-4A45F5919407}"/>
              </a:ext>
            </a:extLst>
          </p:cNvPr>
          <p:cNvSpPr txBox="1"/>
          <p:nvPr/>
        </p:nvSpPr>
        <p:spPr>
          <a:xfrm>
            <a:off x="1644650" y="1681947"/>
            <a:ext cx="585470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800" dirty="0">
                <a:latin typeface="Google Sans"/>
              </a:rPr>
              <a:t>Corresponde a lista de demandas ou funcionalidades, sempre atualizada de modo a registrar todas as solicitações do usuário.</a:t>
            </a:r>
          </a:p>
          <a:p>
            <a:pPr>
              <a:lnSpc>
                <a:spcPct val="150000"/>
              </a:lnSpc>
            </a:pPr>
            <a:endParaRPr lang="pt-PT" sz="1800" dirty="0">
              <a:latin typeface="Google Sans"/>
            </a:endParaRPr>
          </a:p>
          <a:p>
            <a:pPr algn="l">
              <a:lnSpc>
                <a:spcPct val="150000"/>
              </a:lnSpc>
            </a:pPr>
            <a:r>
              <a:rPr lang="pt-PT" sz="1800" dirty="0">
                <a:latin typeface="Google Sans"/>
              </a:rPr>
              <a:t>Estas funcionalidades são organizadas por prioridade.</a:t>
            </a:r>
          </a:p>
          <a:p>
            <a:pPr algn="l"/>
            <a:endParaRPr lang="pt-PT" dirty="0"/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1DCA2EE8-F7E9-A5CC-2218-FB511CA82CCA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38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574B237A-FD99-441F-AF77-52023E32D5C8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FF16C2B2-0A34-44B0-B723-80DB8E9E7AD2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4DCD95BF-891C-4014-85DD-9C65C7A119AC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23C2C81F-5C46-41EE-A8DC-A196A308CA1F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AAE92743-FFA1-4BB7-A112-861B1E402440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D266FF2A-6CE1-4D0E-A961-DACE24862E35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22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20000" y="961842"/>
            <a:ext cx="7336658" cy="2575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1">
                    <a:lumMod val="10000"/>
                  </a:schemeClr>
                </a:solidFill>
                <a:latin typeface="Roboto" panose="02000000000000000000" pitchFamily="2" charset="0"/>
              </a:rPr>
              <a:t>E</a:t>
            </a: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m grande parte das vezes, as metodologias ágeis são usadas por equipes de desenvolvimento de softwares e outras tecnologias. 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DDBFEF5D-61B4-5F72-7BBC-CB0E9010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8" y="1696507"/>
            <a:ext cx="6400800" cy="3446993"/>
          </a:xfrm>
          <a:prstGeom prst="rect">
            <a:avLst/>
          </a:prstGeom>
        </p:spPr>
      </p:pic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66211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C5744-8375-8603-28A5-67CFD1C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786" y="591326"/>
            <a:ext cx="2963325" cy="566737"/>
          </a:xfrm>
        </p:spPr>
        <p:txBody>
          <a:bodyPr/>
          <a:lstStyle/>
          <a:p>
            <a:pPr algn="l"/>
            <a:r>
              <a:rPr lang="pt-PT" dirty="0"/>
              <a:t>Sprint 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F21994-1BB4-620D-A142-743ACE924DBE}"/>
              </a:ext>
            </a:extLst>
          </p:cNvPr>
          <p:cNvSpPr txBox="1"/>
          <p:nvPr/>
        </p:nvSpPr>
        <p:spPr>
          <a:xfrm>
            <a:off x="1954601" y="1586865"/>
            <a:ext cx="58547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 algn="l">
              <a:lnSpc>
                <a:spcPct val="150000"/>
              </a:lnSpc>
              <a:buNone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Sprint backlog: é aquela porção do Product backlog que o Product Owner elegeu como mais importante neste momento e que apresentará ao time para construção e entrega ao negócio no próximo Sprint;</a:t>
            </a:r>
          </a:p>
          <a:p>
            <a:pPr marL="127000" indent="0" algn="l">
              <a:buNone/>
            </a:pPr>
            <a:endParaRPr lang="pt-PT" dirty="0"/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EF4D3C21-C20B-8130-9FFC-41A5AA8A99A8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39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8A1B5488-3A6E-420B-8AE9-31098132FDA9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76E80AA7-D11B-4A97-8D49-6EF79846D97B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53777DC5-7A95-4ADD-BA03-DDEE5F255B7E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7BB95CC5-4207-4ABF-BAAC-B527271F6CF5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795DC5AE-6106-4DE3-B25C-B4B61D55BCB3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732157D3-ED76-44DC-B292-E46E4C99F6AE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143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2FA5-DC0E-CBA2-3652-7586A6A8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31" y="357410"/>
            <a:ext cx="5926800" cy="1088270"/>
          </a:xfrm>
        </p:spPr>
        <p:txBody>
          <a:bodyPr/>
          <a:lstStyle/>
          <a:p>
            <a:r>
              <a:rPr lang="pt-PT" dirty="0"/>
              <a:t>Entrega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3CCF27-DF73-527F-B184-549BA09FE756}"/>
              </a:ext>
            </a:extLst>
          </p:cNvPr>
          <p:cNvSpPr txBox="1"/>
          <p:nvPr/>
        </p:nvSpPr>
        <p:spPr>
          <a:xfrm>
            <a:off x="1954601" y="1691381"/>
            <a:ext cx="585470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800" dirty="0">
                <a:latin typeface="Google Sans"/>
                <a:ea typeface="Calibri" panose="020F0502020204030204" pitchFamily="34" charset="0"/>
              </a:rPr>
              <a:t>A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o final do Sprint é disponibilizada a entrega daquilo que foi combinado, construído e concluído</a:t>
            </a:r>
            <a:endParaRPr lang="pt-PT" sz="1800" dirty="0">
              <a:latin typeface="Google Sans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3491C2B3-5BFF-F22B-B4A6-B3A546190315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40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22DF15B2-DF9B-4698-A0B1-F39537DEDCE8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2A5B22D2-6522-48B4-8CA6-860F5EEEBA82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787F9B4F-50D1-4F3C-A981-FA11D5E4C4E8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60554277-C014-4624-A984-C5EAB6E48D0D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99161DDF-EC33-4552-81EB-F05FE5D4F00F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FD529751-1833-4816-8100-1807CCAE5B61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859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BBC9-28B1-8EAD-E687-7F728C6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0" y="126954"/>
            <a:ext cx="5926800" cy="554037"/>
          </a:xfrm>
        </p:spPr>
        <p:txBody>
          <a:bodyPr/>
          <a:lstStyle/>
          <a:p>
            <a:r>
              <a:rPr lang="pt-PT" dirty="0"/>
              <a:t>Fases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A04FF5-9246-605A-EF9E-9A67D64ED93A}"/>
              </a:ext>
            </a:extLst>
          </p:cNvPr>
          <p:cNvSpPr txBox="1"/>
          <p:nvPr/>
        </p:nvSpPr>
        <p:spPr>
          <a:xfrm>
            <a:off x="2586751" y="680991"/>
            <a:ext cx="3101667" cy="142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lanejamento geral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série de ciclos de sprint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Encerramento do </a:t>
            </a:r>
            <a:r>
              <a:rPr lang="pt-PT" sz="1800" dirty="0" err="1">
                <a:effectLst/>
                <a:latin typeface="Google Sans"/>
                <a:ea typeface="Calibri" panose="020F0502020204030204" pitchFamily="34" charset="0"/>
              </a:rPr>
              <a:t>projecto</a:t>
            </a:r>
            <a:endParaRPr lang="pt-PT" sz="1800" dirty="0">
              <a:latin typeface="Google Sans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99E4087-682C-B486-BFA3-0667C793D5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-260350"/>
            <a:ext cx="2984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2E2C54-4E0D-234D-71B9-A79F2C35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5" y="2288520"/>
            <a:ext cx="7678009" cy="2295369"/>
          </a:xfrm>
          <a:prstGeom prst="rect">
            <a:avLst/>
          </a:prstGeom>
        </p:spPr>
      </p:pic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ED8E8697-1EDD-24A1-0B83-E5AC7ED606FF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41</a:t>
            </a:r>
          </a:p>
        </p:txBody>
      </p:sp>
      <p:grpSp>
        <p:nvGrpSpPr>
          <p:cNvPr id="7" name="Google Shape;300;p28">
            <a:extLst>
              <a:ext uri="{FF2B5EF4-FFF2-40B4-BE49-F238E27FC236}">
                <a16:creationId xmlns:a16="http://schemas.microsoft.com/office/drawing/2014/main" id="{70A1C224-E6D9-43A9-BB5A-6CFCE5F78872}"/>
              </a:ext>
            </a:extLst>
          </p:cNvPr>
          <p:cNvGrpSpPr/>
          <p:nvPr/>
        </p:nvGrpSpPr>
        <p:grpSpPr>
          <a:xfrm>
            <a:off x="0" y="599698"/>
            <a:ext cx="524762" cy="3054792"/>
            <a:chOff x="228606" y="943176"/>
            <a:chExt cx="862200" cy="3054792"/>
          </a:xfrm>
        </p:grpSpPr>
        <p:sp>
          <p:nvSpPr>
            <p:cNvPr id="8" name="Google Shape;301;p28">
              <a:extLst>
                <a:ext uri="{FF2B5EF4-FFF2-40B4-BE49-F238E27FC236}">
                  <a16:creationId xmlns:a16="http://schemas.microsoft.com/office/drawing/2014/main" id="{8E10E6FC-7E3A-48D6-9910-3E9B81671C62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" name="Google Shape;302;p28">
              <a:extLst>
                <a:ext uri="{FF2B5EF4-FFF2-40B4-BE49-F238E27FC236}">
                  <a16:creationId xmlns:a16="http://schemas.microsoft.com/office/drawing/2014/main" id="{B79EA7FC-3C9B-4E0E-8A83-22FFC4516BC5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11" name="Google Shape;303;p28">
                <a:extLst>
                  <a:ext uri="{FF2B5EF4-FFF2-40B4-BE49-F238E27FC236}">
                    <a16:creationId xmlns:a16="http://schemas.microsoft.com/office/drawing/2014/main" id="{833F18E7-93A9-4084-8825-CBECDE33C140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04;p28">
                <a:extLst>
                  <a:ext uri="{FF2B5EF4-FFF2-40B4-BE49-F238E27FC236}">
                    <a16:creationId xmlns:a16="http://schemas.microsoft.com/office/drawing/2014/main" id="{21E9A306-FA42-43F0-ABA6-90D96C9D09C5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05;p28">
                <a:extLst>
                  <a:ext uri="{FF2B5EF4-FFF2-40B4-BE49-F238E27FC236}">
                    <a16:creationId xmlns:a16="http://schemas.microsoft.com/office/drawing/2014/main" id="{4C59BC8D-BB74-4B8D-A611-A93086BE9459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203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B09C-4CD6-652C-324B-C4037A5A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00" y="710550"/>
            <a:ext cx="5926800" cy="1346100"/>
          </a:xfrm>
        </p:spPr>
        <p:txBody>
          <a:bodyPr/>
          <a:lstStyle/>
          <a:p>
            <a:r>
              <a:rPr lang="pt-PT" dirty="0"/>
              <a:t>Serie de Ciclos de processamento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9601C2-67E1-CD22-F4EA-974F49DE0E35}"/>
              </a:ext>
            </a:extLst>
          </p:cNvPr>
          <p:cNvSpPr txBox="1"/>
          <p:nvPr/>
        </p:nvSpPr>
        <p:spPr>
          <a:xfrm>
            <a:off x="1481247" y="2617657"/>
            <a:ext cx="6054153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>
              <a:lnSpc>
                <a:spcPct val="150000"/>
              </a:lnSpc>
              <a:buNone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Sprint - e uma unidade de planejamento na qual o trabalho a ser feito e avaliado, os recursos para o desenvolvimento são </a:t>
            </a:r>
            <a:r>
              <a:rPr lang="pt-PT" sz="1800" dirty="0" err="1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seleccionados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 e o software e implementado.</a:t>
            </a:r>
          </a:p>
          <a:p>
            <a:endParaRPr lang="pt-PT" dirty="0"/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C2328B49-AA53-8D57-01CB-9886C595A75B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42</a:t>
            </a:r>
          </a:p>
        </p:txBody>
      </p:sp>
      <p:grpSp>
        <p:nvGrpSpPr>
          <p:cNvPr id="6" name="Google Shape;300;p28">
            <a:extLst>
              <a:ext uri="{FF2B5EF4-FFF2-40B4-BE49-F238E27FC236}">
                <a16:creationId xmlns:a16="http://schemas.microsoft.com/office/drawing/2014/main" id="{1D7C6036-D50B-404B-9EA2-D74A035DFD9C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7" name="Google Shape;301;p28">
              <a:extLst>
                <a:ext uri="{FF2B5EF4-FFF2-40B4-BE49-F238E27FC236}">
                  <a16:creationId xmlns:a16="http://schemas.microsoft.com/office/drawing/2014/main" id="{3AE21E3F-F3D4-4F73-A7C0-94892EA83AF6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302;p28">
              <a:extLst>
                <a:ext uri="{FF2B5EF4-FFF2-40B4-BE49-F238E27FC236}">
                  <a16:creationId xmlns:a16="http://schemas.microsoft.com/office/drawing/2014/main" id="{CDC99322-94AA-4DE1-AABA-B2AF8BFFEDB6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9" name="Google Shape;303;p28">
                <a:extLst>
                  <a:ext uri="{FF2B5EF4-FFF2-40B4-BE49-F238E27FC236}">
                    <a16:creationId xmlns:a16="http://schemas.microsoft.com/office/drawing/2014/main" id="{4340D25D-EA74-47C7-B7FB-989268AABFE0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4;p28">
                <a:extLst>
                  <a:ext uri="{FF2B5EF4-FFF2-40B4-BE49-F238E27FC236}">
                    <a16:creationId xmlns:a16="http://schemas.microsoft.com/office/drawing/2014/main" id="{63065525-C29F-412E-AB94-DA466B993D56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05;p28">
                <a:extLst>
                  <a:ext uri="{FF2B5EF4-FFF2-40B4-BE49-F238E27FC236}">
                    <a16:creationId xmlns:a16="http://schemas.microsoft.com/office/drawing/2014/main" id="{D3A48E17-0E61-4866-8F2A-FD2028E37ABE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666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2E4A1-552A-FDEA-29F7-CC17608F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00" y="721402"/>
            <a:ext cx="5926800" cy="481168"/>
          </a:xfrm>
        </p:spPr>
        <p:txBody>
          <a:bodyPr/>
          <a:lstStyle/>
          <a:p>
            <a:r>
              <a:rPr lang="pt-PT" dirty="0"/>
              <a:t>Características do processo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59EC0-3622-9160-03EE-10D46F39B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32" y="1128946"/>
            <a:ext cx="8267075" cy="2885607"/>
          </a:xfrm>
          <a:noFill/>
        </p:spPr>
        <p:txBody>
          <a:bodyPr/>
          <a:lstStyle/>
          <a:p>
            <a:pPr marL="469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Sprints: são de comprimento fixo, normalmente duas a quatro semanas.</a:t>
            </a:r>
          </a:p>
          <a:p>
            <a:pPr marL="469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Fase de avaliação: o ponto de partida para o planejamento e o backlog do produto.</a:t>
            </a:r>
          </a:p>
          <a:p>
            <a:pPr marL="469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pt-PT" sz="1800" dirty="0">
                <a:latin typeface="Google Sans"/>
                <a:ea typeface="Calibri" panose="020F0502020204030204" pitchFamily="34" charset="0"/>
              </a:rPr>
              <a:t>F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ase de seleção: </a:t>
            </a:r>
            <a:r>
              <a:rPr lang="pt-PT" sz="1800" dirty="0">
                <a:latin typeface="Google Sans"/>
                <a:ea typeface="Calibri" panose="020F0502020204030204" pitchFamily="34" charset="0"/>
              </a:rPr>
              <a:t>a equipa junto com o producto Owner selecionam os recursos a ser desenvolvido durante o sprint.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4. A equipe se organiza para desenvolver o software</a:t>
            </a:r>
          </a:p>
          <a:p>
            <a:pPr marL="127000" indent="0" algn="l">
              <a:lnSpc>
                <a:spcPct val="150000"/>
              </a:lnSpc>
              <a:buNone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</a:rPr>
              <a:t>5. No fim do sprint, o trabalho e revisto e apresentado aos stakeholders</a:t>
            </a:r>
            <a:r>
              <a:rPr lang="pt-PT" sz="1800" dirty="0">
                <a:latin typeface="Google Sans"/>
                <a:ea typeface="Calibri" panose="020F0502020204030204" pitchFamily="34" charset="0"/>
              </a:rPr>
              <a:t>. 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O próximo ciclo sprint começa em seguida.</a:t>
            </a:r>
          </a:p>
          <a:p>
            <a:pPr marL="127000" indent="0" algn="l">
              <a:buNone/>
            </a:pPr>
            <a:endParaRPr lang="pt-PT" dirty="0">
              <a:effectLst/>
              <a:latin typeface="Google Sans"/>
              <a:ea typeface="Calibri" panose="020F0502020204030204" pitchFamily="34" charset="0"/>
            </a:endParaRPr>
          </a:p>
          <a:p>
            <a:pPr marL="469900" indent="-342900" algn="l">
              <a:buFont typeface="+mj-lt"/>
              <a:buAutoNum type="arabicPeriod"/>
            </a:pPr>
            <a:endParaRPr lang="pt-PT" dirty="0">
              <a:effectLst/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latin typeface="Google Sans"/>
            </a:endParaRPr>
          </a:p>
        </p:txBody>
      </p: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2FA37717-F9D7-1FDE-83C6-132333983F02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278732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6D5A4D8-5E79-CCD0-6010-B18538A24F7F}"/>
              </a:ext>
            </a:extLst>
          </p:cNvPr>
          <p:cNvSpPr txBox="1"/>
          <p:nvPr/>
        </p:nvSpPr>
        <p:spPr>
          <a:xfrm>
            <a:off x="1536700" y="688456"/>
            <a:ext cx="6070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 algn="l">
              <a:buNone/>
            </a:pP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O Scrum, como originalmente concebido, foi </a:t>
            </a:r>
            <a:r>
              <a:rPr lang="pt-PT" sz="1800" dirty="0" err="1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projectado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 para uso de equipes </a:t>
            </a:r>
            <a:r>
              <a:rPr lang="pt-PT" sz="1800" dirty="0" err="1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colocalizadas</a:t>
            </a:r>
            <a:r>
              <a:rPr lang="pt-PT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, em que todos os membros poderiam se encontrar todos os dias em reuniões rápidas.</a:t>
            </a:r>
          </a:p>
          <a:p>
            <a:pPr marL="127000" indent="0" algn="l">
              <a:buNone/>
            </a:pPr>
            <a:endParaRPr lang="pt-PT" sz="1800" dirty="0"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l">
              <a:buNone/>
            </a:pPr>
            <a:r>
              <a:rPr lang="pt-PT" sz="1800" dirty="0"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Exemplo de softwares desenvolvidos usando metodologia SCRUM</a:t>
            </a:r>
            <a:r>
              <a:rPr lang="en-GB" sz="1800" dirty="0"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Microsoft Windows Azure, Spotify, Salesfor</a:t>
            </a:r>
            <a:r>
              <a:rPr lang="en-GB" sz="1800" dirty="0"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ce, Google apps, Uber, Amazon.</a:t>
            </a: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FE550FC9-8A88-0283-60CD-C1DE1625A75C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44</a:t>
            </a:r>
          </a:p>
        </p:txBody>
      </p:sp>
      <p:grpSp>
        <p:nvGrpSpPr>
          <p:cNvPr id="4" name="Google Shape;300;p28">
            <a:extLst>
              <a:ext uri="{FF2B5EF4-FFF2-40B4-BE49-F238E27FC236}">
                <a16:creationId xmlns:a16="http://schemas.microsoft.com/office/drawing/2014/main" id="{064996C6-2D66-4829-A4AB-05CFCA11154C}"/>
              </a:ext>
            </a:extLst>
          </p:cNvPr>
          <p:cNvGrpSpPr/>
          <p:nvPr/>
        </p:nvGrpSpPr>
        <p:grpSpPr>
          <a:xfrm>
            <a:off x="0" y="642228"/>
            <a:ext cx="862200" cy="3054792"/>
            <a:chOff x="228606" y="943176"/>
            <a:chExt cx="862200" cy="3054792"/>
          </a:xfrm>
        </p:grpSpPr>
        <p:sp>
          <p:nvSpPr>
            <p:cNvPr id="5" name="Google Shape;301;p28">
              <a:extLst>
                <a:ext uri="{FF2B5EF4-FFF2-40B4-BE49-F238E27FC236}">
                  <a16:creationId xmlns:a16="http://schemas.microsoft.com/office/drawing/2014/main" id="{535B4297-BE98-4E6F-B7A2-321F0804FB68}"/>
                </a:ext>
              </a:extLst>
            </p:cNvPr>
            <p:cNvSpPr/>
            <p:nvPr/>
          </p:nvSpPr>
          <p:spPr>
            <a:xfrm rot="10800000" flipH="1">
              <a:off x="228606" y="2548968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" name="Google Shape;302;p28">
              <a:extLst>
                <a:ext uri="{FF2B5EF4-FFF2-40B4-BE49-F238E27FC236}">
                  <a16:creationId xmlns:a16="http://schemas.microsoft.com/office/drawing/2014/main" id="{AAED8B77-4047-4E35-B51D-9E110B485A8D}"/>
                </a:ext>
              </a:extLst>
            </p:cNvPr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8" name="Google Shape;303;p28">
                <a:extLst>
                  <a:ext uri="{FF2B5EF4-FFF2-40B4-BE49-F238E27FC236}">
                    <a16:creationId xmlns:a16="http://schemas.microsoft.com/office/drawing/2014/main" id="{11732EC2-0524-499B-BA9C-DBC3BF22D275}"/>
                  </a:ext>
                </a:extLst>
              </p:cNvPr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04;p28">
                <a:extLst>
                  <a:ext uri="{FF2B5EF4-FFF2-40B4-BE49-F238E27FC236}">
                    <a16:creationId xmlns:a16="http://schemas.microsoft.com/office/drawing/2014/main" id="{C7E1F595-3FCA-4D96-9357-A9B664234DF8}"/>
                  </a:ext>
                </a:extLst>
              </p:cNvPr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05;p28">
                <a:extLst>
                  <a:ext uri="{FF2B5EF4-FFF2-40B4-BE49-F238E27FC236}">
                    <a16:creationId xmlns:a16="http://schemas.microsoft.com/office/drawing/2014/main" id="{24C20495-BB8D-43FC-BBE3-D8D10D5A1002}"/>
                  </a:ext>
                </a:extLst>
              </p:cNvPr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358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6D5A4D8-5E79-CCD0-6010-B18538A24F7F}"/>
              </a:ext>
            </a:extLst>
          </p:cNvPr>
          <p:cNvSpPr txBox="1"/>
          <p:nvPr/>
        </p:nvSpPr>
        <p:spPr>
          <a:xfrm>
            <a:off x="3073400" y="594822"/>
            <a:ext cx="2051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 algn="l">
              <a:buNone/>
            </a:pPr>
            <a:r>
              <a:rPr lang="pt-PT" sz="3200" b="1" dirty="0">
                <a:effectLst/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Conclusão </a:t>
            </a:r>
            <a:endParaRPr lang="en-GB" sz="3200" b="1" dirty="0"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276;p27">
            <a:extLst>
              <a:ext uri="{FF2B5EF4-FFF2-40B4-BE49-F238E27FC236}">
                <a16:creationId xmlns:a16="http://schemas.microsoft.com/office/drawing/2014/main" id="{EAEAE35C-EEB8-D67A-0BFD-F051DD0584BC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45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02AA81-9DDE-B1F1-7BCD-0BAB7C616E1B}"/>
              </a:ext>
            </a:extLst>
          </p:cNvPr>
          <p:cNvSpPr txBox="1">
            <a:spLocks/>
          </p:cNvSpPr>
          <p:nvPr/>
        </p:nvSpPr>
        <p:spPr>
          <a:xfrm>
            <a:off x="720000" y="1261788"/>
            <a:ext cx="7704000" cy="261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lang="pt-BR" sz="1800" dirty="0"/>
          </a:p>
          <a:p>
            <a:pPr marL="158750" indent="0" algn="just">
              <a:buFont typeface="Nunito Light"/>
              <a:buNone/>
            </a:pPr>
            <a:r>
              <a:rPr lang="en-US" sz="1800" dirty="0" err="1"/>
              <a:t>Metodologias</a:t>
            </a:r>
            <a:r>
              <a:rPr lang="en-US" sz="1800" dirty="0"/>
              <a:t> </a:t>
            </a:r>
            <a:r>
              <a:rPr lang="en-US" sz="1800" dirty="0" err="1"/>
              <a:t>ágeis</a:t>
            </a:r>
            <a:r>
              <a:rPr lang="en-US" sz="1800" dirty="0"/>
              <a:t> </a:t>
            </a:r>
            <a:r>
              <a:rPr lang="pt-BR" sz="1800" dirty="0"/>
              <a:t>surgiram com o objetivo de fazer com que o processo de desenvolvimento de software seja mais rápido mantendo a qualidade do produto final entregue ao cliente.</a:t>
            </a:r>
          </a:p>
          <a:p>
            <a:pPr marL="158750" indent="0" algn="just">
              <a:buFont typeface="Nunito Light"/>
              <a:buNone/>
            </a:pPr>
            <a:r>
              <a:rPr lang="pt-BR" sz="1800" dirty="0"/>
              <a:t>Cada empresa deve adaptar a metodologia ágil ao seu processo de trabalho, devendo saber quais ferramentas terão utilidade para ela e quais podem ser dispensadas.</a:t>
            </a:r>
          </a:p>
          <a:p>
            <a:pPr marL="158750" indent="0" algn="just">
              <a:buFont typeface="Nunito Light"/>
              <a:buNone/>
            </a:pPr>
            <a:endParaRPr lang="pt-BR" dirty="0"/>
          </a:p>
          <a:p>
            <a:pPr marL="158750" indent="0">
              <a:buFont typeface="Nunito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3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>
            <a:spLocks noGrp="1"/>
          </p:cNvSpPr>
          <p:nvPr>
            <p:ph type="title"/>
          </p:nvPr>
        </p:nvSpPr>
        <p:spPr>
          <a:xfrm>
            <a:off x="720000" y="44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Referências Bibliográficas</a:t>
            </a:r>
            <a:endParaRPr b="1"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pt-PT" dirty="0">
                <a:latin typeface="Google Sans"/>
                <a:hlinkClick r:id="rId3"/>
              </a:rPr>
              <a:t>https://wp-static.achievemore.com.br/quais-sao-os-tipos-de-metodologias-ageis/</a:t>
            </a:r>
            <a:endParaRPr lang="pt-PT" dirty="0">
              <a:latin typeface="Google Sans"/>
            </a:endParaRPr>
          </a:p>
          <a:p>
            <a:pPr marL="3111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pt-PT" dirty="0">
              <a:latin typeface="Google Sans"/>
            </a:endParaRPr>
          </a:p>
          <a:p>
            <a:pPr marL="3111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dk1"/>
                </a:solidFill>
                <a:latin typeface="Google Sans"/>
                <a:hlinkClick r:id="rId4"/>
              </a:rPr>
              <a:t>https://fia.com.br/blog/desenvolvimento-agil/</a:t>
            </a:r>
            <a:endParaRPr lang="pt-PT" dirty="0">
              <a:solidFill>
                <a:schemeClr val="dk1"/>
              </a:solidFill>
              <a:latin typeface="Google Sans"/>
            </a:endParaRPr>
          </a:p>
          <a:p>
            <a:pPr marL="3111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endParaRPr lang="pt-PT" dirty="0">
              <a:solidFill>
                <a:schemeClr val="dk1"/>
              </a:solidFill>
              <a:latin typeface="Google Sans"/>
            </a:endParaRPr>
          </a:p>
          <a:p>
            <a:pPr marL="311150" lvl="0" indent="-285750">
              <a:buSzPts val="1400"/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0D0D0D"/>
                </a:solidFill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Sommerville, Ian. "Engenharia de Software". 10ª edição. Pearson, 2011</a:t>
            </a:r>
          </a:p>
          <a:p>
            <a:pPr marL="311150" lvl="0" indent="-285750">
              <a:buSzPts val="1400"/>
              <a:buFont typeface="Wingdings" panose="05000000000000000000" pitchFamily="2" charset="2"/>
              <a:buChar char="§"/>
            </a:pPr>
            <a:endParaRPr lang="pt-PT" dirty="0">
              <a:solidFill>
                <a:srgbClr val="0D0D0D"/>
              </a:solidFill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-285750">
              <a:buSzPts val="1400"/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0D0D0D"/>
                </a:solidFill>
                <a:latin typeface="Google Sans"/>
                <a:ea typeface="Calibri" panose="020F0502020204030204" pitchFamily="34" charset="0"/>
                <a:cs typeface="Times New Roman" panose="02020603050405020304" pitchFamily="18" charset="0"/>
              </a:rPr>
              <a:t>Audy, Jorge. "Scrum 360: Um Guia Completo e Prático para Agilidade". Casa do Código, 2016. </a:t>
            </a:r>
          </a:p>
          <a:p>
            <a:pPr marL="311150" indent="-285750">
              <a:buSzPts val="1400"/>
              <a:buFont typeface="Wingdings" panose="05000000000000000000" pitchFamily="2" charset="2"/>
              <a:buChar char="§"/>
            </a:pPr>
            <a:endParaRPr lang="pt-PT" dirty="0"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1150" indent="-285750">
              <a:buSzPts val="1400"/>
              <a:buFont typeface="Wingdings" panose="05000000000000000000" pitchFamily="2" charset="2"/>
              <a:buChar char="§"/>
            </a:pPr>
            <a:r>
              <a:rPr lang="pt-PT" dirty="0">
                <a:latin typeface="Google Sans"/>
                <a:ea typeface="Calibri" panose="020F0502020204030204" pitchFamily="34" charset="0"/>
              </a:rPr>
              <a:t>Vanessa Weber, Gabriel Froes. Dicionario do Programador - SCRUM. Codigo Fonte TV.2019. URL: </a:t>
            </a:r>
            <a:r>
              <a:rPr lang="pt-PT" dirty="0">
                <a:latin typeface="Google Sans"/>
                <a:ea typeface="Calibri" panose="020F0502020204030204" pitchFamily="34" charset="0"/>
                <a:hlinkClick r:id="rId5"/>
              </a:rPr>
              <a:t>https://www.youtube.com/watch?v=3aCww_1RnL0</a:t>
            </a:r>
            <a:endParaRPr lang="pt-PT" dirty="0">
              <a:latin typeface="Google Sans"/>
              <a:ea typeface="Calibri" panose="020F0502020204030204" pitchFamily="34" charset="0"/>
            </a:endParaRPr>
          </a:p>
          <a:p>
            <a:pPr marL="311150" lvl="0" indent="-285750">
              <a:buSzPts val="1400"/>
              <a:buFont typeface="Wingdings" panose="05000000000000000000" pitchFamily="2" charset="2"/>
              <a:buChar char="§"/>
            </a:pPr>
            <a:endParaRPr lang="pt-PT" dirty="0">
              <a:solidFill>
                <a:schemeClr val="dk1"/>
              </a:solidFill>
              <a:latin typeface="Google Sans"/>
            </a:endParaRPr>
          </a:p>
          <a:p>
            <a:pPr marL="3111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endParaRPr lang="pt-PT" dirty="0">
              <a:latin typeface="Google Sans"/>
            </a:endParaRPr>
          </a:p>
          <a:p>
            <a:pPr marL="3111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endParaRPr lang="pt-PT" u="sng" dirty="0">
              <a:latin typeface="Google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endParaRPr lang="pt-PT" dirty="0">
              <a:solidFill>
                <a:schemeClr val="dk1"/>
              </a:solidFill>
              <a:latin typeface="Google Sans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●"/>
            </a:pP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12" name="Google Shape;512;p38"/>
          <p:cNvSpPr/>
          <p:nvPr/>
        </p:nvSpPr>
        <p:spPr>
          <a:xfrm flipH="1">
            <a:off x="7999675" y="119199"/>
            <a:ext cx="862200" cy="840600"/>
          </a:xfrm>
          <a:prstGeom prst="star7">
            <a:avLst>
              <a:gd name="adj" fmla="val 20592"/>
              <a:gd name="hf" fmla="val 102572"/>
              <a:gd name="vf" fmla="val 1052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>
            <a:spLocks noGrp="1"/>
          </p:cNvSpPr>
          <p:nvPr>
            <p:ph type="title"/>
          </p:nvPr>
        </p:nvSpPr>
        <p:spPr>
          <a:xfrm>
            <a:off x="2286236" y="2069580"/>
            <a:ext cx="45715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Obrigado pela </a:t>
            </a:r>
            <a:r>
              <a:rPr lang="pt-PT" b="1" dirty="0"/>
              <a:t>atenção</a:t>
            </a:r>
            <a:r>
              <a:rPr lang="en" b="1" dirty="0"/>
              <a:t>!</a:t>
            </a:r>
            <a:endParaRPr b="1" dirty="0"/>
          </a:p>
        </p:txBody>
      </p:sp>
      <p:sp>
        <p:nvSpPr>
          <p:cNvPr id="512" name="Google Shape;512;p38"/>
          <p:cNvSpPr/>
          <p:nvPr/>
        </p:nvSpPr>
        <p:spPr>
          <a:xfrm flipH="1">
            <a:off x="7999675" y="119199"/>
            <a:ext cx="862200" cy="840600"/>
          </a:xfrm>
          <a:prstGeom prst="star7">
            <a:avLst>
              <a:gd name="adj" fmla="val 20592"/>
              <a:gd name="hf" fmla="val 102572"/>
              <a:gd name="vf" fmla="val 1052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Desenvolvimento Ágil 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20000" y="1650193"/>
            <a:ext cx="7336658" cy="2575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  <a:t>O desenvolvimento ágil é uma abordagem em que softwares são desenvolvidos de forma colaborativa, com equipes multidisciplinares que têm um bom nível de autonomia na execução de seus trabalhos.</a:t>
            </a: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b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25000"/>
                  </a:schemeClr>
                </a:solidFill>
                <a:effectLst/>
                <a:latin typeface="Google Sans"/>
              </a:rPr>
              <a:t>É uma mentalidade, a qual leva a determinados modelos de estruturação dos projetos de criação de softwares.</a:t>
            </a:r>
            <a:endParaRPr lang="pt-PT"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7387360" y="3076256"/>
            <a:ext cx="2337890" cy="1287869"/>
            <a:chOff x="7387360" y="3076256"/>
            <a:chExt cx="2337890" cy="1287869"/>
          </a:xfrm>
        </p:grpSpPr>
        <p:sp>
          <p:nvSpPr>
            <p:cNvPr id="263" name="Google Shape;263;p26"/>
            <p:cNvSpPr/>
            <p:nvPr/>
          </p:nvSpPr>
          <p:spPr>
            <a:xfrm rot="-5400000">
              <a:off x="8300550" y="2939425"/>
              <a:ext cx="862200" cy="1987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7387360" y="3076256"/>
              <a:ext cx="762761" cy="763034"/>
              <a:chOff x="12117275" y="1982700"/>
              <a:chExt cx="2164475" cy="2165250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23B9A174-BBB2-1321-55F9-DCAAE7DD899F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486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Exemplos de Metodologias Ágeis</a:t>
            </a:r>
            <a:endParaRPr b="1" dirty="0"/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 idx="2"/>
          </p:nvPr>
        </p:nvSpPr>
        <p:spPr>
          <a:xfrm>
            <a:off x="720000" y="1357029"/>
            <a:ext cx="7336658" cy="2575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DSDM – Dynamic System</a:t>
            </a:r>
            <a:r>
              <a:rPr lang="pt-PT" dirty="0">
                <a:solidFill>
                  <a:schemeClr val="bg1">
                    <a:lumMod val="10000"/>
                  </a:schemeClr>
                </a:solidFill>
                <a:latin typeface="Google Sans"/>
              </a:rPr>
              <a:t>s Development Method</a:t>
            </a: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Scrum</a:t>
            </a:r>
            <a:br>
              <a:rPr lang="pt-PT" dirty="0">
                <a:solidFill>
                  <a:schemeClr val="bg1">
                    <a:lumMod val="10000"/>
                  </a:schemeClr>
                </a:solidFill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Crystal Clear</a:t>
            </a: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XP- Extreme Programing</a:t>
            </a: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FDD – Feature Driven Development</a:t>
            </a: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LSD – Lean Software Development </a:t>
            </a: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Crystal</a:t>
            </a:r>
            <a:b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</a:br>
            <a:r>
              <a:rPr lang="pt-PT" b="0" i="0" dirty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…</a:t>
            </a:r>
            <a:endParaRPr lang="pt-PT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4705ED-A663-0C04-BFC4-8E2B06B7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55" y="1637004"/>
            <a:ext cx="4509541" cy="2931202"/>
          </a:xfrm>
          <a:prstGeom prst="rect">
            <a:avLst/>
          </a:prstGeom>
        </p:spPr>
      </p:pic>
      <p:sp>
        <p:nvSpPr>
          <p:cNvPr id="4" name="Google Shape;276;p27">
            <a:extLst>
              <a:ext uri="{FF2B5EF4-FFF2-40B4-BE49-F238E27FC236}">
                <a16:creationId xmlns:a16="http://schemas.microsoft.com/office/drawing/2014/main" id="{8B35FE2A-2055-759A-2DB3-F7951368EA6D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7948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635101" y="2163850"/>
            <a:ext cx="7302224" cy="717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43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Manifesto</a:t>
            </a:r>
            <a:endParaRPr sz="4300" b="1" dirty="0"/>
          </a:p>
        </p:txBody>
      </p:sp>
      <p:sp>
        <p:nvSpPr>
          <p:cNvPr id="275" name="Google Shape;275;p27"/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/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/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/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73;p27">
            <a:extLst>
              <a:ext uri="{FF2B5EF4-FFF2-40B4-BE49-F238E27FC236}">
                <a16:creationId xmlns:a16="http://schemas.microsoft.com/office/drawing/2014/main" id="{90F2D69D-C451-46D0-B5F2-B82642649139}"/>
              </a:ext>
            </a:extLst>
          </p:cNvPr>
          <p:cNvSpPr txBox="1">
            <a:spLocks/>
          </p:cNvSpPr>
          <p:nvPr/>
        </p:nvSpPr>
        <p:spPr>
          <a:xfrm>
            <a:off x="635101" y="2896428"/>
            <a:ext cx="7302224" cy="71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4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ExtraBold"/>
              <a:buNone/>
              <a:defRPr sz="36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pt-PT" sz="3500" dirty="0"/>
              <a:t>Pilares, princípios e praticas</a:t>
            </a:r>
          </a:p>
        </p:txBody>
      </p:sp>
      <p:sp>
        <p:nvSpPr>
          <p:cNvPr id="22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608600" y="415769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Pilares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152978" y="1291169"/>
            <a:ext cx="7336658" cy="345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Indivíduos e interações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: </a:t>
            </a:r>
          </a:p>
          <a:p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Priorizamos a comunicação e colaboração entre as pessoas, mais do que seguir processos e ferramentas rígidos.</a:t>
            </a:r>
          </a:p>
          <a:p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Software em funcionamento: </a:t>
            </a:r>
          </a:p>
          <a:p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Valorizamos a entrega contínua de software funcional sobre a documentação extensiva. </a:t>
            </a:r>
          </a:p>
          <a:p>
            <a:endParaRPr lang="pt-PT" sz="18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Colaboração com o cliente: </a:t>
            </a:r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Preferimos a colaboração próxima com o cliente para entender e atender às suas necessidades, ao invés de focar em contratos rígidos.</a:t>
            </a:r>
          </a:p>
          <a:p>
            <a:r>
              <a:rPr lang="pt-PT" sz="20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 </a:t>
            </a:r>
          </a:p>
          <a:p>
            <a:endParaRPr lang="pt-PT" sz="20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endParaRPr lang="pt-PT" sz="20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endParaRPr lang="pt-PT" sz="20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</p:txBody>
      </p:sp>
      <p:sp>
        <p:nvSpPr>
          <p:cNvPr id="13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608600" y="415769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Pilares</a:t>
            </a:r>
            <a:r>
              <a:rPr lang="en-US" dirty="0"/>
              <a:t> (</a:t>
            </a:r>
            <a:r>
              <a:rPr lang="pt-P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t-P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255;p26">
            <a:extLst>
              <a:ext uri="{FF2B5EF4-FFF2-40B4-BE49-F238E27FC236}">
                <a16:creationId xmlns:a16="http://schemas.microsoft.com/office/drawing/2014/main" id="{D0DE7E21-E16B-40C6-868D-3640F5B0BA8A}"/>
              </a:ext>
            </a:extLst>
          </p:cNvPr>
          <p:cNvSpPr txBox="1">
            <a:spLocks/>
          </p:cNvSpPr>
          <p:nvPr/>
        </p:nvSpPr>
        <p:spPr>
          <a:xfrm>
            <a:off x="1152978" y="1291169"/>
            <a:ext cx="7336658" cy="345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800" b="1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Responder a mudanças:</a:t>
            </a:r>
          </a:p>
          <a:p>
            <a:r>
              <a:rPr lang="pt-PT" sz="1800" dirty="0">
                <a:solidFill>
                  <a:schemeClr val="bg1">
                    <a:lumMod val="25000"/>
                  </a:schemeClr>
                </a:solidFill>
                <a:latin typeface="Google Sans"/>
              </a:rPr>
              <a:t>Valorizamos a capacidade de nos adaptarmos e respondermos de forma ágil a mudanças nos requisitos do software, em vez de seguir um plano inflexível.</a:t>
            </a:r>
          </a:p>
          <a:p>
            <a:endParaRPr lang="pt-PT" sz="20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endParaRPr lang="pt-PT" sz="20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  <a:p>
            <a:endParaRPr lang="pt-PT" sz="2000" dirty="0">
              <a:solidFill>
                <a:schemeClr val="bg1">
                  <a:lumMod val="25000"/>
                </a:schemeClr>
              </a:solidFill>
              <a:latin typeface="Google Sans"/>
            </a:endParaRPr>
          </a:p>
        </p:txBody>
      </p:sp>
      <p:sp>
        <p:nvSpPr>
          <p:cNvPr id="13" name="Google Shape;276;p27">
            <a:extLst>
              <a:ext uri="{FF2B5EF4-FFF2-40B4-BE49-F238E27FC236}">
                <a16:creationId xmlns:a16="http://schemas.microsoft.com/office/drawing/2014/main" id="{8A0048E5-183A-E62D-6C80-E149269A3FF3}"/>
              </a:ext>
            </a:extLst>
          </p:cNvPr>
          <p:cNvSpPr txBox="1">
            <a:spLocks/>
          </p:cNvSpPr>
          <p:nvPr/>
        </p:nvSpPr>
        <p:spPr>
          <a:xfrm>
            <a:off x="7809301" y="4236071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81270701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fication and Assessment of Learning Difficulties by Slidesgo">
  <a:themeElements>
    <a:clrScheme name="Simple Light">
      <a:dk1>
        <a:srgbClr val="252525"/>
      </a:dk1>
      <a:lt1>
        <a:srgbClr val="F8F5FA"/>
      </a:lt1>
      <a:dk2>
        <a:srgbClr val="F3E7F3"/>
      </a:dk2>
      <a:lt2>
        <a:srgbClr val="C2ACD3"/>
      </a:lt2>
      <a:accent1>
        <a:srgbClr val="8DBAB7"/>
      </a:accent1>
      <a:accent2>
        <a:srgbClr val="F4F08D"/>
      </a:accent2>
      <a:accent3>
        <a:srgbClr val="E3C07E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1880</Words>
  <Application>Microsoft Office PowerPoint</Application>
  <PresentationFormat>On-screen Show (16:9)</PresentationFormat>
  <Paragraphs>244</Paragraphs>
  <Slides>48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Albert Sans</vt:lpstr>
      <vt:lpstr>Albert Sans Light</vt:lpstr>
      <vt:lpstr>Archivo ExtraBold</vt:lpstr>
      <vt:lpstr>Arial</vt:lpstr>
      <vt:lpstr>Calibri</vt:lpstr>
      <vt:lpstr>Google Sans</vt:lpstr>
      <vt:lpstr>Nunito Light</vt:lpstr>
      <vt:lpstr>Roboto</vt:lpstr>
      <vt:lpstr>Times New Roman</vt:lpstr>
      <vt:lpstr>Wingdings</vt:lpstr>
      <vt:lpstr>Classification and Assessment of Learning Difficulties by Slidesgo</vt:lpstr>
      <vt:lpstr>Engenharia de Software 1 Tema: Metodologias ágeis e Scrum</vt:lpstr>
      <vt:lpstr>Metodologias ágeis e Scrum Introdução </vt:lpstr>
      <vt:lpstr>O que são metodologias ágeis? </vt:lpstr>
      <vt:lpstr>Em grande parte das vezes, as metodologias ágeis são usadas por equipes de desenvolvimento de softwares e outras tecnologias. </vt:lpstr>
      <vt:lpstr>Desenvolvimento Ágil </vt:lpstr>
      <vt:lpstr>Exemplos de Metodologias Ágeis</vt:lpstr>
      <vt:lpstr>Manifesto</vt:lpstr>
      <vt:lpstr>Pilares </vt:lpstr>
      <vt:lpstr>Pilares (Cont) </vt:lpstr>
      <vt:lpstr>Princípios de metodologias ágeis</vt:lpstr>
      <vt:lpstr>Princípios de metodologias ágeis (cont)</vt:lpstr>
      <vt:lpstr>Princípios de metodologias ágeis (cont)</vt:lpstr>
      <vt:lpstr>Praticas </vt:lpstr>
      <vt:lpstr>Principais Metodologias</vt:lpstr>
      <vt:lpstr>Principais Metodologias ágies </vt:lpstr>
      <vt:lpstr>Scrumban</vt:lpstr>
      <vt:lpstr>Kanban</vt:lpstr>
      <vt:lpstr>XP- Extreme Programming </vt:lpstr>
      <vt:lpstr>Cont.</vt:lpstr>
      <vt:lpstr>Cont.</vt:lpstr>
      <vt:lpstr>LSD – Lean Software Development</vt:lpstr>
      <vt:lpstr>Metodologias ágeis Versus tradicionais</vt:lpstr>
      <vt:lpstr>Metodologias ágeis </vt:lpstr>
      <vt:lpstr>Principais características </vt:lpstr>
      <vt:lpstr>Desvantagens </vt:lpstr>
      <vt:lpstr>Metodologias tradicionais </vt:lpstr>
      <vt:lpstr>Principais características </vt:lpstr>
      <vt:lpstr>Desvantagens </vt:lpstr>
      <vt:lpstr>Qual é o melhor carro para si?</vt:lpstr>
      <vt:lpstr>Escolha da melhor metodologia </vt:lpstr>
      <vt:lpstr>SCRUM</vt:lpstr>
      <vt:lpstr>O que é SCRUM?</vt:lpstr>
      <vt:lpstr>Definição </vt:lpstr>
      <vt:lpstr>Papeis</vt:lpstr>
      <vt:lpstr>Product Owner</vt:lpstr>
      <vt:lpstr>SCRUM Master</vt:lpstr>
      <vt:lpstr>Team SCRUM</vt:lpstr>
      <vt:lpstr>Artefactos</vt:lpstr>
      <vt:lpstr>Product Backlog</vt:lpstr>
      <vt:lpstr>Sprint Backlog</vt:lpstr>
      <vt:lpstr>Entrega</vt:lpstr>
      <vt:lpstr>Fases</vt:lpstr>
      <vt:lpstr>Serie de Ciclos de processamento </vt:lpstr>
      <vt:lpstr>Características do processo</vt:lpstr>
      <vt:lpstr>PowerPoint Presentation</vt:lpstr>
      <vt:lpstr>PowerPoint Presentation</vt:lpstr>
      <vt:lpstr>Referências Bibliográficas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Meteodologias ágeis e Scrum</dc:title>
  <dc:creator>valter Boa</dc:creator>
  <cp:lastModifiedBy>Pelembe</cp:lastModifiedBy>
  <cp:revision>16</cp:revision>
  <dcterms:modified xsi:type="dcterms:W3CDTF">2024-04-15T10:47:58Z</dcterms:modified>
</cp:coreProperties>
</file>